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notesSlides/notesSlide7.xml" ContentType="application/vnd.openxmlformats-officedocument.presentationml.notesSlide+xml"/>
  <Override PartName="/ppt/notesSlides/notesSlide8.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5.xml" ContentType="application/vnd.openxmlformats-officedocument.presentationml.notesSlide+xml"/>
  <Override PartName="/ppt/notesSlides/notesSlide9.xml" ContentType="application/vnd.openxmlformats-officedocument.presentationml.notesSlide+xml"/>
  <Override PartName="/ppt/notesSlides/notesSlide4.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6.xml" ContentType="application/vnd.openxmlformats-officedocument.presentationml.notesSlide+xml"/>
  <Override PartName="/ppt/notesMasters/notesMaster1.xml" ContentType="application/vnd.openxmlformats-officedocument.presentationml.notes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presProps.xml" ContentType="application/vnd.openxmlformats-officedocument.presentationml.presProps+xml"/>
  <Override PartName="/ppt/viewProps.xml" ContentType="application/vnd.openxmlformats-officedocument.presentationml.viewProps+xml"/>
  <Override PartName="/ppt/tableStyles.xml" ContentType="application/vnd.openxmlformats-officedocument.presentationml.tableStyle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no'?>
<Relationships xmlns="http://schemas.openxmlformats.org/package/2006/relationships"><Relationship Id="rId1" Type="http://schemas.openxmlformats.org/officeDocument/2006/relationships/officeDocument" Target="ppt/presentation.xml"/><Relationship Id="rId3" Type="http://schemas.openxmlformats.org/officeDocument/2006/relationships/extended-properties" Target="docProps/app.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1" r:id="rId2"/>
  </p:sldMasterIdLst>
  <p:notesMasterIdLst>
    <p:notesMasterId r:id="rId31"/>
  </p:notesMasterIdLst>
  <p:sldIdLst>
    <p:sldId id="2147475300" r:id="rId3"/>
    <p:sldId id="2142533295" r:id="rId4"/>
    <p:sldId id="2147475307" r:id="rId5"/>
    <p:sldId id="2147475289" r:id="rId6"/>
    <p:sldId id="2142533302" r:id="rId7"/>
    <p:sldId id="2147475311" r:id="rId8"/>
    <p:sldId id="260" r:id="rId9"/>
    <p:sldId id="2147475302" r:id="rId10"/>
    <p:sldId id="2147475318" r:id="rId11"/>
    <p:sldId id="2147475301" r:id="rId12"/>
    <p:sldId id="2147475324" r:id="rId13"/>
    <p:sldId id="2147475312" r:id="rId14"/>
    <p:sldId id="2147475306" r:id="rId15"/>
    <p:sldId id="2147475319" r:id="rId16"/>
    <p:sldId id="2147475320" r:id="rId17"/>
    <p:sldId id="2147475321" r:id="rId18"/>
    <p:sldId id="2147475322" r:id="rId19"/>
    <p:sldId id="2147475323" r:id="rId20"/>
    <p:sldId id="2147475326" r:id="rId21"/>
    <p:sldId id="2147475327" r:id="rId22"/>
    <p:sldId id="2147475328" r:id="rId23"/>
    <p:sldId id="2147475329" r:id="rId24"/>
    <p:sldId id="2147475330" r:id="rId25"/>
    <p:sldId id="2147475331" r:id="rId26"/>
    <p:sldId id="2147475332" r:id="rId27"/>
    <p:sldId id="2147475333" r:id="rId28"/>
    <p:sldId id="2147475334" r:id="rId29"/>
    <p:sldId id="2147475335" r:id="rId30"/>
  </p:sldIdLst>
  <p:sldSz cx="12192000" cy="6858000"/>
  <p:notesSz cx="6858000" cy="12192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8400AAFC-B49D-47B8-AC0A-F134A27E0ECA}">
          <p14:sldIdLst>
            <p14:sldId id="2147475300"/>
            <p14:sldId id="2142533295"/>
          </p14:sldIdLst>
        </p14:section>
        <p14:section name="ADL and TLA" id="{7431DED1-7B14-4FAA-ABFC-FD3A157D8D67}">
          <p14:sldIdLst>
            <p14:sldId id="2147475307"/>
            <p14:sldId id="2147475289"/>
            <p14:sldId id="2142533302"/>
            <p14:sldId id="2147475311"/>
            <p14:sldId id="260"/>
          </p14:sldIdLst>
        </p14:section>
        <p14:section name="DCWF" id="{EBB98024-9D08-47C6-8889-B7B6744A5F7A}">
          <p14:sldIdLst>
            <p14:sldId id="2147475302"/>
            <p14:sldId id="2147475318"/>
          </p14:sldIdLst>
        </p14:section>
        <p14:section name="Competency Frameworks" id="{E5BAAE33-3518-4A61-AB1E-7643A79FC517}">
          <p14:sldIdLst>
            <p14:sldId id="2147475301"/>
            <p14:sldId id="2147475324"/>
            <p14:sldId id="2147475312"/>
            <p14:sldId id="2147475306"/>
            <p14:sldId id="2147475319"/>
            <p14:sldId id="2147475320"/>
          </p14:sldIdLst>
        </p14:section>
        <p14:section name="AI Modeling" id="{2B5B1BFB-4810-4786-9D5F-037FE7718F96}">
          <p14:sldIdLst>
            <p14:sldId id="2147475321"/>
            <p14:sldId id="2147475322"/>
            <p14:sldId id="2147475323"/>
            <p14:sldId id="2147475326"/>
            <p14:sldId id="2147475327"/>
            <p14:sldId id="2147475328"/>
            <p14:sldId id="2147475329"/>
            <p14:sldId id="2147475330"/>
            <p14:sldId id="2147475331"/>
            <p14:sldId id="2147475332"/>
            <p14:sldId id="2147475333"/>
            <p14:sldId id="2147475334"/>
            <p14:sldId id="2147475335"/>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3204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85A748-BF69-D241-5A7A-33F9E58BDBBC}" v="17" dt="2026-04-17T20:27:49.759"/>
    <p1510:client id="{467F7B7D-B0AE-467A-8F7F-8E40BCBA3FE2}" v="2" dt="2026-04-17T20:39:24.095"/>
    <p1510:client id="{47B93C88-C4B1-8B53-5B0C-C818D0A8EB55}" v="6" dt="2026-04-17T17:17:59.940"/>
    <p1510:client id="{99D03B98-4D5E-4F04-83BD-786A059AEAED}" v="23" dt="2026-04-17T20:33:11.306"/>
    <p1510:client id="{DCB6DDDB-C666-5A23-DCF2-873B83ECA56D}" v="13" dt="2026-04-17T20:24:38.8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014" autoAdjust="0"/>
    <p:restoredTop sz="81958" autoAdjust="0"/>
  </p:normalViewPr>
  <p:slideViewPr>
    <p:cSldViewPr snapToGrid="0" snapToObjects="1">
      <p:cViewPr varScale="1">
        <p:scale>
          <a:sx n="109" d="100"/>
          <a:sy n="109" d="100"/>
        </p:scale>
        <p:origin x="432" y="318"/>
      </p:cViewPr>
      <p:guideLst/>
    </p:cSldViewPr>
  </p:slideViewPr>
  <p:notesTextViewPr>
    <p:cViewPr>
      <p:scale>
        <a:sx n="1" d="1"/>
        <a:sy n="1" d="1"/>
      </p:scale>
      <p:origin x="0" y="0"/>
    </p:cViewPr>
  </p:notesTextViewPr>
  <p:gridSpacing cx="76200" cy="76200"/>
</p:viewPr>
</file>

<file path=ppt/_rels/presentation.xml.rels><?xml version='1.0' encoding='utf-8'?>
<Relationships xmlns="http://schemas.openxmlformats.org/package/2006/relationships"><Relationship Id="rId13" Type="http://schemas.openxmlformats.org/officeDocument/2006/relationships/slide" Target="slides/slide11.xml" /><Relationship Id="rId18" Type="http://schemas.openxmlformats.org/officeDocument/2006/relationships/slide" Target="slides/slide16.xml" /><Relationship Id="rId26" Type="http://schemas.openxmlformats.org/officeDocument/2006/relationships/slide" Target="slides/slide24.xml" /><Relationship Id="rId21" Type="http://schemas.openxmlformats.org/officeDocument/2006/relationships/slide" Target="slides/slide19.xml" /><Relationship Id="rId34" Type="http://schemas.openxmlformats.org/officeDocument/2006/relationships/theme" Target="theme/theme1.xml" /><Relationship Id="rId7" Type="http://schemas.openxmlformats.org/officeDocument/2006/relationships/slide" Target="slides/slide5.xml" /><Relationship Id="rId12" Type="http://schemas.openxmlformats.org/officeDocument/2006/relationships/slide" Target="slides/slide10.xml" /><Relationship Id="rId17" Type="http://schemas.openxmlformats.org/officeDocument/2006/relationships/slide" Target="slides/slide15.xml" /><Relationship Id="rId25" Type="http://schemas.openxmlformats.org/officeDocument/2006/relationships/slide" Target="slides/slide23.xml" /><Relationship Id="rId33" Type="http://schemas.openxmlformats.org/officeDocument/2006/relationships/viewProps" Target="viewProps.xml" /><Relationship Id="rId2" Type="http://schemas.openxmlformats.org/officeDocument/2006/relationships/slideMaster" Target="slideMasters/slideMaster2.xml" /><Relationship Id="rId16" Type="http://schemas.openxmlformats.org/officeDocument/2006/relationships/slide" Target="slides/slide14.xml" /><Relationship Id="rId20" Type="http://schemas.openxmlformats.org/officeDocument/2006/relationships/slide" Target="slides/slide18.xml" /><Relationship Id="rId29" Type="http://schemas.openxmlformats.org/officeDocument/2006/relationships/slide" Target="slides/slide27.xml" /><Relationship Id="rId1" Type="http://schemas.openxmlformats.org/officeDocument/2006/relationships/slideMaster" Target="slideMasters/slideMaster1.xml" /><Relationship Id="rId6" Type="http://schemas.openxmlformats.org/officeDocument/2006/relationships/slide" Target="slides/slide4.xml" /><Relationship Id="rId11" Type="http://schemas.openxmlformats.org/officeDocument/2006/relationships/slide" Target="slides/slide9.xml" /><Relationship Id="rId24" Type="http://schemas.openxmlformats.org/officeDocument/2006/relationships/slide" Target="slides/slide22.xml" /><Relationship Id="rId32" Type="http://schemas.openxmlformats.org/officeDocument/2006/relationships/presProps" Target="presProps.xml" /><Relationship Id="rId5" Type="http://schemas.openxmlformats.org/officeDocument/2006/relationships/slide" Target="slides/slide3.xml" /><Relationship Id="rId15" Type="http://schemas.openxmlformats.org/officeDocument/2006/relationships/slide" Target="slides/slide13.xml" /><Relationship Id="rId23" Type="http://schemas.openxmlformats.org/officeDocument/2006/relationships/slide" Target="slides/slide21.xml" /><Relationship Id="rId28" Type="http://schemas.openxmlformats.org/officeDocument/2006/relationships/slide" Target="slides/slide26.xml" /><Relationship Id="rId36" Type="http://schemas.microsoft.com/office/2015/10/relationships/revisionInfo" Target="revisionInfo.xml" /><Relationship Id="rId10" Type="http://schemas.openxmlformats.org/officeDocument/2006/relationships/slide" Target="slides/slide8.xml" /><Relationship Id="rId19" Type="http://schemas.openxmlformats.org/officeDocument/2006/relationships/slide" Target="slides/slide17.xml" /><Relationship Id="rId31" Type="http://schemas.openxmlformats.org/officeDocument/2006/relationships/notesMaster" Target="notesMasters/notesMaster1.xml" /><Relationship Id="rId4" Type="http://schemas.openxmlformats.org/officeDocument/2006/relationships/slide" Target="slides/slide2.xml" /><Relationship Id="rId9" Type="http://schemas.openxmlformats.org/officeDocument/2006/relationships/slide" Target="slides/slide7.xml" /><Relationship Id="rId14" Type="http://schemas.openxmlformats.org/officeDocument/2006/relationships/slide" Target="slides/slide12.xml" /><Relationship Id="rId22" Type="http://schemas.openxmlformats.org/officeDocument/2006/relationships/slide" Target="slides/slide20.xml" /><Relationship Id="rId27" Type="http://schemas.openxmlformats.org/officeDocument/2006/relationships/slide" Target="slides/slide25.xml" /><Relationship Id="rId30" Type="http://schemas.openxmlformats.org/officeDocument/2006/relationships/slide" Target="slides/slide28.xml" /><Relationship Id="rId35" Type="http://schemas.openxmlformats.org/officeDocument/2006/relationships/tableStyles" Target="tableStyles.xml" /><Relationship Id="rId8" Type="http://schemas.openxmlformats.org/officeDocument/2006/relationships/slide" Target="slides/slide6.xml" /><Relationship Id="rId3" Type="http://schemas.openxmlformats.org/officeDocument/2006/relationships/slide" Target="slides/slide1.xml" /></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20114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CLS Principals include the leadership / staff of the ADL Initiative for Engineering, Human-Centered Design, Specifications / Standards, and Program Management</a:t>
            </a:r>
          </a:p>
          <a:p>
            <a:pPr marL="171450" indent="-171450">
              <a:buFont typeface="Arial" panose="020B0604020202020204" pitchFamily="34" charset="0"/>
              <a:buChar char="•"/>
            </a:pPr>
            <a:r>
              <a:rPr lang="en-US" dirty="0"/>
              <a:t>ADL developed the Total Learning Architecture to enable an interoperable, DoD-wide, Learning Ecosystem</a:t>
            </a:r>
          </a:p>
          <a:p>
            <a:pPr marL="171450" indent="-171450">
              <a:buFont typeface="Arial" panose="020B0604020202020204" pitchFamily="34" charset="0"/>
              <a:buChar char="•"/>
            </a:pPr>
            <a:r>
              <a:rPr lang="en-US" dirty="0"/>
              <a:t>The team prides itself on being blue collar engineers where all of us where many hats and do whatever it takes to get the job done. </a:t>
            </a:r>
          </a:p>
        </p:txBody>
      </p:sp>
      <p:sp>
        <p:nvSpPr>
          <p:cNvPr id="4" name="Slide Number Placeholder 3"/>
          <p:cNvSpPr>
            <a:spLocks noGrp="1"/>
          </p:cNvSpPr>
          <p:nvPr>
            <p:ph type="sldNum" sz="quarter" idx="5"/>
          </p:nvPr>
        </p:nvSpPr>
        <p:spPr/>
        <p:txBody>
          <a:bodyPr/>
          <a:lstStyle/>
          <a:p>
            <a:pPr marL="0" marR="0" lvl="0" indent="0" algn="r" defTabSz="931042" rtl="0" eaLnBrk="1" fontAlgn="auto" latinLnBrk="0" hangingPunct="1">
              <a:lnSpc>
                <a:spcPct val="100000"/>
              </a:lnSpc>
              <a:spcBef>
                <a:spcPts val="0"/>
              </a:spcBef>
              <a:spcAft>
                <a:spcPts val="0"/>
              </a:spcAft>
              <a:buClrTx/>
              <a:buSzTx/>
              <a:buFontTx/>
              <a:buNone/>
              <a:tabLst/>
              <a:defRPr/>
            </a:pPr>
            <a:fld id="{1F83B3F7-6CEF-42C7-863C-66D988AE38E0}"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04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8984496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This is where atomic competencies pay off most clearly for workforce managers and training designers. </a:t>
            </a:r>
          </a:p>
          <a:p>
            <a:endParaRPr lang="en-US" dirty="0"/>
          </a:p>
          <a:p>
            <a:r>
              <a:rPr lang="en-US" dirty="0"/>
              <a:t>Before, 'Basic' and 'Advanced' Cyber Defense Analyst were distinguished by vague adjectives on a rubric. Now, we can show exactly which competencies are required at each level. A hiring manager can use this to screen candidates. A training designer can use this to build a progression pathway. A workforce analyst can use this to calculate the gap between where the force is and where it needs to be.</a:t>
            </a:r>
          </a:p>
          <a:p>
            <a:endParaRPr lang="en-US" dirty="0"/>
          </a:p>
          <a:p>
            <a:r>
              <a:rPr lang="en-US" dirty="0"/>
              <a:t>NOTE: These can also be applied and weighted across the different work roles that require this KSAT</a:t>
            </a:r>
          </a:p>
        </p:txBody>
      </p:sp>
    </p:spTree>
    <p:extLst>
      <p:ext uri="{BB962C8B-B14F-4D97-AF65-F5344CB8AC3E}">
        <p14:creationId xmlns:p14="http://schemas.microsoft.com/office/powerpoint/2010/main" val="23583829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Anyone can type a question into an AI and get a list of things that sound like competencies. The difference between that and what we're producing is rigor</a:t>
            </a:r>
          </a:p>
          <a:p>
            <a:endParaRPr lang="en-US" dirty="0"/>
          </a:p>
          <a:p>
            <a:r>
              <a:rPr lang="en-US" dirty="0"/>
              <a:t>specifically, job analysis rigor. </a:t>
            </a:r>
          </a:p>
          <a:p>
            <a:endParaRPr lang="en-US" dirty="0"/>
          </a:p>
          <a:p>
            <a:r>
              <a:rPr lang="en-US" dirty="0"/>
              <a:t>Each prompt encodes a set of requirements that come from I/O psychology. The output has to be observable, it has to be traceable to the KSAT, and it has to be calibrated to the right proficiency level. Without those constraints, the AI generates plausible-sounding content that a subject matter expert will reject on review.</a:t>
            </a:r>
          </a:p>
        </p:txBody>
      </p:sp>
    </p:spTree>
    <p:extLst>
      <p:ext uri="{BB962C8B-B14F-4D97-AF65-F5344CB8AC3E}">
        <p14:creationId xmlns:p14="http://schemas.microsoft.com/office/powerpoint/2010/main" val="217428785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Walk through the five steps. Emphasize Step 4 and explain that it's not just a rubber stamp. </a:t>
            </a:r>
          </a:p>
          <a:p>
            <a:endParaRPr lang="en-US" dirty="0"/>
          </a:p>
          <a:p>
            <a:r>
              <a:rPr lang="en-US" dirty="0"/>
              <a:t>Reviewers are evaluating whether each statement is content-valid (accurately represents the KSAT), face-valid (would be recognized as appropriate by practitioners), and aligned with DoD terminology. Step 5 closes the loop by loading validated competencies back into the graph, where they become </a:t>
            </a:r>
            <a:r>
              <a:rPr lang="en-US" dirty="0" err="1"/>
              <a:t>queryable</a:t>
            </a:r>
            <a:r>
              <a:rPr lang="en-US" dirty="0"/>
              <a:t> nodes with full traceability to their source KSAT.</a:t>
            </a:r>
          </a:p>
        </p:txBody>
      </p:sp>
    </p:spTree>
    <p:extLst>
      <p:ext uri="{BB962C8B-B14F-4D97-AF65-F5344CB8AC3E}">
        <p14:creationId xmlns:p14="http://schemas.microsoft.com/office/powerpoint/2010/main" val="1975435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Walk through the four validation criteria. Emphasize that this is a structured protocol, not an informal opinion. </a:t>
            </a:r>
          </a:p>
          <a:p>
            <a:endParaRPr lang="en-US" dirty="0"/>
          </a:p>
          <a:p>
            <a:r>
              <a:rPr lang="en-US" dirty="0"/>
              <a:t>Each reviewer is applying specific criteria. When something fails a criterion, it goes back for revision, not just rejection. The iterative cycle is important: reviewers can flag, we revise, reviewers approve. That cycle is what maintains quality at scale without becoming a bottleneck.</a:t>
            </a:r>
          </a:p>
        </p:txBody>
      </p:sp>
    </p:spTree>
    <p:extLst>
      <p:ext uri="{BB962C8B-B14F-4D97-AF65-F5344CB8AC3E}">
        <p14:creationId xmlns:p14="http://schemas.microsoft.com/office/powerpoint/2010/main" val="14141374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Emphasize the scale and what it represents. 18,000 validated competencies is a significant body of work . </a:t>
            </a:r>
          </a:p>
          <a:p>
            <a:endParaRPr lang="en-US" dirty="0"/>
          </a:p>
          <a:p>
            <a:r>
              <a:rPr lang="en-US" dirty="0"/>
              <a:t>It was produced in a fraction of the time it would take through traditional methods. The 32,000 projection represents complete coverage of the DCWF. But don't let the numbers overshadow the point about what this enables. Each of these capabilities was not possible before this work </a:t>
            </a:r>
          </a:p>
          <a:p>
            <a:endParaRPr lang="en-US" dirty="0"/>
          </a:p>
          <a:p>
            <a:r>
              <a:rPr lang="en-US" dirty="0"/>
              <a:t>Not because the data didn't exist, but because it wasn't specific enough to act on.</a:t>
            </a:r>
          </a:p>
        </p:txBody>
      </p:sp>
    </p:spTree>
    <p:extLst>
      <p:ext uri="{BB962C8B-B14F-4D97-AF65-F5344CB8AC3E}">
        <p14:creationId xmlns:p14="http://schemas.microsoft.com/office/powerpoint/2010/main" val="8588526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90951" indent="-290951">
              <a:buClr>
                <a:srgbClr val="00B0F0"/>
              </a:buClr>
              <a:buFont typeface="Arial" panose="020B0604020202020204" pitchFamily="34" charset="0"/>
              <a:buChar char="•"/>
              <a:defRPr/>
            </a:pPr>
            <a:r>
              <a:rPr lang="en-US" sz="1600" dirty="0">
                <a:solidFill>
                  <a:srgbClr val="333F48"/>
                </a:solidFill>
                <a:latin typeface="Calibri"/>
                <a:ea typeface="Calibri"/>
                <a:cs typeface="Calibri"/>
              </a:rPr>
              <a:t>DoDI 1322.26 governs the use of digital learning data across DoD </a:t>
            </a:r>
          </a:p>
          <a:p>
            <a:pPr marL="756472" lvl="1" indent="-290951">
              <a:buClr>
                <a:srgbClr val="00B0F0"/>
              </a:buClr>
              <a:buFont typeface="Arial" panose="020B0604020202020204" pitchFamily="34" charset="0"/>
              <a:buChar char="•"/>
              <a:defRPr/>
            </a:pPr>
            <a:r>
              <a:rPr lang="en-US" sz="1600" dirty="0">
                <a:solidFill>
                  <a:srgbClr val="333F48"/>
                </a:solidFill>
                <a:ea typeface="Calibri"/>
                <a:cs typeface="Calibri"/>
              </a:rPr>
              <a:t>Includes Acquisition and Implementation Guidance for utilizing IT systems that meet IEEE's Interoperability Standards</a:t>
            </a:r>
          </a:p>
          <a:p>
            <a:pPr marL="756472" lvl="1" indent="-290951">
              <a:buClr>
                <a:srgbClr val="00B0F0"/>
              </a:buClr>
              <a:buFont typeface="Arial" panose="020B0604020202020204" pitchFamily="34" charset="0"/>
              <a:buChar char="•"/>
              <a:defRPr/>
            </a:pPr>
            <a:r>
              <a:rPr lang="en-US" sz="1600" dirty="0">
                <a:solidFill>
                  <a:srgbClr val="333F48"/>
                </a:solidFill>
                <a:ea typeface="Calibri"/>
                <a:cs typeface="Calibri"/>
              </a:rPr>
              <a:t>Enables DoD-wide interoperability by connecting authoritative sources of learner data to the ECC, ECCR, and ELRR</a:t>
            </a:r>
            <a:endParaRPr lang="en-US" sz="1600" dirty="0">
              <a:solidFill>
                <a:srgbClr val="333F48"/>
              </a:solidFill>
              <a:latin typeface="Calibri"/>
              <a:ea typeface="Calibri"/>
              <a:cs typeface="Calibri"/>
            </a:endParaRPr>
          </a:p>
          <a:p>
            <a:pPr marL="756472" lvl="1" indent="-290951">
              <a:buClr>
                <a:srgbClr val="00B0F0"/>
              </a:buClr>
              <a:buFont typeface="Arial" panose="020B0604020202020204" pitchFamily="34" charset="0"/>
              <a:buChar char="•"/>
              <a:defRPr/>
            </a:pPr>
            <a:r>
              <a:rPr lang="en-US" sz="1600" dirty="0">
                <a:solidFill>
                  <a:srgbClr val="333F48"/>
                </a:solidFill>
                <a:ea typeface="Calibri"/>
                <a:cs typeface="Calibri"/>
              </a:rPr>
              <a:t>Provides guidance on how DoD's training and education community should leverage enterprise data to optimize operational efficiency</a:t>
            </a:r>
          </a:p>
          <a:p>
            <a:pPr marL="290951" indent="-290951">
              <a:buClr>
                <a:srgbClr val="00B0F0"/>
              </a:buClr>
              <a:buFont typeface="Arial" panose="020B0604020202020204" pitchFamily="34" charset="0"/>
              <a:buChar char="•"/>
              <a:defRPr/>
            </a:pPr>
            <a:r>
              <a:rPr lang="en-US" sz="1600" dirty="0">
                <a:solidFill>
                  <a:srgbClr val="333F48"/>
                </a:solidFill>
                <a:ea typeface="Calibri"/>
                <a:cs typeface="Calibri"/>
              </a:rPr>
              <a:t>IEEE Data Standards</a:t>
            </a:r>
          </a:p>
          <a:p>
            <a:pPr marL="1512943" lvl="1" indent="-290951">
              <a:buClr>
                <a:srgbClr val="00B0F0"/>
              </a:buClr>
              <a:buFont typeface="Arial" panose="020B0604020202020204" pitchFamily="34" charset="0"/>
              <a:buChar char="•"/>
              <a:defRPr/>
            </a:pPr>
            <a:r>
              <a:rPr lang="en-US" sz="1600" dirty="0">
                <a:solidFill>
                  <a:srgbClr val="333F48"/>
                </a:solidFill>
                <a:ea typeface="Calibri"/>
                <a:cs typeface="Calibri"/>
              </a:rPr>
              <a:t>IEEE P2881 Learning Metadata Terms (LMT) to describe training, education, and professional development resources</a:t>
            </a:r>
          </a:p>
          <a:p>
            <a:pPr marL="1512943" lvl="1" indent="-290951">
              <a:buClr>
                <a:srgbClr val="00B0F0"/>
              </a:buClr>
              <a:buFont typeface="Arial" panose="020B0604020202020204" pitchFamily="34" charset="0"/>
              <a:buChar char="•"/>
              <a:defRPr/>
            </a:pPr>
            <a:r>
              <a:rPr lang="en-US" sz="1600" dirty="0">
                <a:solidFill>
                  <a:srgbClr val="333F48"/>
                </a:solidFill>
                <a:ea typeface="Calibri"/>
                <a:cs typeface="Calibri"/>
              </a:rPr>
              <a:t>IEEE Sharable Competency Definitions (Frameworks) to describe labor frameworks, master competencies, KSATs, certifications, and other manpower requirements</a:t>
            </a:r>
          </a:p>
          <a:p>
            <a:pPr marL="1512943" lvl="1" indent="-290951">
              <a:buClr>
                <a:srgbClr val="00B0F0"/>
              </a:buClr>
              <a:buFont typeface="Arial" panose="020B0604020202020204" pitchFamily="34" charset="0"/>
              <a:buChar char="•"/>
              <a:defRPr/>
            </a:pPr>
            <a:r>
              <a:rPr lang="en-US" sz="1600" dirty="0">
                <a:solidFill>
                  <a:srgbClr val="333F48"/>
                </a:solidFill>
                <a:ea typeface="Calibri"/>
                <a:cs typeface="Calibri"/>
              </a:rPr>
              <a:t>IEEE Enterprise Learner Records describe the workforce by linking individual / organizational learner proficiency levels to mission objectives and readiness</a:t>
            </a:r>
          </a:p>
          <a:p>
            <a:pPr marL="1512943" lvl="1" indent="-290951">
              <a:buClr>
                <a:srgbClr val="00B0F0"/>
              </a:buClr>
              <a:buFont typeface="Arial" panose="020B0604020202020204" pitchFamily="34" charset="0"/>
              <a:buChar char="•"/>
              <a:defRPr/>
            </a:pPr>
            <a:r>
              <a:rPr lang="en-US" dirty="0">
                <a:solidFill>
                  <a:srgbClr val="333F48"/>
                </a:solidFill>
                <a:ea typeface="Calibri"/>
                <a:cs typeface="Calibri"/>
              </a:rPr>
              <a:t>IEEE</a:t>
            </a:r>
            <a:r>
              <a:rPr lang="en-US" dirty="0">
                <a:solidFill>
                  <a:srgbClr val="333F48"/>
                </a:solidFill>
              </a:rPr>
              <a:t> XAPI 2.0 for system to system communication</a:t>
            </a:r>
            <a:endParaRPr lang="en-US" sz="1600" dirty="0">
              <a:solidFill>
                <a:srgbClr val="333F48"/>
              </a:solidFill>
              <a:ea typeface="Calibri"/>
              <a:cs typeface="Calibri"/>
            </a:endParaRPr>
          </a:p>
          <a:p>
            <a:pPr marL="290951" indent="-290951">
              <a:buClr>
                <a:srgbClr val="00B0F0"/>
              </a:buClr>
              <a:buFont typeface="Arial" panose="020B0604020202020204" pitchFamily="34" charset="0"/>
              <a:buChar char="•"/>
              <a:defRPr/>
            </a:pPr>
            <a:r>
              <a:rPr lang="en-US" sz="1600" dirty="0">
                <a:solidFill>
                  <a:srgbClr val="333F48"/>
                </a:solidFill>
                <a:ea typeface="Calibri"/>
                <a:cs typeface="Calibri"/>
              </a:rPr>
              <a:t>While at ADL, CLS staff supported: </a:t>
            </a:r>
          </a:p>
          <a:p>
            <a:pPr marL="748151" lvl="1" indent="-290951">
              <a:buClr>
                <a:srgbClr val="00B0F0"/>
              </a:buClr>
              <a:buFont typeface="Arial" panose="020B0604020202020204" pitchFamily="34" charset="0"/>
              <a:buChar char="•"/>
              <a:defRPr/>
            </a:pPr>
            <a:r>
              <a:rPr lang="en-US" dirty="0">
                <a:solidFill>
                  <a:srgbClr val="333F48"/>
                </a:solidFill>
                <a:ea typeface="Calibri"/>
                <a:cs typeface="Calibri"/>
              </a:rPr>
              <a:t>Navy Ready Relevant Learning / ASN-M&amp;RA / NAWCTSD</a:t>
            </a:r>
          </a:p>
          <a:p>
            <a:pPr marL="748151" lvl="1" indent="-290951">
              <a:buClr>
                <a:srgbClr val="00B0F0"/>
              </a:buClr>
              <a:buFont typeface="Arial" panose="020B0604020202020204" pitchFamily="34" charset="0"/>
              <a:buChar char="•"/>
              <a:defRPr/>
            </a:pPr>
            <a:r>
              <a:rPr lang="en-US" dirty="0">
                <a:solidFill>
                  <a:srgbClr val="333F48"/>
                </a:solidFill>
                <a:ea typeface="Calibri"/>
                <a:cs typeface="Calibri"/>
              </a:rPr>
              <a:t>Army University / ATIS / STEEL-R</a:t>
            </a:r>
          </a:p>
          <a:p>
            <a:pPr marL="748151" lvl="1" indent="-290951">
              <a:buClr>
                <a:srgbClr val="00B0F0"/>
              </a:buClr>
              <a:buFont typeface="Arial" panose="020B0604020202020204" pitchFamily="34" charset="0"/>
              <a:buChar char="•"/>
              <a:defRPr/>
            </a:pPr>
            <a:r>
              <a:rPr lang="en-US" dirty="0">
                <a:solidFill>
                  <a:srgbClr val="333F48"/>
                </a:solidFill>
                <a:ea typeface="Calibri"/>
                <a:cs typeface="Calibri"/>
              </a:rPr>
              <a:t>DAF Learner Record / AETC / CFETP / Air University</a:t>
            </a:r>
          </a:p>
          <a:p>
            <a:pPr marL="748151" lvl="1" indent="-290951">
              <a:buClr>
                <a:srgbClr val="00B0F0"/>
              </a:buClr>
              <a:buFont typeface="Arial" panose="020B0604020202020204" pitchFamily="34" charset="0"/>
              <a:buChar char="•"/>
              <a:defRPr/>
            </a:pPr>
            <a:r>
              <a:rPr lang="en-US" dirty="0">
                <a:solidFill>
                  <a:srgbClr val="333F48"/>
                </a:solidFill>
                <a:ea typeface="Calibri"/>
                <a:cs typeface="Calibri"/>
              </a:rPr>
              <a:t>USMC University / Marine Net</a:t>
            </a:r>
          </a:p>
          <a:p>
            <a:pPr algn="l"/>
            <a:endParaRPr lang="en-US" dirty="0"/>
          </a:p>
        </p:txBody>
      </p:sp>
    </p:spTree>
    <p:extLst>
      <p:ext uri="{BB962C8B-B14F-4D97-AF65-F5344CB8AC3E}">
        <p14:creationId xmlns:p14="http://schemas.microsoft.com/office/powerpoint/2010/main" val="22314743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r>
              <a:rPr lang="en-US"/>
              <a:t>Data interoperability is enabled through the use of IEEE standards</a:t>
            </a:r>
          </a:p>
          <a:p>
            <a:pPr marL="640091" lvl="1" indent="-174570">
              <a:buFont typeface="Arial" panose="020B0604020202020204" pitchFamily="34" charset="0"/>
              <a:buChar char="•"/>
            </a:pPr>
            <a:r>
              <a:rPr lang="en-US"/>
              <a:t>Learning Resources are described and cataloged using P2881 Standard for Learning Metadata Terms</a:t>
            </a:r>
          </a:p>
          <a:p>
            <a:pPr marL="640091" lvl="1" indent="-174570">
              <a:buFont typeface="Arial" panose="020B0604020202020204" pitchFamily="34" charset="0"/>
              <a:buChar char="•"/>
            </a:pPr>
            <a:r>
              <a:rPr lang="en-US"/>
              <a:t>Competencies and KSATs are described using SCDs</a:t>
            </a:r>
          </a:p>
          <a:p>
            <a:pPr marL="640091" lvl="1" indent="-174570">
              <a:buFont typeface="Arial" panose="020B0604020202020204" pitchFamily="34" charset="0"/>
              <a:buChar char="•"/>
            </a:pPr>
            <a:r>
              <a:rPr lang="en-US"/>
              <a:t>Learner Performance is captured using xAPI</a:t>
            </a:r>
          </a:p>
          <a:p>
            <a:pPr marL="174570" indent="-174570">
              <a:buFont typeface="Arial" panose="020B0604020202020204" pitchFamily="34" charset="0"/>
              <a:buChar char="•"/>
            </a:pPr>
            <a:r>
              <a:rPr lang="en-US"/>
              <a:t>The aggregation of that data over time, supports Talent Management</a:t>
            </a:r>
          </a:p>
          <a:p>
            <a:pPr marL="640091" lvl="1" indent="-174570">
              <a:buFont typeface="Arial" panose="020B0604020202020204" pitchFamily="34" charset="0"/>
              <a:buChar char="•"/>
            </a:pPr>
            <a:r>
              <a:rPr lang="en-US"/>
              <a:t>Supports Individual, Self-Regulated Learning to keep employees engaged. </a:t>
            </a:r>
          </a:p>
          <a:p>
            <a:pPr marL="640091" lvl="1" indent="-174570">
              <a:buFont typeface="Arial" panose="020B0604020202020204" pitchFamily="34" charset="0"/>
              <a:buChar char="•"/>
            </a:pPr>
            <a:r>
              <a:rPr lang="en-US"/>
              <a:t>Promotes mobility and retention by making resources available for professional development and career progression. </a:t>
            </a:r>
          </a:p>
          <a:p>
            <a:pPr marL="640091" lvl="1" indent="-174570">
              <a:buFont typeface="Arial" panose="020B0604020202020204" pitchFamily="34" charset="0"/>
              <a:buChar char="•"/>
            </a:pPr>
            <a:r>
              <a:rPr lang="en-US"/>
              <a:t>Supports Career Field Management and Improved linkages to Individual Development Plans</a:t>
            </a:r>
          </a:p>
        </p:txBody>
      </p:sp>
      <p:sp>
        <p:nvSpPr>
          <p:cNvPr id="4" name="Slide Number Placeholder 3"/>
          <p:cNvSpPr>
            <a:spLocks noGrp="1"/>
          </p:cNvSpPr>
          <p:nvPr>
            <p:ph type="sldNum" sz="quarter" idx="5"/>
          </p:nvPr>
        </p:nvSpPr>
        <p:spPr/>
        <p:txBody>
          <a:bodyPr/>
          <a:lstStyle/>
          <a:p>
            <a:pPr marL="0" marR="0" lvl="0" indent="0" algn="r" defTabSz="931042" rtl="0" eaLnBrk="1" fontAlgn="auto" latinLnBrk="0" hangingPunct="1">
              <a:lnSpc>
                <a:spcPct val="100000"/>
              </a:lnSpc>
              <a:spcBef>
                <a:spcPts val="0"/>
              </a:spcBef>
              <a:spcAft>
                <a:spcPts val="0"/>
              </a:spcAft>
              <a:buClrTx/>
              <a:buSzTx/>
              <a:buFontTx/>
              <a:buNone/>
              <a:tabLst/>
              <a:defRPr/>
            </a:pPr>
            <a:fld id="{1F83B3F7-6CEF-42C7-863C-66D988AE38E0}" type="slidenum">
              <a:rPr kumimoji="0" lang="en-US" sz="1200" b="0" i="0" u="none" strike="noStrike" kern="1200" cap="none" spc="0" normalizeH="0" baseline="0" noProof="0">
                <a:ln>
                  <a:noFill/>
                </a:ln>
                <a:solidFill>
                  <a:prstClr val="black"/>
                </a:solidFill>
                <a:effectLst/>
                <a:uLnTx/>
                <a:uFillTx/>
                <a:latin typeface="Aptos" panose="02110004020202020204"/>
                <a:ea typeface="+mn-ea"/>
                <a:cs typeface="+mn-cs"/>
              </a:rPr>
              <a:pPr marL="0" marR="0" lvl="0" indent="0" algn="r" defTabSz="931042"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7131303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570" indent="-174570">
              <a:buFont typeface="Arial" panose="020B0604020202020204" pitchFamily="34" charset="0"/>
              <a:buChar char="•"/>
            </a:pPr>
            <a:r>
              <a:rPr lang="en-US"/>
              <a:t>Each of the EDLM Data Services includes a range of different information that is collected from both DoD Systems and Systems that are external to DoD. </a:t>
            </a:r>
          </a:p>
          <a:p>
            <a:pPr marL="174570" indent="-174570">
              <a:buFont typeface="Arial" panose="020B0604020202020204" pitchFamily="34" charset="0"/>
              <a:buChar char="•"/>
            </a:pPr>
            <a:r>
              <a:rPr lang="en-US"/>
              <a:t>Each of these systems works as a ‘dot-connector’ for all the data being managed by that standard. </a:t>
            </a:r>
          </a:p>
          <a:p>
            <a:pPr marL="174570" indent="-174570">
              <a:buFont typeface="Arial" panose="020B0604020202020204" pitchFamily="34" charset="0"/>
              <a:buChar char="•"/>
            </a:pPr>
            <a:r>
              <a:rPr lang="en-US"/>
              <a:t>This is one of the journey maps we’ve been building out with Sandra and Gustavo to show how a learner / job seeker might be able to use the data contained within EDLM to find new, higher paying job opportunities within the DoD. </a:t>
            </a:r>
          </a:p>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BCF508E-9C8A-4E7F-AE1E-448C64F0912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423389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For example: The DoD Cyber Workforce Framework provides a common lexicon of work roles and KSATs, but KSATs are intentionally broad. They describe </a:t>
            </a:r>
            <a:r>
              <a:rPr lang="en-US" i="1" dirty="0"/>
              <a:t>what</a:t>
            </a:r>
            <a:r>
              <a:rPr lang="en-US" dirty="0"/>
              <a:t> a cyber professional should know, not </a:t>
            </a:r>
            <a:r>
              <a:rPr lang="en-US" i="1" dirty="0"/>
              <a:t>how deeply</a:t>
            </a:r>
            <a:r>
              <a:rPr lang="en-US" dirty="0"/>
              <a:t> they must know it or </a:t>
            </a:r>
            <a:r>
              <a:rPr lang="en-US" i="1" dirty="0"/>
              <a:t>how to measure</a:t>
            </a:r>
            <a:r>
              <a:rPr lang="en-US" dirty="0"/>
              <a:t> that proficiency across Components.</a:t>
            </a:r>
          </a:p>
          <a:p>
            <a:pPr marL="742950" lvl="1" indent="-285750">
              <a:spcBef>
                <a:spcPts val="600"/>
              </a:spcBef>
              <a:buFont typeface="Arial" panose="020B0604020202020204" pitchFamily="34" charset="0"/>
              <a:buChar char="•"/>
            </a:pPr>
            <a:r>
              <a:rPr lang="en-US" dirty="0"/>
              <a:t>KSATs lack granularity which makes it difficult to distinguish foundational awareness from operational mastery. </a:t>
            </a:r>
          </a:p>
          <a:p>
            <a:pPr marL="742950" lvl="1" indent="-285750">
              <a:spcBef>
                <a:spcPts val="600"/>
              </a:spcBef>
              <a:buFont typeface="Arial" panose="020B0604020202020204" pitchFamily="34" charset="0"/>
              <a:buChar char="•"/>
            </a:pPr>
            <a:r>
              <a:rPr lang="en-US" dirty="0"/>
              <a:t>No standardized way to assess proficiency across Services, Components, or mission contexts</a:t>
            </a:r>
          </a:p>
          <a:p>
            <a:pPr marL="742950" lvl="1" indent="-285750">
              <a:spcBef>
                <a:spcPts val="600"/>
              </a:spcBef>
              <a:buFont typeface="Arial" panose="020B0604020202020204" pitchFamily="34" charset="0"/>
              <a:buChar char="•"/>
            </a:pPr>
            <a:r>
              <a:rPr lang="en-US" dirty="0"/>
              <a:t>Leaders cannot reliably map training activities to actual capability because KSATs do not break down into measurable, observable skills. </a:t>
            </a:r>
          </a:p>
          <a:p>
            <a:pPr marL="742950" lvl="1" indent="-285750">
              <a:spcBef>
                <a:spcPts val="600"/>
              </a:spcBef>
              <a:buFont typeface="Arial" panose="020B0604020202020204" pitchFamily="34" charset="0"/>
              <a:buChar char="•"/>
            </a:pPr>
            <a:r>
              <a:rPr lang="en-US" dirty="0"/>
              <a:t>Workforce readiness reporting remains higher level which limits the Department’s ability to identify gaps, forecast risk, or align training investments with mission needs. </a:t>
            </a:r>
          </a:p>
          <a:p>
            <a:endParaRPr lang="en-US" dirty="0"/>
          </a:p>
        </p:txBody>
      </p:sp>
    </p:spTree>
    <p:extLst>
      <p:ext uri="{BB962C8B-B14F-4D97-AF65-F5344CB8AC3E}">
        <p14:creationId xmlns:p14="http://schemas.microsoft.com/office/powerpoint/2010/main" val="31292245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IEEE 1484.20.3 represents the international consensus on how competency data should be structured. For NORDEFCO nations considering similar workforce frameworks, this standard is the foundation that enables interoperability. A competency defined by the U.S. using this standard can be understood and imported by a Norwegian or Finnish system that also follows the standard. That portability is what makes investment in competency modeling sustainable.</a:t>
            </a:r>
          </a:p>
        </p:txBody>
      </p:sp>
    </p:spTree>
    <p:extLst>
      <p:ext uri="{BB962C8B-B14F-4D97-AF65-F5344CB8AC3E}">
        <p14:creationId xmlns:p14="http://schemas.microsoft.com/office/powerpoint/2010/main" val="42328927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We’ve decomposed each KSAT so for Knowledge of Encryption Algorithms, you might have the following atomic level competencies.</a:t>
            </a:r>
          </a:p>
          <a:p>
            <a:endParaRPr lang="en-US" dirty="0"/>
          </a:p>
          <a:p>
            <a:pPr marL="0" indent="0">
              <a:spcAft>
                <a:spcPts val="800"/>
              </a:spcAft>
              <a:buNone/>
            </a:pPr>
            <a:r>
              <a:rPr lang="en-US" sz="1200" b="1" dirty="0">
                <a:solidFill>
                  <a:srgbClr val="E97132"/>
                </a:solidFill>
                <a:latin typeface="Calibri" pitchFamily="34" charset="0"/>
                <a:ea typeface="Calibri" pitchFamily="34" charset="-122"/>
                <a:cs typeface="Calibri" pitchFamily="34" charset="-120"/>
              </a:rPr>
              <a:t>-  </a:t>
            </a:r>
            <a:r>
              <a:rPr lang="en-US" sz="1200" dirty="0">
                <a:solidFill>
                  <a:srgbClr val="4A5568"/>
                </a:solidFill>
                <a:latin typeface="Calibri" pitchFamily="34" charset="0"/>
                <a:ea typeface="Calibri" pitchFamily="34" charset="-122"/>
                <a:cs typeface="Calibri" pitchFamily="34" charset="-120"/>
              </a:rPr>
              <a:t>Symmetric vs. asymmetric encryption — which, and how deeply?</a:t>
            </a:r>
            <a:endParaRPr lang="en-US" sz="1200" dirty="0"/>
          </a:p>
          <a:p>
            <a:pPr marL="0" indent="0">
              <a:spcAft>
                <a:spcPts val="800"/>
              </a:spcAft>
              <a:buNone/>
            </a:pPr>
            <a:r>
              <a:rPr lang="en-US" sz="1200" b="1" dirty="0">
                <a:solidFill>
                  <a:srgbClr val="E97132"/>
                </a:solidFill>
                <a:latin typeface="Calibri" pitchFamily="34" charset="0"/>
                <a:ea typeface="Calibri" pitchFamily="34" charset="-122"/>
                <a:cs typeface="Calibri" pitchFamily="34" charset="-120"/>
              </a:rPr>
              <a:t>-  </a:t>
            </a:r>
            <a:r>
              <a:rPr lang="en-US" sz="1200" dirty="0">
                <a:solidFill>
                  <a:srgbClr val="4A5568"/>
                </a:solidFill>
                <a:latin typeface="Calibri" pitchFamily="34" charset="0"/>
                <a:ea typeface="Calibri" pitchFamily="34" charset="-122"/>
                <a:cs typeface="Calibri" pitchFamily="34" charset="-120"/>
              </a:rPr>
              <a:t>Public Key Infrastructure (PKI) and certificate management?</a:t>
            </a:r>
            <a:endParaRPr lang="en-US" sz="1200" dirty="0"/>
          </a:p>
          <a:p>
            <a:pPr marL="0" indent="0">
              <a:spcAft>
                <a:spcPts val="800"/>
              </a:spcAft>
              <a:buNone/>
            </a:pPr>
            <a:r>
              <a:rPr lang="en-US" sz="1200" b="1" dirty="0">
                <a:solidFill>
                  <a:srgbClr val="E97132"/>
                </a:solidFill>
                <a:latin typeface="Calibri" pitchFamily="34" charset="0"/>
                <a:ea typeface="Calibri" pitchFamily="34" charset="-122"/>
                <a:cs typeface="Calibri" pitchFamily="34" charset="-120"/>
              </a:rPr>
              <a:t>-  </a:t>
            </a:r>
            <a:r>
              <a:rPr lang="en-US" sz="1200" dirty="0">
                <a:solidFill>
                  <a:srgbClr val="4A5568"/>
                </a:solidFill>
                <a:latin typeface="Calibri" pitchFamily="34" charset="0"/>
                <a:ea typeface="Calibri" pitchFamily="34" charset="-122"/>
                <a:cs typeface="Calibri" pitchFamily="34" charset="-120"/>
              </a:rPr>
              <a:t>Troubleshooting failed certificate chains or misconfigurations?</a:t>
            </a:r>
            <a:endParaRPr lang="en-US" sz="1200" dirty="0"/>
          </a:p>
          <a:p>
            <a:pPr marL="0" indent="0">
              <a:spcAft>
                <a:spcPts val="800"/>
              </a:spcAft>
              <a:buNone/>
            </a:pPr>
            <a:r>
              <a:rPr lang="en-US" sz="1200" b="1" dirty="0">
                <a:solidFill>
                  <a:srgbClr val="E97132"/>
                </a:solidFill>
                <a:latin typeface="Calibri" pitchFamily="34" charset="0"/>
                <a:ea typeface="Calibri" pitchFamily="34" charset="-122"/>
                <a:cs typeface="Calibri" pitchFamily="34" charset="-120"/>
              </a:rPr>
              <a:t>-  </a:t>
            </a:r>
            <a:r>
              <a:rPr lang="en-US" sz="1200" dirty="0">
                <a:solidFill>
                  <a:srgbClr val="4A5568"/>
                </a:solidFill>
                <a:latin typeface="Calibri" pitchFamily="34" charset="0"/>
                <a:ea typeface="Calibri" pitchFamily="34" charset="-122"/>
                <a:cs typeface="Calibri" pitchFamily="34" charset="-120"/>
              </a:rPr>
              <a:t>Selecting algorithms based on regulatory requirements?</a:t>
            </a:r>
            <a:endParaRPr lang="en-US" sz="1200" dirty="0"/>
          </a:p>
          <a:p>
            <a:pPr marL="0" indent="0">
              <a:spcAft>
                <a:spcPts val="800"/>
              </a:spcAft>
              <a:buNone/>
            </a:pPr>
            <a:r>
              <a:rPr lang="en-US" sz="1200" b="1" dirty="0">
                <a:solidFill>
                  <a:srgbClr val="E97132"/>
                </a:solidFill>
                <a:latin typeface="Calibri" pitchFamily="34" charset="0"/>
                <a:ea typeface="Calibri" pitchFamily="34" charset="-122"/>
                <a:cs typeface="Calibri" pitchFamily="34" charset="-120"/>
              </a:rPr>
              <a:t>-  </a:t>
            </a:r>
            <a:r>
              <a:rPr lang="en-US" sz="1200" dirty="0">
                <a:solidFill>
                  <a:srgbClr val="4A5568"/>
                </a:solidFill>
                <a:latin typeface="Calibri" pitchFamily="34" charset="0"/>
                <a:ea typeface="Calibri" pitchFamily="34" charset="-122"/>
                <a:cs typeface="Calibri" pitchFamily="34" charset="-120"/>
              </a:rPr>
              <a:t>Auditing an organization's cryptographic posture?</a:t>
            </a:r>
            <a:endParaRPr lang="en-US" sz="1200" dirty="0"/>
          </a:p>
          <a:p>
            <a:pPr marL="171450" indent="-171450">
              <a:spcAft>
                <a:spcPts val="800"/>
              </a:spcAft>
              <a:buFontTx/>
              <a:buChar char="-"/>
            </a:pPr>
            <a:r>
              <a:rPr lang="en-US" sz="1200" dirty="0">
                <a:solidFill>
                  <a:srgbClr val="4A5568"/>
                </a:solidFill>
                <a:latin typeface="Calibri" pitchFamily="34" charset="0"/>
                <a:ea typeface="Calibri" pitchFamily="34" charset="-122"/>
                <a:cs typeface="Calibri" pitchFamily="34" charset="-120"/>
              </a:rPr>
              <a:t>Key management — generation, rotation, revocation?</a:t>
            </a:r>
          </a:p>
          <a:p>
            <a:pPr marL="171450" indent="-171450">
              <a:spcAft>
                <a:spcPts val="800"/>
              </a:spcAft>
              <a:buFontTx/>
              <a:buChar char="-"/>
            </a:pPr>
            <a:endParaRPr lang="en-US" sz="1200" dirty="0">
              <a:solidFill>
                <a:srgbClr val="4A5568"/>
              </a:solidFill>
              <a:latin typeface="Calibri" pitchFamily="34" charset="0"/>
              <a:ea typeface="Calibri" pitchFamily="34" charset="-122"/>
              <a:cs typeface="Calibri" pitchFamily="34" charset="-120"/>
            </a:endParaRPr>
          </a:p>
          <a:p>
            <a:pPr marL="0" indent="0">
              <a:spcAft>
                <a:spcPts val="800"/>
              </a:spcAft>
              <a:buFontTx/>
              <a:buNone/>
            </a:pPr>
            <a:r>
              <a:rPr lang="en-US" sz="1200" dirty="0">
                <a:solidFill>
                  <a:srgbClr val="4A5568"/>
                </a:solidFill>
                <a:latin typeface="Calibri" pitchFamily="34" charset="0"/>
                <a:ea typeface="Calibri" pitchFamily="34" charset="-122"/>
                <a:cs typeface="Calibri" pitchFamily="34" charset="-120"/>
              </a:rPr>
              <a:t>Each can be weighted or tailored to different Work Roles – Not every Work Role will require the same level of proficiency</a:t>
            </a:r>
            <a:endParaRPr lang="en-US" sz="1200" dirty="0"/>
          </a:p>
          <a:p>
            <a:endParaRPr lang="en-US" dirty="0"/>
          </a:p>
        </p:txBody>
      </p:sp>
    </p:spTree>
    <p:extLst>
      <p:ext uri="{BB962C8B-B14F-4D97-AF65-F5344CB8AC3E}">
        <p14:creationId xmlns:p14="http://schemas.microsoft.com/office/powerpoint/2010/main" val="22972355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endParaRPr lang="en-US" dirty="0"/>
          </a:p>
        </p:txBody>
      </p:sp>
    </p:spTree>
    <p:extLst>
      <p:ext uri="{BB962C8B-B14F-4D97-AF65-F5344CB8AC3E}">
        <p14:creationId xmlns:p14="http://schemas.microsoft.com/office/powerpoint/2010/main" val="28900156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 y="1524000"/>
            <a:ext cx="7315200" cy="4114800"/>
          </a:xfrm>
          <a:prstGeom prst="rect">
            <a:avLst/>
          </a:prstGeom>
          <a:noFill/>
          <a:ln w="12700">
            <a:solidFill>
              <a:prstClr val="black"/>
            </a:solidFill>
          </a:ln>
        </p:spPr>
      </p:sp>
      <p:sp>
        <p:nvSpPr>
          <p:cNvPr id="3" name="Notes Placeholder 2"/>
          <p:cNvSpPr>
            <a:spLocks noGrp="1"/>
          </p:cNvSpPr>
          <p:nvPr>
            <p:ph type="body" idx="1"/>
          </p:nvPr>
        </p:nvSpPr>
        <p:spPr>
          <a:xfrm>
            <a:off x="685800" y="5867400"/>
            <a:ext cx="5486400" cy="4800600"/>
          </a:xfrm>
          <a:prstGeom prst="rect">
            <a:avLst/>
          </a:prstGeom>
        </p:spPr>
        <p:txBody>
          <a:bodyPr/>
          <a:lstStyle/>
          <a:p>
            <a:r>
              <a:rPr lang="en-US" dirty="0"/>
              <a:t>Explain that you came to this work from a psychometrics and I/O psychology background </a:t>
            </a:r>
          </a:p>
          <a:p>
            <a:endParaRPr lang="en-US" dirty="0"/>
          </a:p>
          <a:p>
            <a:r>
              <a:rPr lang="en-US" dirty="0"/>
              <a:t>This is important because competency definitions that are going to be used for assessment or hiring decisions need to meet a level of rigor that goes beyond just 'sounding right.' The term 'atomic' is borrowed from physics but the concept is straightforward: we're finding the smallest meaningful unit. </a:t>
            </a:r>
          </a:p>
        </p:txBody>
      </p:sp>
    </p:spTree>
    <p:extLst>
      <p:ext uri="{BB962C8B-B14F-4D97-AF65-F5344CB8AC3E}">
        <p14:creationId xmlns:p14="http://schemas.microsoft.com/office/powerpoint/2010/main" val="9754653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0EDAC83-3AF3-60DC-4986-924C329167E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101"/>
          </a:xfrm>
          <a:prstGeom prst="rect">
            <a:avLst/>
          </a:prstGeom>
        </p:spPr>
      </p:pic>
      <p:sp>
        <p:nvSpPr>
          <p:cNvPr id="18" name="Slide Number Placeholder 5"/>
          <p:cNvSpPr>
            <a:spLocks noGrp="1"/>
          </p:cNvSpPr>
          <p:nvPr>
            <p:ph type="sldNum" sz="quarter" idx="4"/>
          </p:nvPr>
        </p:nvSpPr>
        <p:spPr>
          <a:xfrm>
            <a:off x="9350295" y="6630991"/>
            <a:ext cx="2844800" cy="228600"/>
          </a:xfrm>
          <a:prstGeom prst="rect">
            <a:avLst/>
          </a:prstGeom>
        </p:spPr>
        <p:txBody>
          <a:bodyPr/>
          <a:lstStyle>
            <a:lvl1pPr algn="r">
              <a:defRPr sz="1000" b="0">
                <a:solidFill>
                  <a:schemeClr val="tx1"/>
                </a:solidFill>
                <a:latin typeface="+mn-lt"/>
              </a:defRPr>
            </a:lvl1pPr>
          </a:lstStyle>
          <a:p>
            <a:fld id="{075EC5FC-CC7F-452E-93D6-839178893493}" type="slidenum">
              <a:rPr lang="en-US" smtClean="0"/>
              <a:pPr/>
              <a:t>‹#›</a:t>
            </a:fld>
            <a:endParaRPr lang="en-US"/>
          </a:p>
        </p:txBody>
      </p:sp>
      <p:sp>
        <p:nvSpPr>
          <p:cNvPr id="20" name="Text Placeholder 22"/>
          <p:cNvSpPr>
            <a:spLocks noGrp="1"/>
          </p:cNvSpPr>
          <p:nvPr>
            <p:ph type="body" sz="quarter" idx="13" hasCustomPrompt="1"/>
          </p:nvPr>
        </p:nvSpPr>
        <p:spPr>
          <a:xfrm>
            <a:off x="692577" y="3048000"/>
            <a:ext cx="10748161" cy="838200"/>
          </a:xfrm>
          <a:prstGeom prst="rect">
            <a:avLst/>
          </a:prstGeom>
        </p:spPr>
        <p:txBody>
          <a:bodyPr anchor="ctr"/>
          <a:lstStyle>
            <a:lvl1pPr marL="0" indent="0" algn="ctr">
              <a:buNone/>
              <a:defRPr sz="3600" b="1" baseline="0">
                <a:solidFill>
                  <a:schemeClr val="tx1"/>
                </a:solidFill>
              </a:defRPr>
            </a:lvl1pPr>
          </a:lstStyle>
          <a:p>
            <a:pPr lvl="0"/>
            <a:r>
              <a:rPr lang="en-US"/>
              <a:t>{Transition Title}</a:t>
            </a:r>
          </a:p>
        </p:txBody>
      </p:sp>
      <p:cxnSp>
        <p:nvCxnSpPr>
          <p:cNvPr id="3" name="Straight Connector 2">
            <a:extLst>
              <a:ext uri="{FF2B5EF4-FFF2-40B4-BE49-F238E27FC236}">
                <a16:creationId xmlns:a16="http://schemas.microsoft.com/office/drawing/2014/main" id="{A0774F52-BE50-EEED-3665-C3F3D00B29BB}"/>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946677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7BBE95-0A90-BEF1-2479-6E840705C488}"/>
              </a:ext>
            </a:extLst>
          </p:cNvPr>
          <p:cNvSpPr>
            <a:spLocks noGrp="1"/>
          </p:cNvSpPr>
          <p:nvPr>
            <p:ph type="dt" sz="half" idx="10"/>
          </p:nvPr>
        </p:nvSpPr>
        <p:spPr/>
        <p:txBody>
          <a:bodyPr/>
          <a:lstStyle/>
          <a:p>
            <a:fld id="{3745FBB3-3F28-4957-A65A-548D97D79703}" type="datetimeFigureOut">
              <a:rPr lang="en-US" smtClean="0"/>
              <a:t>4/17/2026</a:t>
            </a:fld>
            <a:endParaRPr lang="en-US"/>
          </a:p>
        </p:txBody>
      </p:sp>
      <p:sp>
        <p:nvSpPr>
          <p:cNvPr id="3" name="Footer Placeholder 2">
            <a:extLst>
              <a:ext uri="{FF2B5EF4-FFF2-40B4-BE49-F238E27FC236}">
                <a16:creationId xmlns:a16="http://schemas.microsoft.com/office/drawing/2014/main" id="{5C4F0705-1A48-FFF8-78F0-DA627CDAF085}"/>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03A0090-D2FF-C4C7-7F74-D1B19C5FC3C7}"/>
              </a:ext>
            </a:extLst>
          </p:cNvPr>
          <p:cNvSpPr>
            <a:spLocks noGrp="1"/>
          </p:cNvSpPr>
          <p:nvPr>
            <p:ph type="sldNum" sz="quarter" idx="12"/>
          </p:nvPr>
        </p:nvSpPr>
        <p:spPr/>
        <p:txBody>
          <a:bodyPr/>
          <a:lstStyle/>
          <a:p>
            <a:fld id="{787B8573-2C75-45E1-B054-F8AD0850EA65}" type="slidenum">
              <a:rPr lang="en-US" smtClean="0"/>
              <a:t>‹#›</a:t>
            </a:fld>
            <a:endParaRPr lang="en-US"/>
          </a:p>
        </p:txBody>
      </p:sp>
      <p:pic>
        <p:nvPicPr>
          <p:cNvPr id="5" name="Picture 4">
            <a:extLst>
              <a:ext uri="{FF2B5EF4-FFF2-40B4-BE49-F238E27FC236}">
                <a16:creationId xmlns:a16="http://schemas.microsoft.com/office/drawing/2014/main" id="{0C0B588B-6905-90ED-2B80-B22A8A7A0DD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101"/>
          </a:xfrm>
          <a:prstGeom prst="rect">
            <a:avLst/>
          </a:prstGeom>
        </p:spPr>
      </p:pic>
      <p:cxnSp>
        <p:nvCxnSpPr>
          <p:cNvPr id="6" name="Straight Connector 5">
            <a:extLst>
              <a:ext uri="{FF2B5EF4-FFF2-40B4-BE49-F238E27FC236}">
                <a16:creationId xmlns:a16="http://schemas.microsoft.com/office/drawing/2014/main" id="{B01783BC-4D1F-62A5-8406-A6D3474CEB35}"/>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7" name="Text Placeholder 22">
            <a:extLst>
              <a:ext uri="{FF2B5EF4-FFF2-40B4-BE49-F238E27FC236}">
                <a16:creationId xmlns:a16="http://schemas.microsoft.com/office/drawing/2014/main" id="{32157013-499B-4A3C-2F0E-275D0EA0C076}"/>
              </a:ext>
            </a:extLst>
          </p:cNvPr>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spTree>
    <p:extLst>
      <p:ext uri="{BB962C8B-B14F-4D97-AF65-F5344CB8AC3E}">
        <p14:creationId xmlns:p14="http://schemas.microsoft.com/office/powerpoint/2010/main" val="404347488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292608" y="1344171"/>
            <a:ext cx="5673223" cy="4983477"/>
          </a:xfrm>
        </p:spPr>
        <p:txBody>
          <a:bodyPr/>
          <a:lstStyle>
            <a:lvl1pPr>
              <a:spcBef>
                <a:spcPts val="50"/>
              </a:spcBef>
              <a:spcAft>
                <a:spcPts val="50"/>
              </a:spcAft>
              <a:defRPr sz="24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34621" y="1341449"/>
            <a:ext cx="5721067" cy="4983477"/>
          </a:xfrm>
        </p:spPr>
        <p:txBody>
          <a:bodyPr/>
          <a:lstStyle>
            <a:lvl1pPr>
              <a:spcBef>
                <a:spcPts val="50"/>
              </a:spcBef>
              <a:spcAft>
                <a:spcPts val="50"/>
              </a:spcAft>
              <a:defRPr sz="2400"/>
            </a:lvl1pPr>
            <a:lvl2pPr>
              <a:spcBef>
                <a:spcPts val="50"/>
              </a:spcBef>
              <a:spcAft>
                <a:spcPts val="50"/>
              </a:spcAft>
              <a:defRPr sz="2000"/>
            </a:lvl2pPr>
            <a:lvl3pPr>
              <a:spcBef>
                <a:spcPts val="50"/>
              </a:spcBef>
              <a:spcAft>
                <a:spcPts val="50"/>
              </a:spcAft>
              <a:defRPr sz="2000"/>
            </a:lvl3pPr>
            <a:lvl4pPr>
              <a:spcBef>
                <a:spcPts val="50"/>
              </a:spcBef>
              <a:spcAft>
                <a:spcPts val="50"/>
              </a:spcAft>
              <a:defRPr sz="2000"/>
            </a:lvl4pPr>
            <a:lvl5pPr>
              <a:spcBef>
                <a:spcPts val="50"/>
              </a:spcBef>
              <a:spcAft>
                <a:spcPts val="50"/>
              </a:spcAft>
              <a:defRPr sz="2000" b="1"/>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22"/>
          <p:cNvSpPr>
            <a:spLocks noGrp="1"/>
          </p:cNvSpPr>
          <p:nvPr>
            <p:ph type="body" sz="quarter" idx="10"/>
          </p:nvPr>
        </p:nvSpPr>
        <p:spPr>
          <a:xfrm>
            <a:off x="0" y="6372224"/>
            <a:ext cx="1659467" cy="320675"/>
          </a:xfrm>
        </p:spPr>
        <p:txBody>
          <a:bodyPr anchor="ctr"/>
          <a:lstStyle>
            <a:lvl1pPr marL="0" indent="0">
              <a:buNone/>
              <a:defRPr sz="1000" baseline="0">
                <a:solidFill>
                  <a:srgbClr val="C0C0C0"/>
                </a:solidFill>
                <a:latin typeface="Arial" panose="020B0604020202020204" pitchFamily="34" charset="0"/>
                <a:cs typeface="Arial" panose="020B0604020202020204" pitchFamily="34" charset="0"/>
              </a:defRPr>
            </a:lvl1pPr>
            <a:lvl2pPr marL="406400" indent="0">
              <a:buNone/>
              <a:defRPr sz="1000"/>
            </a:lvl2pPr>
            <a:lvl3pPr marL="803275" indent="0">
              <a:buNone/>
              <a:defRPr sz="1000"/>
            </a:lvl3pPr>
            <a:lvl4pPr marL="1371600" indent="0">
              <a:buNone/>
              <a:defRPr sz="1000"/>
            </a:lvl4pPr>
            <a:lvl5pPr marL="1828800" indent="0">
              <a:buNone/>
              <a:defRPr sz="1000"/>
            </a:lvl5pPr>
          </a:lstStyle>
          <a:p>
            <a:pPr lvl="0"/>
            <a:r>
              <a:rPr lang="en-US"/>
              <a:t>Edit Master text styles</a:t>
            </a:r>
          </a:p>
        </p:txBody>
      </p:sp>
      <p:sp>
        <p:nvSpPr>
          <p:cNvPr id="6" name="Slide Number Placeholder 5">
            <a:extLst>
              <a:ext uri="{FF2B5EF4-FFF2-40B4-BE49-F238E27FC236}">
                <a16:creationId xmlns:a16="http://schemas.microsoft.com/office/drawing/2014/main" id="{0034AAFA-DF15-4C34-A607-10A66B494189}"/>
              </a:ext>
            </a:extLst>
          </p:cNvPr>
          <p:cNvSpPr>
            <a:spLocks noGrp="1"/>
          </p:cNvSpPr>
          <p:nvPr>
            <p:ph type="sldNum" sz="quarter" idx="11"/>
          </p:nvPr>
        </p:nvSpPr>
        <p:spPr/>
        <p:txBody>
          <a:bodyPr/>
          <a:lstStyle>
            <a:lvl1pPr>
              <a:defRPr/>
            </a:lvl1pPr>
          </a:lstStyle>
          <a:p>
            <a:pPr>
              <a:defRPr/>
            </a:pPr>
            <a:fld id="{E5507001-1C7B-4998-95EF-C66AD5E3D15A}" type="slidenum">
              <a:rPr lang="en-US" altLang="en-US"/>
              <a:pPr>
                <a:defRPr/>
              </a:pPr>
              <a:t>‹#›</a:t>
            </a:fld>
            <a:endParaRPr lang="en-US" altLang="en-US">
              <a:solidFill>
                <a:schemeClr val="bg2"/>
              </a:solidFill>
            </a:endParaRPr>
          </a:p>
        </p:txBody>
      </p:sp>
      <p:pic>
        <p:nvPicPr>
          <p:cNvPr id="5" name="Picture 4">
            <a:extLst>
              <a:ext uri="{FF2B5EF4-FFF2-40B4-BE49-F238E27FC236}">
                <a16:creationId xmlns:a16="http://schemas.microsoft.com/office/drawing/2014/main" id="{51DE269D-55C3-9377-0AC1-21F3C34B139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101"/>
          </a:xfrm>
          <a:prstGeom prst="rect">
            <a:avLst/>
          </a:prstGeom>
        </p:spPr>
      </p:pic>
      <p:cxnSp>
        <p:nvCxnSpPr>
          <p:cNvPr id="8" name="Straight Connector 7">
            <a:extLst>
              <a:ext uri="{FF2B5EF4-FFF2-40B4-BE49-F238E27FC236}">
                <a16:creationId xmlns:a16="http://schemas.microsoft.com/office/drawing/2014/main" id="{79AB6241-BE0A-3E75-6AF8-46EF4570DC75}"/>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 Placeholder 22">
            <a:extLst>
              <a:ext uri="{FF2B5EF4-FFF2-40B4-BE49-F238E27FC236}">
                <a16:creationId xmlns:a16="http://schemas.microsoft.com/office/drawing/2014/main" id="{7F680D26-CC94-2C54-B3E4-7514E5581CF6}"/>
              </a:ext>
            </a:extLst>
          </p:cNvPr>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spTree>
    <p:extLst>
      <p:ext uri="{BB962C8B-B14F-4D97-AF65-F5344CB8AC3E}">
        <p14:creationId xmlns:p14="http://schemas.microsoft.com/office/powerpoint/2010/main" val="22995965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8" name="Slide Number Placeholder 5"/>
          <p:cNvSpPr>
            <a:spLocks noGrp="1"/>
          </p:cNvSpPr>
          <p:nvPr>
            <p:ph type="sldNum" sz="quarter" idx="4"/>
          </p:nvPr>
        </p:nvSpPr>
        <p:spPr>
          <a:xfrm>
            <a:off x="9350295" y="6630991"/>
            <a:ext cx="2844800" cy="228600"/>
          </a:xfrm>
          <a:prstGeom prst="rect">
            <a:avLst/>
          </a:prstGeom>
        </p:spPr>
        <p:txBody>
          <a:bodyPr/>
          <a:lstStyle>
            <a:lvl1pPr algn="r">
              <a:defRPr sz="1000" b="1">
                <a:solidFill>
                  <a:schemeClr val="tx1"/>
                </a:solidFill>
                <a:latin typeface="+mn-lt"/>
              </a:defRPr>
            </a:lvl1pPr>
          </a:lstStyle>
          <a:p>
            <a:fld id="{075EC5FC-CC7F-452E-93D6-839178893493}" type="slidenum">
              <a:rPr lang="en-US" smtClean="0"/>
              <a:pPr/>
              <a:t>‹#›</a:t>
            </a:fld>
            <a:endParaRPr lang="en-US"/>
          </a:p>
        </p:txBody>
      </p:sp>
      <p:sp>
        <p:nvSpPr>
          <p:cNvPr id="19" name="Text Placeholder 18"/>
          <p:cNvSpPr>
            <a:spLocks noGrp="1"/>
          </p:cNvSpPr>
          <p:nvPr>
            <p:ph type="body" sz="quarter" idx="10" hasCustomPrompt="1"/>
          </p:nvPr>
        </p:nvSpPr>
        <p:spPr>
          <a:xfrm>
            <a:off x="0" y="1207008"/>
            <a:ext cx="12192000" cy="5428683"/>
          </a:xfrm>
          <a:prstGeom prst="rect">
            <a:avLst/>
          </a:prstGeom>
        </p:spPr>
        <p:txBody>
          <a:bodyPr/>
          <a:lstStyle>
            <a:lvl1pPr>
              <a:defRPr lang="en-US" sz="2800" b="1" smtClean="0"/>
            </a:lvl1pPr>
            <a:lvl2pPr>
              <a:defRPr lang="en-US" sz="2400" smtClean="0"/>
            </a:lvl2pPr>
            <a:lvl3pPr>
              <a:defRPr lang="en-US" sz="2000" smtClean="0"/>
            </a:lvl3pPr>
            <a:lvl4pPr>
              <a:defRPr lang="en-US" sz="1800" smtClean="0"/>
            </a:lvl4pPr>
            <a:lvl5pPr>
              <a:defRPr lang="en-US" sz="1800"/>
            </a:lvl5pPr>
          </a:lstStyle>
          <a:p>
            <a:pPr marL="285750" lvl="0" indent="-285750"/>
            <a:r>
              <a:rPr lang="en-US"/>
              <a:t>First level</a:t>
            </a:r>
          </a:p>
          <a:p>
            <a:pPr lvl="1"/>
            <a:r>
              <a:rPr lang="en-US"/>
              <a:t>Second level</a:t>
            </a:r>
          </a:p>
          <a:p>
            <a:pPr marL="1200150" lvl="2" indent="-285750">
              <a:buFont typeface="Wingdings" panose="05000000000000000000" pitchFamily="2" charset="2"/>
              <a:buChar char="§"/>
            </a:pPr>
            <a:r>
              <a:rPr lang="en-US"/>
              <a:t>Third level</a:t>
            </a:r>
          </a:p>
          <a:p>
            <a:pPr marL="1660525" lvl="3" indent="-288925">
              <a:buChar char="•"/>
            </a:pPr>
            <a:r>
              <a:rPr lang="en-US"/>
              <a:t>Fourth level</a:t>
            </a:r>
          </a:p>
          <a:p>
            <a:pPr marL="2114550" lvl="4" indent="-285750">
              <a:buChar char="̶"/>
            </a:pPr>
            <a:r>
              <a:rPr lang="en-US"/>
              <a:t>Fifth level</a:t>
            </a:r>
          </a:p>
        </p:txBody>
      </p:sp>
      <p:pic>
        <p:nvPicPr>
          <p:cNvPr id="3" name="Picture 2">
            <a:extLst>
              <a:ext uri="{FF2B5EF4-FFF2-40B4-BE49-F238E27FC236}">
                <a16:creationId xmlns:a16="http://schemas.microsoft.com/office/drawing/2014/main" id="{84276377-B6CE-7093-33B5-120BFBC38EBE}"/>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101"/>
          </a:xfrm>
          <a:prstGeom prst="rect">
            <a:avLst/>
          </a:prstGeom>
        </p:spPr>
      </p:pic>
      <p:cxnSp>
        <p:nvCxnSpPr>
          <p:cNvPr id="4" name="Straight Connector 3">
            <a:extLst>
              <a:ext uri="{FF2B5EF4-FFF2-40B4-BE49-F238E27FC236}">
                <a16:creationId xmlns:a16="http://schemas.microsoft.com/office/drawing/2014/main" id="{F89CDF0C-8C95-9469-36DC-AF7E57DC0F97}"/>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5" name="Text Placeholder 22">
            <a:extLst>
              <a:ext uri="{FF2B5EF4-FFF2-40B4-BE49-F238E27FC236}">
                <a16:creationId xmlns:a16="http://schemas.microsoft.com/office/drawing/2014/main" id="{5CE8DD68-E610-7FE3-5198-6E2A2AD83B64}"/>
              </a:ext>
            </a:extLst>
          </p:cNvPr>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spTree>
    <p:extLst>
      <p:ext uri="{BB962C8B-B14F-4D97-AF65-F5344CB8AC3E}">
        <p14:creationId xmlns:p14="http://schemas.microsoft.com/office/powerpoint/2010/main" val="28724967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1C14ED6-9E38-E9F6-C3D4-80E871792D00}"/>
              </a:ext>
            </a:extLst>
          </p:cNvPr>
          <p:cNvSpPr/>
          <p:nvPr userDrawn="1"/>
        </p:nvSpPr>
        <p:spPr>
          <a:xfrm>
            <a:off x="5384800" y="4648200"/>
            <a:ext cx="5384800" cy="1219200"/>
          </a:xfrm>
          <a:prstGeom prst="rect">
            <a:avLst/>
          </a:prstGeom>
          <a:solidFill>
            <a:schemeClr val="bg1"/>
          </a:solidFill>
          <a:ln w="63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800" u="sng">
                <a:solidFill>
                  <a:srgbClr val="334B68"/>
                </a:solidFill>
              </a:rPr>
              <a:t>Purpose</a:t>
            </a:r>
          </a:p>
          <a:p>
            <a:pPr algn="l"/>
            <a:endParaRPr lang="en-US" sz="1800">
              <a:solidFill>
                <a:schemeClr val="tx1"/>
              </a:solidFill>
            </a:endParaRPr>
          </a:p>
          <a:p>
            <a:pPr algn="ctr"/>
            <a:endParaRPr lang="en-US" sz="1800">
              <a:solidFill>
                <a:schemeClr val="tx1"/>
              </a:solidFill>
            </a:endParaRPr>
          </a:p>
        </p:txBody>
      </p:sp>
      <p:sp>
        <p:nvSpPr>
          <p:cNvPr id="10" name="Text Placeholder 9">
            <a:extLst>
              <a:ext uri="{FF2B5EF4-FFF2-40B4-BE49-F238E27FC236}">
                <a16:creationId xmlns:a16="http://schemas.microsoft.com/office/drawing/2014/main" id="{804D50A4-3E72-8FD1-B345-5A380D5B5B80}"/>
              </a:ext>
            </a:extLst>
          </p:cNvPr>
          <p:cNvSpPr>
            <a:spLocks noGrp="1"/>
          </p:cNvSpPr>
          <p:nvPr>
            <p:ph type="body" sz="quarter" idx="16"/>
          </p:nvPr>
        </p:nvSpPr>
        <p:spPr>
          <a:xfrm>
            <a:off x="5425463" y="4991622"/>
            <a:ext cx="5303476" cy="851771"/>
          </a:xfrm>
          <a:prstGeom prst="rect">
            <a:avLst/>
          </a:prstGeom>
        </p:spPr>
        <p:txBody>
          <a:bodyPr/>
          <a:lstStyle>
            <a:lvl1pPr marL="0" indent="0">
              <a:buNone/>
              <a:defRPr sz="1200">
                <a:solidFill>
                  <a:srgbClr val="334B68"/>
                </a:solidFill>
              </a:defRPr>
            </a:lvl1pPr>
            <a:lvl2pPr>
              <a:defRPr sz="1200"/>
            </a:lvl2pPr>
            <a:lvl3pPr>
              <a:defRPr sz="1200"/>
            </a:lvl3pPr>
            <a:lvl4pPr>
              <a:defRPr sz="1200"/>
            </a:lvl4pPr>
            <a:lvl5pPr>
              <a:defRPr sz="1200"/>
            </a:lvl5pPr>
          </a:lstStyle>
          <a:p>
            <a:pPr lvl="0"/>
            <a:endParaRPr lang="en-US"/>
          </a:p>
        </p:txBody>
      </p:sp>
      <p:sp>
        <p:nvSpPr>
          <p:cNvPr id="11" name="Slide Number Placeholder 5">
            <a:extLst>
              <a:ext uri="{FF2B5EF4-FFF2-40B4-BE49-F238E27FC236}">
                <a16:creationId xmlns:a16="http://schemas.microsoft.com/office/drawing/2014/main" id="{C3A07C47-8AFE-4636-0E52-05BF11A97ACA}"/>
              </a:ext>
            </a:extLst>
          </p:cNvPr>
          <p:cNvSpPr>
            <a:spLocks noGrp="1"/>
          </p:cNvSpPr>
          <p:nvPr>
            <p:ph type="sldNum" sz="quarter" idx="4"/>
          </p:nvPr>
        </p:nvSpPr>
        <p:spPr>
          <a:xfrm>
            <a:off x="10969707" y="6629398"/>
            <a:ext cx="1222293" cy="228600"/>
          </a:xfrm>
          <a:prstGeom prst="rect">
            <a:avLst/>
          </a:prstGeom>
        </p:spPr>
        <p:txBody>
          <a:bodyPr/>
          <a:lstStyle>
            <a:lvl1pPr algn="r">
              <a:defRPr sz="1000" b="1">
                <a:solidFill>
                  <a:srgbClr val="CC9933"/>
                </a:solidFill>
                <a:latin typeface="+mn-lt"/>
              </a:defRPr>
            </a:lvl1pPr>
          </a:lstStyle>
          <a:p>
            <a:fld id="{075EC5FC-CC7F-452E-93D6-839178893493}" type="slidenum">
              <a:rPr lang="en-US" smtClean="0"/>
              <a:pPr/>
              <a:t>‹#›</a:t>
            </a:fld>
            <a:endParaRPr lang="en-US"/>
          </a:p>
        </p:txBody>
      </p:sp>
      <p:grpSp>
        <p:nvGrpSpPr>
          <p:cNvPr id="28" name="Group 27">
            <a:extLst>
              <a:ext uri="{FF2B5EF4-FFF2-40B4-BE49-F238E27FC236}">
                <a16:creationId xmlns:a16="http://schemas.microsoft.com/office/drawing/2014/main" id="{97D45CB6-E573-3CBF-D068-BDAE8CFFECAC}"/>
              </a:ext>
            </a:extLst>
          </p:cNvPr>
          <p:cNvGrpSpPr/>
          <p:nvPr userDrawn="1"/>
        </p:nvGrpSpPr>
        <p:grpSpPr>
          <a:xfrm>
            <a:off x="507997" y="312420"/>
            <a:ext cx="4765041" cy="6126479"/>
            <a:chOff x="507997" y="312420"/>
            <a:chExt cx="4765041" cy="6126479"/>
          </a:xfrm>
        </p:grpSpPr>
        <p:sp>
          <p:nvSpPr>
            <p:cNvPr id="19" name="Rectangle 18">
              <a:extLst>
                <a:ext uri="{FF2B5EF4-FFF2-40B4-BE49-F238E27FC236}">
                  <a16:creationId xmlns:a16="http://schemas.microsoft.com/office/drawing/2014/main" id="{F784F3B2-E16C-A468-E9CA-DDAB84A1A5B1}"/>
                </a:ext>
              </a:extLst>
            </p:cNvPr>
            <p:cNvSpPr/>
            <p:nvPr userDrawn="1"/>
          </p:nvSpPr>
          <p:spPr>
            <a:xfrm>
              <a:off x="3835184" y="694339"/>
              <a:ext cx="1366220" cy="2654501"/>
            </a:xfrm>
            <a:prstGeom prst="rect">
              <a:avLst/>
            </a:prstGeom>
            <a:gradFill>
              <a:gsLst>
                <a:gs pos="50000">
                  <a:srgbClr val="062447"/>
                </a:gs>
                <a:gs pos="0">
                  <a:srgbClr val="021F3F"/>
                </a:gs>
                <a:gs pos="100000">
                  <a:srgbClr val="0A2B52"/>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Rectangle 17">
              <a:extLst>
                <a:ext uri="{FF2B5EF4-FFF2-40B4-BE49-F238E27FC236}">
                  <a16:creationId xmlns:a16="http://schemas.microsoft.com/office/drawing/2014/main" id="{3DBD9419-784D-E4E5-6411-082EBB88E86C}"/>
                </a:ext>
              </a:extLst>
            </p:cNvPr>
            <p:cNvSpPr/>
            <p:nvPr userDrawn="1"/>
          </p:nvSpPr>
          <p:spPr>
            <a:xfrm>
              <a:off x="855420" y="3366818"/>
              <a:ext cx="2980411" cy="3072081"/>
            </a:xfrm>
            <a:prstGeom prst="rect">
              <a:avLst/>
            </a:prstGeom>
            <a:gradFill>
              <a:gsLst>
                <a:gs pos="0">
                  <a:srgbClr val="07264A"/>
                </a:gs>
                <a:gs pos="100000">
                  <a:srgbClr val="021F3F"/>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270E96-D5D2-28FA-3477-8B7665ACBBD2}"/>
                </a:ext>
              </a:extLst>
            </p:cNvPr>
            <p:cNvPicPr>
              <a:picLocks noChangeAspect="1"/>
            </p:cNvPicPr>
            <p:nvPr userDrawn="1"/>
          </p:nvPicPr>
          <p:blipFill>
            <a:blip r:embed="rId2">
              <a:extLst>
                <a:ext uri="{28A0092B-C50C-407E-A947-70E740481C1C}">
                  <a14:useLocalDpi xmlns:a14="http://schemas.microsoft.com/office/drawing/2010/main" val="0"/>
                </a:ext>
              </a:extLst>
            </a:blip>
            <a:srcRect l="17407" t="17740" r="16404" b="22925"/>
            <a:stretch>
              <a:fillRect/>
            </a:stretch>
          </p:blipFill>
          <p:spPr>
            <a:xfrm>
              <a:off x="855420" y="694339"/>
              <a:ext cx="2980411" cy="2672480"/>
            </a:xfrm>
            <a:prstGeom prst="rect">
              <a:avLst/>
            </a:prstGeom>
          </p:spPr>
        </p:pic>
        <p:sp>
          <p:nvSpPr>
            <p:cNvPr id="20" name="Rectangle 19">
              <a:extLst>
                <a:ext uri="{FF2B5EF4-FFF2-40B4-BE49-F238E27FC236}">
                  <a16:creationId xmlns:a16="http://schemas.microsoft.com/office/drawing/2014/main" id="{9E69D2E6-D0B0-B828-4B78-A03E3B54178E}"/>
                </a:ext>
              </a:extLst>
            </p:cNvPr>
            <p:cNvSpPr/>
            <p:nvPr userDrawn="1"/>
          </p:nvSpPr>
          <p:spPr>
            <a:xfrm>
              <a:off x="508000" y="3348840"/>
              <a:ext cx="347420" cy="3090059"/>
            </a:xfrm>
            <a:prstGeom prst="rect">
              <a:avLst/>
            </a:prstGeom>
            <a:solidFill>
              <a:srgbClr val="0726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1E8353-CB91-B733-063A-73838EB182B0}"/>
                </a:ext>
              </a:extLst>
            </p:cNvPr>
            <p:cNvSpPr/>
            <p:nvPr userDrawn="1"/>
          </p:nvSpPr>
          <p:spPr>
            <a:xfrm>
              <a:off x="3835184" y="3348839"/>
              <a:ext cx="1366219" cy="3090059"/>
            </a:xfrm>
            <a:prstGeom prst="rect">
              <a:avLst/>
            </a:prstGeom>
            <a:solidFill>
              <a:srgbClr val="021F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09F783C-7D32-5871-2B6A-49D908F7EBAF}"/>
                </a:ext>
              </a:extLst>
            </p:cNvPr>
            <p:cNvSpPr/>
            <p:nvPr userDrawn="1"/>
          </p:nvSpPr>
          <p:spPr>
            <a:xfrm>
              <a:off x="507998" y="694338"/>
              <a:ext cx="347421" cy="2663491"/>
            </a:xfrm>
            <a:prstGeom prst="rect">
              <a:avLst/>
            </a:prstGeom>
            <a:gradFill>
              <a:gsLst>
                <a:gs pos="50000">
                  <a:srgbClr val="0B2D56"/>
                </a:gs>
                <a:gs pos="0">
                  <a:srgbClr val="07264A"/>
                </a:gs>
                <a:gs pos="100000">
                  <a:srgbClr val="103663"/>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1251BCC-8301-C3BB-BA5C-2927C6AB78B3}"/>
                </a:ext>
              </a:extLst>
            </p:cNvPr>
            <p:cNvSpPr/>
            <p:nvPr userDrawn="1"/>
          </p:nvSpPr>
          <p:spPr>
            <a:xfrm>
              <a:off x="855420" y="419097"/>
              <a:ext cx="3106982" cy="275239"/>
            </a:xfrm>
            <a:prstGeom prst="rect">
              <a:avLst/>
            </a:prstGeom>
            <a:gradFill>
              <a:gsLst>
                <a:gs pos="50000">
                  <a:srgbClr val="0D305A"/>
                </a:gs>
                <a:gs pos="0">
                  <a:srgbClr val="103663"/>
                </a:gs>
                <a:gs pos="100000">
                  <a:srgbClr val="0A2B5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80176B-ACAC-AB17-BD68-EAAEA8FAB15B}"/>
                </a:ext>
              </a:extLst>
            </p:cNvPr>
            <p:cNvSpPr/>
            <p:nvPr userDrawn="1"/>
          </p:nvSpPr>
          <p:spPr>
            <a:xfrm>
              <a:off x="3962401" y="418750"/>
              <a:ext cx="1239002" cy="275239"/>
            </a:xfrm>
            <a:prstGeom prst="rect">
              <a:avLst/>
            </a:prstGeom>
            <a:solidFill>
              <a:srgbClr val="0A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0232B-2290-24A5-4C88-720A4D6354E1}"/>
                </a:ext>
              </a:extLst>
            </p:cNvPr>
            <p:cNvSpPr/>
            <p:nvPr userDrawn="1"/>
          </p:nvSpPr>
          <p:spPr>
            <a:xfrm>
              <a:off x="507997" y="418750"/>
              <a:ext cx="347420" cy="275239"/>
            </a:xfrm>
            <a:prstGeom prst="rect">
              <a:avLst/>
            </a:prstGeom>
            <a:solidFill>
              <a:srgbClr val="103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DBF6EE07-D7B2-1D7A-1BBD-6A3E943E3F95}"/>
                </a:ext>
              </a:extLst>
            </p:cNvPr>
            <p:cNvSpPr/>
            <p:nvPr userDrawn="1"/>
          </p:nvSpPr>
          <p:spPr>
            <a:xfrm flipH="1">
              <a:off x="3482338" y="312420"/>
              <a:ext cx="1790700" cy="612613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D763301-0B5D-03D4-8856-D442CCCE3043}"/>
              </a:ext>
            </a:extLst>
          </p:cNvPr>
          <p:cNvSpPr txBox="1"/>
          <p:nvPr userDrawn="1"/>
        </p:nvSpPr>
        <p:spPr>
          <a:xfrm>
            <a:off x="718959" y="3348490"/>
            <a:ext cx="2847202" cy="1323439"/>
          </a:xfrm>
          <a:prstGeom prst="rect">
            <a:avLst/>
          </a:prstGeom>
          <a:noFill/>
        </p:spPr>
        <p:txBody>
          <a:bodyPr wrap="square">
            <a:spAutoFit/>
          </a:bodyPr>
          <a:lstStyle/>
          <a:p>
            <a:pPr marL="0" indent="0" algn="ctr">
              <a:spcBef>
                <a:spcPts val="0"/>
              </a:spcBef>
              <a:buNone/>
            </a:pPr>
            <a:r>
              <a:rPr lang="en-US" sz="2000" b="1" dirty="0">
                <a:solidFill>
                  <a:srgbClr val="CC9933"/>
                </a:solidFill>
              </a:rPr>
              <a:t>Supporting the DoD and the Federal Government since 2019</a:t>
            </a:r>
          </a:p>
        </p:txBody>
      </p:sp>
      <p:sp>
        <p:nvSpPr>
          <p:cNvPr id="5" name="Text Placeholder 14">
            <a:extLst>
              <a:ext uri="{FF2B5EF4-FFF2-40B4-BE49-F238E27FC236}">
                <a16:creationId xmlns:a16="http://schemas.microsoft.com/office/drawing/2014/main" id="{63DF786E-0392-F789-1EFE-084F320DAD85}"/>
              </a:ext>
            </a:extLst>
          </p:cNvPr>
          <p:cNvSpPr>
            <a:spLocks noGrp="1"/>
          </p:cNvSpPr>
          <p:nvPr>
            <p:ph type="body" sz="quarter" idx="10" hasCustomPrompt="1"/>
          </p:nvPr>
        </p:nvSpPr>
        <p:spPr>
          <a:xfrm>
            <a:off x="4876800" y="1971976"/>
            <a:ext cx="6705600" cy="1023592"/>
          </a:xfrm>
          <a:prstGeom prst="rect">
            <a:avLst/>
          </a:prstGeom>
          <a:noFill/>
        </p:spPr>
        <p:txBody>
          <a:bodyPr wrap="square" rtlCol="0" anchor="ctr">
            <a:noAutofit/>
          </a:bodyPr>
          <a:lstStyle>
            <a:lvl1pPr marL="0" indent="0">
              <a:buNone/>
              <a:defRPr lang="en-US" sz="2800" b="1" i="0" dirty="0" smtClean="0">
                <a:solidFill>
                  <a:srgbClr val="334B68"/>
                </a:solidFill>
              </a:defRPr>
            </a:lvl1pPr>
            <a:lvl2pPr marL="171450" indent="0">
              <a:buNone/>
              <a:defRPr lang="en-US" sz="1800" dirty="0" smtClean="0"/>
            </a:lvl2pPr>
            <a:lvl3pPr>
              <a:defRPr lang="en-US" sz="1800" dirty="0" smtClean="0"/>
            </a:lvl3pPr>
            <a:lvl4pPr>
              <a:defRPr lang="en-US" sz="1800" dirty="0" smtClean="0"/>
            </a:lvl4pPr>
            <a:lvl5pPr>
              <a:defRPr lang="en-US" sz="1800" dirty="0"/>
            </a:lvl5pPr>
          </a:lstStyle>
          <a:p>
            <a:pPr marL="0" lvl="0"/>
            <a:r>
              <a:rPr lang="en-US" dirty="0"/>
              <a:t>Brief Title</a:t>
            </a:r>
          </a:p>
        </p:txBody>
      </p:sp>
      <p:sp>
        <p:nvSpPr>
          <p:cNvPr id="6" name="Text Placeholder 22">
            <a:extLst>
              <a:ext uri="{FF2B5EF4-FFF2-40B4-BE49-F238E27FC236}">
                <a16:creationId xmlns:a16="http://schemas.microsoft.com/office/drawing/2014/main" id="{F9FE0E71-4885-2BC8-C353-27895BAE5444}"/>
              </a:ext>
            </a:extLst>
          </p:cNvPr>
          <p:cNvSpPr>
            <a:spLocks noGrp="1"/>
          </p:cNvSpPr>
          <p:nvPr>
            <p:ph type="body" sz="quarter" idx="13" hasCustomPrompt="1"/>
          </p:nvPr>
        </p:nvSpPr>
        <p:spPr>
          <a:xfrm>
            <a:off x="4876800" y="2996268"/>
            <a:ext cx="6705600" cy="321578"/>
          </a:xfrm>
          <a:prstGeom prst="rect">
            <a:avLst/>
          </a:prstGeom>
        </p:spPr>
        <p:txBody>
          <a:bodyPr anchor="ctr"/>
          <a:lstStyle>
            <a:lvl1pPr marL="0" indent="0">
              <a:buNone/>
              <a:defRPr sz="2000">
                <a:solidFill>
                  <a:srgbClr val="334B68"/>
                </a:solidFill>
              </a:defRPr>
            </a:lvl1pPr>
          </a:lstStyle>
          <a:p>
            <a:pPr lvl="0"/>
            <a:r>
              <a:rPr lang="en-US"/>
              <a:t>Briefer Name</a:t>
            </a:r>
          </a:p>
        </p:txBody>
      </p:sp>
      <p:sp>
        <p:nvSpPr>
          <p:cNvPr id="7" name="Text Placeholder 22">
            <a:extLst>
              <a:ext uri="{FF2B5EF4-FFF2-40B4-BE49-F238E27FC236}">
                <a16:creationId xmlns:a16="http://schemas.microsoft.com/office/drawing/2014/main" id="{CDD01706-AF2D-0C70-2A4C-84487E7C7A96}"/>
              </a:ext>
            </a:extLst>
          </p:cNvPr>
          <p:cNvSpPr>
            <a:spLocks noGrp="1"/>
          </p:cNvSpPr>
          <p:nvPr>
            <p:ph type="body" sz="quarter" idx="14" hasCustomPrompt="1"/>
          </p:nvPr>
        </p:nvSpPr>
        <p:spPr>
          <a:xfrm>
            <a:off x="4876800" y="3318544"/>
            <a:ext cx="6705600" cy="321578"/>
          </a:xfrm>
          <a:prstGeom prst="rect">
            <a:avLst/>
          </a:prstGeom>
        </p:spPr>
        <p:txBody>
          <a:bodyPr anchor="ctr"/>
          <a:lstStyle>
            <a:lvl1pPr marL="0" indent="0">
              <a:buNone/>
              <a:defRPr sz="2000">
                <a:solidFill>
                  <a:srgbClr val="334B68"/>
                </a:solidFill>
              </a:defRPr>
            </a:lvl1pPr>
          </a:lstStyle>
          <a:p>
            <a:pPr lvl="0"/>
            <a:r>
              <a:rPr lang="en-US"/>
              <a:t>Briefer Organization</a:t>
            </a:r>
          </a:p>
        </p:txBody>
      </p:sp>
      <p:sp>
        <p:nvSpPr>
          <p:cNvPr id="8" name="Text Placeholder 22">
            <a:extLst>
              <a:ext uri="{FF2B5EF4-FFF2-40B4-BE49-F238E27FC236}">
                <a16:creationId xmlns:a16="http://schemas.microsoft.com/office/drawing/2014/main" id="{DE664465-370A-C5E6-7CCE-FDCAF24EB896}"/>
              </a:ext>
            </a:extLst>
          </p:cNvPr>
          <p:cNvSpPr>
            <a:spLocks noGrp="1"/>
          </p:cNvSpPr>
          <p:nvPr>
            <p:ph type="body" sz="quarter" idx="15" hasCustomPrompt="1"/>
          </p:nvPr>
        </p:nvSpPr>
        <p:spPr>
          <a:xfrm>
            <a:off x="4876800" y="3640822"/>
            <a:ext cx="6705600" cy="321578"/>
          </a:xfrm>
          <a:prstGeom prst="rect">
            <a:avLst/>
          </a:prstGeom>
        </p:spPr>
        <p:txBody>
          <a:bodyPr anchor="ctr"/>
          <a:lstStyle>
            <a:lvl1pPr marL="0" indent="0">
              <a:buNone/>
              <a:defRPr sz="2000">
                <a:solidFill>
                  <a:srgbClr val="334B68"/>
                </a:solidFill>
              </a:defRPr>
            </a:lvl1pPr>
          </a:lstStyle>
          <a:p>
            <a:pPr lvl="0"/>
            <a:r>
              <a:rPr lang="en-US"/>
              <a:t>Brief Date</a:t>
            </a:r>
          </a:p>
        </p:txBody>
      </p:sp>
      <p:sp>
        <p:nvSpPr>
          <p:cNvPr id="27" name="TextBox 26">
            <a:extLst>
              <a:ext uri="{FF2B5EF4-FFF2-40B4-BE49-F238E27FC236}">
                <a16:creationId xmlns:a16="http://schemas.microsoft.com/office/drawing/2014/main" id="{2E68BC6A-C253-0A2E-EBDB-E4B50E1063D4}"/>
              </a:ext>
            </a:extLst>
          </p:cNvPr>
          <p:cNvSpPr txBox="1"/>
          <p:nvPr userDrawn="1"/>
        </p:nvSpPr>
        <p:spPr>
          <a:xfrm>
            <a:off x="416561" y="6011980"/>
            <a:ext cx="3149600" cy="246221"/>
          </a:xfrm>
          <a:prstGeom prst="rect">
            <a:avLst/>
          </a:prstGeom>
        </p:spPr>
        <p:txBody>
          <a:bodyPr wrap="square" rtlCol="0">
            <a:spAutoFit/>
          </a:bodyPr>
          <a:lstStyle/>
          <a:p>
            <a:pPr algn="ctr"/>
            <a:r>
              <a:rPr lang="en-US" sz="1000" i="1" dirty="0">
                <a:solidFill>
                  <a:schemeClr val="bg1"/>
                </a:solidFill>
              </a:rPr>
              <a:t>www.creativelearningservices.com</a:t>
            </a:r>
          </a:p>
        </p:txBody>
      </p:sp>
      <p:sp>
        <p:nvSpPr>
          <p:cNvPr id="3" name="Rectangle 2"/>
          <p:cNvSpPr/>
          <p:nvPr userDrawn="1"/>
        </p:nvSpPr>
        <p:spPr>
          <a:xfrm>
            <a:off x="508000" y="419100"/>
            <a:ext cx="11176000" cy="6019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21984586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Title">
    <p:spTree>
      <p:nvGrpSpPr>
        <p:cNvPr id="1" name=""/>
        <p:cNvGrpSpPr/>
        <p:nvPr/>
      </p:nvGrpSpPr>
      <p:grpSpPr>
        <a:xfrm>
          <a:off x="0" y="0"/>
          <a:ext cx="0" cy="0"/>
          <a:chOff x="0" y="0"/>
          <a:chExt cx="0" cy="0"/>
        </a:xfrm>
      </p:grpSpPr>
      <p:sp>
        <p:nvSpPr>
          <p:cNvPr id="17" name="Rectangle 16">
            <a:extLst>
              <a:ext uri="{FF2B5EF4-FFF2-40B4-BE49-F238E27FC236}">
                <a16:creationId xmlns:a16="http://schemas.microsoft.com/office/drawing/2014/main" id="{F1C14ED6-9E38-E9F6-C3D4-80E871792D00}"/>
              </a:ext>
            </a:extLst>
          </p:cNvPr>
          <p:cNvSpPr/>
          <p:nvPr userDrawn="1"/>
        </p:nvSpPr>
        <p:spPr>
          <a:xfrm>
            <a:off x="5384800" y="4648200"/>
            <a:ext cx="5384800" cy="1219200"/>
          </a:xfrm>
          <a:prstGeom prst="rect">
            <a:avLst/>
          </a:prstGeom>
          <a:solidFill>
            <a:schemeClr val="bg1"/>
          </a:solidFill>
          <a:ln w="6350">
            <a:solidFill>
              <a:srgbClr val="C00000"/>
            </a:solidFill>
          </a:ln>
          <a:effectLst>
            <a:outerShdw blurRad="50800" dist="38100" dir="2700000" algn="tl"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lang="en-US" sz="1800" u="sng">
                <a:solidFill>
                  <a:srgbClr val="334B68"/>
                </a:solidFill>
              </a:rPr>
              <a:t>Purpose</a:t>
            </a:r>
          </a:p>
          <a:p>
            <a:pPr algn="l"/>
            <a:endParaRPr lang="en-US" sz="1800">
              <a:solidFill>
                <a:schemeClr val="tx1"/>
              </a:solidFill>
            </a:endParaRPr>
          </a:p>
          <a:p>
            <a:pPr algn="ctr"/>
            <a:endParaRPr lang="en-US" sz="1800">
              <a:solidFill>
                <a:schemeClr val="tx1"/>
              </a:solidFill>
            </a:endParaRPr>
          </a:p>
        </p:txBody>
      </p:sp>
      <p:sp>
        <p:nvSpPr>
          <p:cNvPr id="10" name="Text Placeholder 9">
            <a:extLst>
              <a:ext uri="{FF2B5EF4-FFF2-40B4-BE49-F238E27FC236}">
                <a16:creationId xmlns:a16="http://schemas.microsoft.com/office/drawing/2014/main" id="{804D50A4-3E72-8FD1-B345-5A380D5B5B80}"/>
              </a:ext>
            </a:extLst>
          </p:cNvPr>
          <p:cNvSpPr>
            <a:spLocks noGrp="1"/>
          </p:cNvSpPr>
          <p:nvPr>
            <p:ph type="body" sz="quarter" idx="16"/>
          </p:nvPr>
        </p:nvSpPr>
        <p:spPr>
          <a:xfrm>
            <a:off x="5425463" y="4991622"/>
            <a:ext cx="5303476" cy="851771"/>
          </a:xfrm>
          <a:prstGeom prst="rect">
            <a:avLst/>
          </a:prstGeom>
        </p:spPr>
        <p:txBody>
          <a:bodyPr/>
          <a:lstStyle>
            <a:lvl1pPr marL="0" indent="0">
              <a:buNone/>
              <a:defRPr sz="1200">
                <a:solidFill>
                  <a:srgbClr val="334B68"/>
                </a:solidFill>
              </a:defRPr>
            </a:lvl1pPr>
            <a:lvl2pPr>
              <a:defRPr sz="1200"/>
            </a:lvl2pPr>
            <a:lvl3pPr>
              <a:defRPr sz="1200"/>
            </a:lvl3pPr>
            <a:lvl4pPr>
              <a:defRPr sz="1200"/>
            </a:lvl4pPr>
            <a:lvl5pPr>
              <a:defRPr sz="1200"/>
            </a:lvl5pPr>
          </a:lstStyle>
          <a:p>
            <a:pPr lvl="0"/>
            <a:endParaRPr lang="en-US"/>
          </a:p>
        </p:txBody>
      </p:sp>
      <p:sp>
        <p:nvSpPr>
          <p:cNvPr id="11" name="Slide Number Placeholder 5">
            <a:extLst>
              <a:ext uri="{FF2B5EF4-FFF2-40B4-BE49-F238E27FC236}">
                <a16:creationId xmlns:a16="http://schemas.microsoft.com/office/drawing/2014/main" id="{C3A07C47-8AFE-4636-0E52-05BF11A97ACA}"/>
              </a:ext>
            </a:extLst>
          </p:cNvPr>
          <p:cNvSpPr>
            <a:spLocks noGrp="1"/>
          </p:cNvSpPr>
          <p:nvPr>
            <p:ph type="sldNum" sz="quarter" idx="4"/>
          </p:nvPr>
        </p:nvSpPr>
        <p:spPr>
          <a:xfrm>
            <a:off x="10969707" y="6629398"/>
            <a:ext cx="1222293" cy="228600"/>
          </a:xfrm>
          <a:prstGeom prst="rect">
            <a:avLst/>
          </a:prstGeom>
        </p:spPr>
        <p:txBody>
          <a:bodyPr/>
          <a:lstStyle>
            <a:lvl1pPr algn="r">
              <a:defRPr sz="1000" b="1">
                <a:solidFill>
                  <a:srgbClr val="CC9933"/>
                </a:solidFill>
                <a:latin typeface="+mn-lt"/>
              </a:defRPr>
            </a:lvl1pPr>
          </a:lstStyle>
          <a:p>
            <a:fld id="{075EC5FC-CC7F-452E-93D6-839178893493}" type="slidenum">
              <a:rPr lang="en-US" smtClean="0"/>
              <a:pPr/>
              <a:t>‹#›</a:t>
            </a:fld>
            <a:endParaRPr lang="en-US"/>
          </a:p>
        </p:txBody>
      </p:sp>
      <p:grpSp>
        <p:nvGrpSpPr>
          <p:cNvPr id="28" name="Group 27">
            <a:extLst>
              <a:ext uri="{FF2B5EF4-FFF2-40B4-BE49-F238E27FC236}">
                <a16:creationId xmlns:a16="http://schemas.microsoft.com/office/drawing/2014/main" id="{97D45CB6-E573-3CBF-D068-BDAE8CFFECAC}"/>
              </a:ext>
            </a:extLst>
          </p:cNvPr>
          <p:cNvGrpSpPr/>
          <p:nvPr userDrawn="1"/>
        </p:nvGrpSpPr>
        <p:grpSpPr>
          <a:xfrm>
            <a:off x="507997" y="312420"/>
            <a:ext cx="4765041" cy="6126479"/>
            <a:chOff x="507997" y="312420"/>
            <a:chExt cx="4765041" cy="6126479"/>
          </a:xfrm>
        </p:grpSpPr>
        <p:sp>
          <p:nvSpPr>
            <p:cNvPr id="19" name="Rectangle 18">
              <a:extLst>
                <a:ext uri="{FF2B5EF4-FFF2-40B4-BE49-F238E27FC236}">
                  <a16:creationId xmlns:a16="http://schemas.microsoft.com/office/drawing/2014/main" id="{F784F3B2-E16C-A468-E9CA-DDAB84A1A5B1}"/>
                </a:ext>
              </a:extLst>
            </p:cNvPr>
            <p:cNvSpPr/>
            <p:nvPr userDrawn="1"/>
          </p:nvSpPr>
          <p:spPr>
            <a:xfrm>
              <a:off x="3835184" y="694339"/>
              <a:ext cx="1366220" cy="2654501"/>
            </a:xfrm>
            <a:prstGeom prst="rect">
              <a:avLst/>
            </a:prstGeom>
            <a:gradFill>
              <a:gsLst>
                <a:gs pos="50000">
                  <a:srgbClr val="062447"/>
                </a:gs>
                <a:gs pos="0">
                  <a:srgbClr val="021F3F"/>
                </a:gs>
                <a:gs pos="100000">
                  <a:srgbClr val="0A2B52"/>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8" name="Rectangle 17">
              <a:extLst>
                <a:ext uri="{FF2B5EF4-FFF2-40B4-BE49-F238E27FC236}">
                  <a16:creationId xmlns:a16="http://schemas.microsoft.com/office/drawing/2014/main" id="{3DBD9419-784D-E4E5-6411-082EBB88E86C}"/>
                </a:ext>
              </a:extLst>
            </p:cNvPr>
            <p:cNvSpPr/>
            <p:nvPr userDrawn="1"/>
          </p:nvSpPr>
          <p:spPr>
            <a:xfrm>
              <a:off x="855420" y="3366818"/>
              <a:ext cx="2980411" cy="3072081"/>
            </a:xfrm>
            <a:prstGeom prst="rect">
              <a:avLst/>
            </a:prstGeom>
            <a:gradFill>
              <a:gsLst>
                <a:gs pos="0">
                  <a:srgbClr val="07264A"/>
                </a:gs>
                <a:gs pos="100000">
                  <a:srgbClr val="021F3F"/>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15">
              <a:extLst>
                <a:ext uri="{FF2B5EF4-FFF2-40B4-BE49-F238E27FC236}">
                  <a16:creationId xmlns:a16="http://schemas.microsoft.com/office/drawing/2014/main" id="{CC270E96-D5D2-28FA-3477-8B7665ACBBD2}"/>
                </a:ext>
              </a:extLst>
            </p:cNvPr>
            <p:cNvPicPr>
              <a:picLocks noChangeAspect="1"/>
            </p:cNvPicPr>
            <p:nvPr userDrawn="1"/>
          </p:nvPicPr>
          <p:blipFill>
            <a:blip r:embed="rId2">
              <a:extLst>
                <a:ext uri="{28A0092B-C50C-407E-A947-70E740481C1C}">
                  <a14:useLocalDpi xmlns:a14="http://schemas.microsoft.com/office/drawing/2010/main" val="0"/>
                </a:ext>
              </a:extLst>
            </a:blip>
            <a:srcRect l="17407" t="17740" r="16404" b="22925"/>
            <a:stretch>
              <a:fillRect/>
            </a:stretch>
          </p:blipFill>
          <p:spPr>
            <a:xfrm>
              <a:off x="855420" y="694339"/>
              <a:ext cx="2980411" cy="2672480"/>
            </a:xfrm>
            <a:prstGeom prst="rect">
              <a:avLst/>
            </a:prstGeom>
          </p:spPr>
        </p:pic>
        <p:sp>
          <p:nvSpPr>
            <p:cNvPr id="20" name="Rectangle 19">
              <a:extLst>
                <a:ext uri="{FF2B5EF4-FFF2-40B4-BE49-F238E27FC236}">
                  <a16:creationId xmlns:a16="http://schemas.microsoft.com/office/drawing/2014/main" id="{9E69D2E6-D0B0-B828-4B78-A03E3B54178E}"/>
                </a:ext>
              </a:extLst>
            </p:cNvPr>
            <p:cNvSpPr/>
            <p:nvPr userDrawn="1"/>
          </p:nvSpPr>
          <p:spPr>
            <a:xfrm>
              <a:off x="508000" y="3348840"/>
              <a:ext cx="347420" cy="3090059"/>
            </a:xfrm>
            <a:prstGeom prst="rect">
              <a:avLst/>
            </a:prstGeom>
            <a:solidFill>
              <a:srgbClr val="0726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411E8353-CB91-B733-063A-73838EB182B0}"/>
                </a:ext>
              </a:extLst>
            </p:cNvPr>
            <p:cNvSpPr/>
            <p:nvPr userDrawn="1"/>
          </p:nvSpPr>
          <p:spPr>
            <a:xfrm>
              <a:off x="3835184" y="3348839"/>
              <a:ext cx="1366219" cy="3090059"/>
            </a:xfrm>
            <a:prstGeom prst="rect">
              <a:avLst/>
            </a:prstGeom>
            <a:solidFill>
              <a:srgbClr val="021F3F"/>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E09F783C-7D32-5871-2B6A-49D908F7EBAF}"/>
                </a:ext>
              </a:extLst>
            </p:cNvPr>
            <p:cNvSpPr/>
            <p:nvPr userDrawn="1"/>
          </p:nvSpPr>
          <p:spPr>
            <a:xfrm>
              <a:off x="507998" y="694338"/>
              <a:ext cx="347421" cy="2663491"/>
            </a:xfrm>
            <a:prstGeom prst="rect">
              <a:avLst/>
            </a:prstGeom>
            <a:gradFill>
              <a:gsLst>
                <a:gs pos="50000">
                  <a:srgbClr val="0B2D56"/>
                </a:gs>
                <a:gs pos="0">
                  <a:srgbClr val="07264A"/>
                </a:gs>
                <a:gs pos="100000">
                  <a:srgbClr val="103663"/>
                </a:gs>
              </a:gsLst>
              <a:lin ang="162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61251BCC-8301-C3BB-BA5C-2927C6AB78B3}"/>
                </a:ext>
              </a:extLst>
            </p:cNvPr>
            <p:cNvSpPr/>
            <p:nvPr userDrawn="1"/>
          </p:nvSpPr>
          <p:spPr>
            <a:xfrm>
              <a:off x="855420" y="419097"/>
              <a:ext cx="3106982" cy="275239"/>
            </a:xfrm>
            <a:prstGeom prst="rect">
              <a:avLst/>
            </a:prstGeom>
            <a:gradFill>
              <a:gsLst>
                <a:gs pos="50000">
                  <a:srgbClr val="0D305A"/>
                </a:gs>
                <a:gs pos="0">
                  <a:srgbClr val="103663"/>
                </a:gs>
                <a:gs pos="100000">
                  <a:srgbClr val="0A2B52"/>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5680176B-ACAC-AB17-BD68-EAAEA8FAB15B}"/>
                </a:ext>
              </a:extLst>
            </p:cNvPr>
            <p:cNvSpPr/>
            <p:nvPr userDrawn="1"/>
          </p:nvSpPr>
          <p:spPr>
            <a:xfrm>
              <a:off x="3962401" y="418750"/>
              <a:ext cx="1239002" cy="275239"/>
            </a:xfrm>
            <a:prstGeom prst="rect">
              <a:avLst/>
            </a:prstGeom>
            <a:solidFill>
              <a:srgbClr val="0A2B5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AC80232B-2290-24A5-4C88-720A4D6354E1}"/>
                </a:ext>
              </a:extLst>
            </p:cNvPr>
            <p:cNvSpPr/>
            <p:nvPr userDrawn="1"/>
          </p:nvSpPr>
          <p:spPr>
            <a:xfrm>
              <a:off x="507997" y="418750"/>
              <a:ext cx="347420" cy="275239"/>
            </a:xfrm>
            <a:prstGeom prst="rect">
              <a:avLst/>
            </a:prstGeom>
            <a:solidFill>
              <a:srgbClr val="10366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ight Triangle 25">
              <a:extLst>
                <a:ext uri="{FF2B5EF4-FFF2-40B4-BE49-F238E27FC236}">
                  <a16:creationId xmlns:a16="http://schemas.microsoft.com/office/drawing/2014/main" id="{DBF6EE07-D7B2-1D7A-1BBD-6A3E943E3F95}"/>
                </a:ext>
              </a:extLst>
            </p:cNvPr>
            <p:cNvSpPr/>
            <p:nvPr userDrawn="1"/>
          </p:nvSpPr>
          <p:spPr>
            <a:xfrm flipH="1">
              <a:off x="3482338" y="312420"/>
              <a:ext cx="1790700" cy="6126130"/>
            </a:xfrm>
            <a:prstGeom prst="rtTriangle">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6D763301-0B5D-03D4-8856-D442CCCE3043}"/>
              </a:ext>
            </a:extLst>
          </p:cNvPr>
          <p:cNvSpPr txBox="1"/>
          <p:nvPr userDrawn="1"/>
        </p:nvSpPr>
        <p:spPr>
          <a:xfrm>
            <a:off x="718959" y="3348490"/>
            <a:ext cx="2847202" cy="1323439"/>
          </a:xfrm>
          <a:prstGeom prst="rect">
            <a:avLst/>
          </a:prstGeom>
          <a:noFill/>
        </p:spPr>
        <p:txBody>
          <a:bodyPr wrap="square">
            <a:spAutoFit/>
          </a:bodyPr>
          <a:lstStyle/>
          <a:p>
            <a:pPr marL="0" indent="0" algn="ctr">
              <a:spcBef>
                <a:spcPts val="0"/>
              </a:spcBef>
              <a:buNone/>
            </a:pPr>
            <a:r>
              <a:rPr lang="en-US" sz="2000" b="1" dirty="0">
                <a:solidFill>
                  <a:srgbClr val="CC9933"/>
                </a:solidFill>
              </a:rPr>
              <a:t>Supporting the DoD and the Federal Government since 2019</a:t>
            </a:r>
          </a:p>
        </p:txBody>
      </p:sp>
      <p:sp>
        <p:nvSpPr>
          <p:cNvPr id="5" name="Text Placeholder 14">
            <a:extLst>
              <a:ext uri="{FF2B5EF4-FFF2-40B4-BE49-F238E27FC236}">
                <a16:creationId xmlns:a16="http://schemas.microsoft.com/office/drawing/2014/main" id="{63DF786E-0392-F789-1EFE-084F320DAD85}"/>
              </a:ext>
            </a:extLst>
          </p:cNvPr>
          <p:cNvSpPr>
            <a:spLocks noGrp="1"/>
          </p:cNvSpPr>
          <p:nvPr>
            <p:ph type="body" sz="quarter" idx="10" hasCustomPrompt="1"/>
          </p:nvPr>
        </p:nvSpPr>
        <p:spPr>
          <a:xfrm>
            <a:off x="4876800" y="1971976"/>
            <a:ext cx="6705600" cy="1023592"/>
          </a:xfrm>
          <a:prstGeom prst="rect">
            <a:avLst/>
          </a:prstGeom>
          <a:noFill/>
        </p:spPr>
        <p:txBody>
          <a:bodyPr wrap="square" rtlCol="0" anchor="ctr">
            <a:noAutofit/>
          </a:bodyPr>
          <a:lstStyle>
            <a:lvl1pPr marL="0" indent="0">
              <a:buNone/>
              <a:defRPr lang="en-US" sz="2800" b="1" i="0" dirty="0" smtClean="0">
                <a:solidFill>
                  <a:srgbClr val="334B68"/>
                </a:solidFill>
              </a:defRPr>
            </a:lvl1pPr>
            <a:lvl2pPr marL="171450" indent="0">
              <a:buNone/>
              <a:defRPr lang="en-US" sz="1800" dirty="0" smtClean="0"/>
            </a:lvl2pPr>
            <a:lvl3pPr>
              <a:defRPr lang="en-US" sz="1800" dirty="0" smtClean="0"/>
            </a:lvl3pPr>
            <a:lvl4pPr>
              <a:defRPr lang="en-US" sz="1800" dirty="0" smtClean="0"/>
            </a:lvl4pPr>
            <a:lvl5pPr>
              <a:defRPr lang="en-US" sz="1800" dirty="0"/>
            </a:lvl5pPr>
          </a:lstStyle>
          <a:p>
            <a:pPr marL="0" lvl="0"/>
            <a:r>
              <a:rPr lang="en-US" dirty="0"/>
              <a:t>Brief Title</a:t>
            </a:r>
          </a:p>
        </p:txBody>
      </p:sp>
      <p:sp>
        <p:nvSpPr>
          <p:cNvPr id="6" name="Text Placeholder 22">
            <a:extLst>
              <a:ext uri="{FF2B5EF4-FFF2-40B4-BE49-F238E27FC236}">
                <a16:creationId xmlns:a16="http://schemas.microsoft.com/office/drawing/2014/main" id="{F9FE0E71-4885-2BC8-C353-27895BAE5444}"/>
              </a:ext>
            </a:extLst>
          </p:cNvPr>
          <p:cNvSpPr>
            <a:spLocks noGrp="1"/>
          </p:cNvSpPr>
          <p:nvPr>
            <p:ph type="body" sz="quarter" idx="13" hasCustomPrompt="1"/>
          </p:nvPr>
        </p:nvSpPr>
        <p:spPr>
          <a:xfrm>
            <a:off x="4876800" y="2996268"/>
            <a:ext cx="6705600" cy="321578"/>
          </a:xfrm>
          <a:prstGeom prst="rect">
            <a:avLst/>
          </a:prstGeom>
        </p:spPr>
        <p:txBody>
          <a:bodyPr anchor="ctr"/>
          <a:lstStyle>
            <a:lvl1pPr marL="0" indent="0">
              <a:buNone/>
              <a:defRPr sz="2000">
                <a:solidFill>
                  <a:srgbClr val="334B68"/>
                </a:solidFill>
              </a:defRPr>
            </a:lvl1pPr>
          </a:lstStyle>
          <a:p>
            <a:pPr lvl="0"/>
            <a:r>
              <a:rPr lang="en-US"/>
              <a:t>Briefer Name</a:t>
            </a:r>
          </a:p>
        </p:txBody>
      </p:sp>
      <p:sp>
        <p:nvSpPr>
          <p:cNvPr id="7" name="Text Placeholder 22">
            <a:extLst>
              <a:ext uri="{FF2B5EF4-FFF2-40B4-BE49-F238E27FC236}">
                <a16:creationId xmlns:a16="http://schemas.microsoft.com/office/drawing/2014/main" id="{CDD01706-AF2D-0C70-2A4C-84487E7C7A96}"/>
              </a:ext>
            </a:extLst>
          </p:cNvPr>
          <p:cNvSpPr>
            <a:spLocks noGrp="1"/>
          </p:cNvSpPr>
          <p:nvPr>
            <p:ph type="body" sz="quarter" idx="14" hasCustomPrompt="1"/>
          </p:nvPr>
        </p:nvSpPr>
        <p:spPr>
          <a:xfrm>
            <a:off x="4876800" y="3318544"/>
            <a:ext cx="6705600" cy="321578"/>
          </a:xfrm>
          <a:prstGeom prst="rect">
            <a:avLst/>
          </a:prstGeom>
        </p:spPr>
        <p:txBody>
          <a:bodyPr anchor="ctr"/>
          <a:lstStyle>
            <a:lvl1pPr marL="0" indent="0">
              <a:buNone/>
              <a:defRPr sz="2000">
                <a:solidFill>
                  <a:srgbClr val="334B68"/>
                </a:solidFill>
              </a:defRPr>
            </a:lvl1pPr>
          </a:lstStyle>
          <a:p>
            <a:pPr lvl="0"/>
            <a:r>
              <a:rPr lang="en-US"/>
              <a:t>Briefer Organization</a:t>
            </a:r>
          </a:p>
        </p:txBody>
      </p:sp>
      <p:sp>
        <p:nvSpPr>
          <p:cNvPr id="8" name="Text Placeholder 22">
            <a:extLst>
              <a:ext uri="{FF2B5EF4-FFF2-40B4-BE49-F238E27FC236}">
                <a16:creationId xmlns:a16="http://schemas.microsoft.com/office/drawing/2014/main" id="{DE664465-370A-C5E6-7CCE-FDCAF24EB896}"/>
              </a:ext>
            </a:extLst>
          </p:cNvPr>
          <p:cNvSpPr>
            <a:spLocks noGrp="1"/>
          </p:cNvSpPr>
          <p:nvPr>
            <p:ph type="body" sz="quarter" idx="15" hasCustomPrompt="1"/>
          </p:nvPr>
        </p:nvSpPr>
        <p:spPr>
          <a:xfrm>
            <a:off x="4876800" y="3640822"/>
            <a:ext cx="6705600" cy="321578"/>
          </a:xfrm>
          <a:prstGeom prst="rect">
            <a:avLst/>
          </a:prstGeom>
        </p:spPr>
        <p:txBody>
          <a:bodyPr anchor="ctr"/>
          <a:lstStyle>
            <a:lvl1pPr marL="0" indent="0">
              <a:buNone/>
              <a:defRPr sz="2000">
                <a:solidFill>
                  <a:srgbClr val="334B68"/>
                </a:solidFill>
              </a:defRPr>
            </a:lvl1pPr>
          </a:lstStyle>
          <a:p>
            <a:pPr lvl="0"/>
            <a:r>
              <a:rPr lang="en-US"/>
              <a:t>Brief Date</a:t>
            </a:r>
          </a:p>
        </p:txBody>
      </p:sp>
      <p:sp>
        <p:nvSpPr>
          <p:cNvPr id="27" name="TextBox 26">
            <a:extLst>
              <a:ext uri="{FF2B5EF4-FFF2-40B4-BE49-F238E27FC236}">
                <a16:creationId xmlns:a16="http://schemas.microsoft.com/office/drawing/2014/main" id="{2E68BC6A-C253-0A2E-EBDB-E4B50E1063D4}"/>
              </a:ext>
            </a:extLst>
          </p:cNvPr>
          <p:cNvSpPr txBox="1"/>
          <p:nvPr userDrawn="1"/>
        </p:nvSpPr>
        <p:spPr>
          <a:xfrm>
            <a:off x="416561" y="6011980"/>
            <a:ext cx="3149600" cy="246221"/>
          </a:xfrm>
          <a:prstGeom prst="rect">
            <a:avLst/>
          </a:prstGeom>
        </p:spPr>
        <p:txBody>
          <a:bodyPr wrap="square" rtlCol="0">
            <a:spAutoFit/>
          </a:bodyPr>
          <a:lstStyle/>
          <a:p>
            <a:pPr algn="ctr"/>
            <a:r>
              <a:rPr lang="en-US" sz="1000" i="1" dirty="0">
                <a:solidFill>
                  <a:schemeClr val="bg1"/>
                </a:solidFill>
              </a:rPr>
              <a:t>www.creativelearningservices.com</a:t>
            </a:r>
          </a:p>
        </p:txBody>
      </p:sp>
      <p:sp>
        <p:nvSpPr>
          <p:cNvPr id="3" name="Rectangle 2"/>
          <p:cNvSpPr/>
          <p:nvPr userDrawn="1"/>
        </p:nvSpPr>
        <p:spPr>
          <a:xfrm>
            <a:off x="508000" y="419100"/>
            <a:ext cx="11176000" cy="601980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Tree>
    <p:extLst>
      <p:ext uri="{BB962C8B-B14F-4D97-AF65-F5344CB8AC3E}">
        <p14:creationId xmlns:p14="http://schemas.microsoft.com/office/powerpoint/2010/main" val="31425125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8D3F7248-74F4-2477-D04B-DE52951D592F}"/>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5401"/>
          </a:xfrm>
          <a:prstGeom prst="rect">
            <a:avLst/>
          </a:prstGeom>
        </p:spPr>
      </p:pic>
      <p:sp>
        <p:nvSpPr>
          <p:cNvPr id="18" name="Slide Number Placeholder 5"/>
          <p:cNvSpPr>
            <a:spLocks noGrp="1"/>
          </p:cNvSpPr>
          <p:nvPr>
            <p:ph type="sldNum" sz="quarter" idx="4"/>
          </p:nvPr>
        </p:nvSpPr>
        <p:spPr>
          <a:xfrm>
            <a:off x="9350295" y="6630991"/>
            <a:ext cx="2844800" cy="228600"/>
          </a:xfrm>
          <a:prstGeom prst="rect">
            <a:avLst/>
          </a:prstGeom>
        </p:spPr>
        <p:txBody>
          <a:bodyPr/>
          <a:lstStyle>
            <a:lvl1pPr algn="r">
              <a:defRPr sz="1000" b="1">
                <a:solidFill>
                  <a:schemeClr val="tx1"/>
                </a:solidFill>
                <a:latin typeface="+mn-lt"/>
              </a:defRPr>
            </a:lvl1pPr>
          </a:lstStyle>
          <a:p>
            <a:fld id="{075EC5FC-CC7F-452E-93D6-839178893493}" type="slidenum">
              <a:rPr lang="en-US" smtClean="0"/>
              <a:pPr/>
              <a:t>‹#›</a:t>
            </a:fld>
            <a:endParaRPr lang="en-US"/>
          </a:p>
        </p:txBody>
      </p:sp>
      <p:sp>
        <p:nvSpPr>
          <p:cNvPr id="19" name="Text Placeholder 18"/>
          <p:cNvSpPr>
            <a:spLocks noGrp="1"/>
          </p:cNvSpPr>
          <p:nvPr>
            <p:ph type="body" sz="quarter" idx="10" hasCustomPrompt="1"/>
          </p:nvPr>
        </p:nvSpPr>
        <p:spPr>
          <a:xfrm>
            <a:off x="0" y="1066800"/>
            <a:ext cx="12192000" cy="5568892"/>
          </a:xfrm>
          <a:prstGeom prst="rect">
            <a:avLst/>
          </a:prstGeom>
        </p:spPr>
        <p:txBody>
          <a:bodyPr/>
          <a:lstStyle>
            <a:lvl1pPr>
              <a:defRPr lang="en-US" sz="2800" b="1" smtClean="0"/>
            </a:lvl1pPr>
            <a:lvl2pPr>
              <a:defRPr lang="en-US" sz="2400" smtClean="0"/>
            </a:lvl2pPr>
            <a:lvl3pPr>
              <a:defRPr lang="en-US" sz="2000" smtClean="0"/>
            </a:lvl3pPr>
            <a:lvl4pPr>
              <a:defRPr lang="en-US" sz="1800" smtClean="0"/>
            </a:lvl4pPr>
            <a:lvl5pPr>
              <a:defRPr lang="en-US" sz="1800"/>
            </a:lvl5pPr>
          </a:lstStyle>
          <a:p>
            <a:pPr marL="285750" lvl="0" indent="-285750"/>
            <a:r>
              <a:rPr lang="en-US" dirty="0"/>
              <a:t>First level</a:t>
            </a:r>
          </a:p>
          <a:p>
            <a:pPr lvl="1"/>
            <a:r>
              <a:rPr lang="en-US" dirty="0"/>
              <a:t>Second level</a:t>
            </a:r>
          </a:p>
          <a:p>
            <a:pPr marL="1200150" lvl="2" indent="-285750">
              <a:buFont typeface="Wingdings" panose="05000000000000000000" pitchFamily="2" charset="2"/>
              <a:buChar char="§"/>
            </a:pPr>
            <a:r>
              <a:rPr lang="en-US" dirty="0"/>
              <a:t>Third level</a:t>
            </a:r>
          </a:p>
          <a:p>
            <a:pPr marL="1660525" lvl="3" indent="-288925">
              <a:buChar char="•"/>
            </a:pPr>
            <a:r>
              <a:rPr lang="en-US" dirty="0"/>
              <a:t>Fourth level</a:t>
            </a:r>
          </a:p>
          <a:p>
            <a:pPr marL="2114550" lvl="4" indent="-285750">
              <a:buChar char="̶"/>
            </a:pPr>
            <a:r>
              <a:rPr lang="en-US" dirty="0"/>
              <a:t>Fifth level</a:t>
            </a:r>
          </a:p>
        </p:txBody>
      </p:sp>
      <p:sp>
        <p:nvSpPr>
          <p:cNvPr id="20" name="Text Placeholder 22"/>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cxnSp>
        <p:nvCxnSpPr>
          <p:cNvPr id="11" name="Straight Connector 10"/>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19464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4DED94B4-D089-9DDD-9A9C-666ED75D7922}"/>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099"/>
          </a:xfrm>
          <a:prstGeom prst="rect">
            <a:avLst/>
          </a:prstGeom>
        </p:spPr>
      </p:pic>
      <p:sp>
        <p:nvSpPr>
          <p:cNvPr id="2" name="Title 1">
            <a:extLst>
              <a:ext uri="{FF2B5EF4-FFF2-40B4-BE49-F238E27FC236}">
                <a16:creationId xmlns:a16="http://schemas.microsoft.com/office/drawing/2014/main" id="{BC94A957-98AD-8745-D395-BCC77EF75A5F}"/>
              </a:ext>
            </a:extLst>
          </p:cNvPr>
          <p:cNvSpPr>
            <a:spLocks noGrp="1"/>
          </p:cNvSpPr>
          <p:nvPr>
            <p:ph type="ctrTitle"/>
          </p:nvPr>
        </p:nvSpPr>
        <p:spPr>
          <a:xfrm>
            <a:off x="1524000" y="1414971"/>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0909E05-9D54-1EF1-4EFC-0EACADA141BF}"/>
              </a:ext>
            </a:extLst>
          </p:cNvPr>
          <p:cNvSpPr>
            <a:spLocks noGrp="1"/>
          </p:cNvSpPr>
          <p:nvPr>
            <p:ph type="subTitle" idx="1"/>
          </p:nvPr>
        </p:nvSpPr>
        <p:spPr>
          <a:xfrm>
            <a:off x="1524000" y="389464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8543C3-CB5C-23E8-A588-10EFBE205F7B}"/>
              </a:ext>
            </a:extLst>
          </p:cNvPr>
          <p:cNvSpPr>
            <a:spLocks noGrp="1"/>
          </p:cNvSpPr>
          <p:nvPr>
            <p:ph type="dt" sz="half" idx="10"/>
          </p:nvPr>
        </p:nvSpPr>
        <p:spPr/>
        <p:txBody>
          <a:bodyPr/>
          <a:lstStyle/>
          <a:p>
            <a:fld id="{3745FBB3-3F28-4957-A65A-548D97D79703}" type="datetimeFigureOut">
              <a:rPr lang="en-US" smtClean="0"/>
              <a:t>4/17/2026</a:t>
            </a:fld>
            <a:endParaRPr lang="en-US"/>
          </a:p>
        </p:txBody>
      </p:sp>
      <p:sp>
        <p:nvSpPr>
          <p:cNvPr id="5" name="Footer Placeholder 4">
            <a:extLst>
              <a:ext uri="{FF2B5EF4-FFF2-40B4-BE49-F238E27FC236}">
                <a16:creationId xmlns:a16="http://schemas.microsoft.com/office/drawing/2014/main" id="{0D9E1584-2039-56C1-24A0-23DE4BFA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51D130-17D6-A65C-CD0B-BBF031E82388}"/>
              </a:ext>
            </a:extLst>
          </p:cNvPr>
          <p:cNvSpPr>
            <a:spLocks noGrp="1"/>
          </p:cNvSpPr>
          <p:nvPr>
            <p:ph type="sldNum" sz="quarter" idx="12"/>
          </p:nvPr>
        </p:nvSpPr>
        <p:spPr/>
        <p:txBody>
          <a:bodyPr/>
          <a:lstStyle/>
          <a:p>
            <a:fld id="{787B8573-2C75-45E1-B054-F8AD0850EA65}" type="slidenum">
              <a:rPr lang="en-US" smtClean="0"/>
              <a:t>‹#›</a:t>
            </a:fld>
            <a:endParaRPr lang="en-US"/>
          </a:p>
        </p:txBody>
      </p:sp>
      <p:cxnSp>
        <p:nvCxnSpPr>
          <p:cNvPr id="7" name="Straight Connector 6">
            <a:extLst>
              <a:ext uri="{FF2B5EF4-FFF2-40B4-BE49-F238E27FC236}">
                <a16:creationId xmlns:a16="http://schemas.microsoft.com/office/drawing/2014/main" id="{CB242187-8301-ADE3-2338-E7F4A700D6AD}"/>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22">
            <a:extLst>
              <a:ext uri="{FF2B5EF4-FFF2-40B4-BE49-F238E27FC236}">
                <a16:creationId xmlns:a16="http://schemas.microsoft.com/office/drawing/2014/main" id="{3F729A42-CFAE-8E9D-1B38-8BE8318F0BC3}"/>
              </a:ext>
            </a:extLst>
          </p:cNvPr>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spTree>
    <p:extLst>
      <p:ext uri="{BB962C8B-B14F-4D97-AF65-F5344CB8AC3E}">
        <p14:creationId xmlns:p14="http://schemas.microsoft.com/office/powerpoint/2010/main" val="42507004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DD3B082-9B8D-A34F-B84B-25C64057ABCD}"/>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101"/>
          </a:xfrm>
          <a:prstGeom prst="rect">
            <a:avLst/>
          </a:prstGeom>
        </p:spPr>
      </p:pic>
      <p:sp>
        <p:nvSpPr>
          <p:cNvPr id="3" name="Content Placeholder 2">
            <a:extLst>
              <a:ext uri="{FF2B5EF4-FFF2-40B4-BE49-F238E27FC236}">
                <a16:creationId xmlns:a16="http://schemas.microsoft.com/office/drawing/2014/main" id="{7591432F-79F1-EBC0-8524-0FB8D9CFDCB2}"/>
              </a:ext>
            </a:extLst>
          </p:cNvPr>
          <p:cNvSpPr>
            <a:spLocks noGrp="1"/>
          </p:cNvSpPr>
          <p:nvPr>
            <p:ph idx="1"/>
          </p:nvPr>
        </p:nvSpPr>
        <p:spPr>
          <a:xfrm>
            <a:off x="838200" y="1408177"/>
            <a:ext cx="10515600" cy="4768786"/>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9F635CE6-A9D6-CF85-0488-6F570EE45466}"/>
              </a:ext>
            </a:extLst>
          </p:cNvPr>
          <p:cNvSpPr>
            <a:spLocks noGrp="1"/>
          </p:cNvSpPr>
          <p:nvPr>
            <p:ph type="dt" sz="half" idx="10"/>
          </p:nvPr>
        </p:nvSpPr>
        <p:spPr/>
        <p:txBody>
          <a:bodyPr/>
          <a:lstStyle/>
          <a:p>
            <a:fld id="{3745FBB3-3F28-4957-A65A-548D97D79703}" type="datetimeFigureOut">
              <a:rPr lang="en-US" smtClean="0"/>
              <a:t>4/17/2026</a:t>
            </a:fld>
            <a:endParaRPr lang="en-US"/>
          </a:p>
        </p:txBody>
      </p:sp>
      <p:sp>
        <p:nvSpPr>
          <p:cNvPr id="5" name="Footer Placeholder 4">
            <a:extLst>
              <a:ext uri="{FF2B5EF4-FFF2-40B4-BE49-F238E27FC236}">
                <a16:creationId xmlns:a16="http://schemas.microsoft.com/office/drawing/2014/main" id="{11B65C18-DE3D-F45E-0592-AC6F0E05D33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702659F-FAD7-847B-AC93-418EA9C739CC}"/>
              </a:ext>
            </a:extLst>
          </p:cNvPr>
          <p:cNvSpPr>
            <a:spLocks noGrp="1"/>
          </p:cNvSpPr>
          <p:nvPr>
            <p:ph type="sldNum" sz="quarter" idx="12"/>
          </p:nvPr>
        </p:nvSpPr>
        <p:spPr/>
        <p:txBody>
          <a:bodyPr/>
          <a:lstStyle/>
          <a:p>
            <a:fld id="{787B8573-2C75-45E1-B054-F8AD0850EA65}" type="slidenum">
              <a:rPr lang="en-US" smtClean="0"/>
              <a:t>‹#›</a:t>
            </a:fld>
            <a:endParaRPr lang="en-US"/>
          </a:p>
        </p:txBody>
      </p:sp>
      <p:cxnSp>
        <p:nvCxnSpPr>
          <p:cNvPr id="7" name="Straight Connector 6">
            <a:extLst>
              <a:ext uri="{FF2B5EF4-FFF2-40B4-BE49-F238E27FC236}">
                <a16:creationId xmlns:a16="http://schemas.microsoft.com/office/drawing/2014/main" id="{61648BDC-4376-812A-505D-302B0B593F3D}"/>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9" name="Text Placeholder 22">
            <a:extLst>
              <a:ext uri="{FF2B5EF4-FFF2-40B4-BE49-F238E27FC236}">
                <a16:creationId xmlns:a16="http://schemas.microsoft.com/office/drawing/2014/main" id="{BD89A6DD-439E-9981-B401-2163247F1FE3}"/>
              </a:ext>
            </a:extLst>
          </p:cNvPr>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spTree>
    <p:extLst>
      <p:ext uri="{BB962C8B-B14F-4D97-AF65-F5344CB8AC3E}">
        <p14:creationId xmlns:p14="http://schemas.microsoft.com/office/powerpoint/2010/main" val="18521902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D030FF99-522E-B4DF-2D63-11DDAB5A756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099"/>
          </a:xfrm>
          <a:prstGeom prst="rect">
            <a:avLst/>
          </a:prstGeom>
        </p:spPr>
      </p:pic>
      <p:sp>
        <p:nvSpPr>
          <p:cNvPr id="3" name="Content Placeholder 2">
            <a:extLst>
              <a:ext uri="{FF2B5EF4-FFF2-40B4-BE49-F238E27FC236}">
                <a16:creationId xmlns:a16="http://schemas.microsoft.com/office/drawing/2014/main" id="{7F7DC201-EB47-6331-4870-B581743D5689}"/>
              </a:ext>
            </a:extLst>
          </p:cNvPr>
          <p:cNvSpPr>
            <a:spLocks noGrp="1"/>
          </p:cNvSpPr>
          <p:nvPr>
            <p:ph sz="half" idx="1"/>
          </p:nvPr>
        </p:nvSpPr>
        <p:spPr>
          <a:xfrm>
            <a:off x="274320" y="1316736"/>
            <a:ext cx="5745480" cy="486022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B96B1CC-FD71-2D29-B180-249413352EB5}"/>
              </a:ext>
            </a:extLst>
          </p:cNvPr>
          <p:cNvSpPr>
            <a:spLocks noGrp="1"/>
          </p:cNvSpPr>
          <p:nvPr>
            <p:ph sz="half" idx="2"/>
          </p:nvPr>
        </p:nvSpPr>
        <p:spPr>
          <a:xfrm>
            <a:off x="6172200" y="1316736"/>
            <a:ext cx="5678424" cy="486022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D74EC3-7063-F988-4B9C-9CC54270AD77}"/>
              </a:ext>
            </a:extLst>
          </p:cNvPr>
          <p:cNvSpPr>
            <a:spLocks noGrp="1"/>
          </p:cNvSpPr>
          <p:nvPr>
            <p:ph type="dt" sz="half" idx="10"/>
          </p:nvPr>
        </p:nvSpPr>
        <p:spPr/>
        <p:txBody>
          <a:bodyPr/>
          <a:lstStyle/>
          <a:p>
            <a:fld id="{3745FBB3-3F28-4957-A65A-548D97D79703}" type="datetimeFigureOut">
              <a:rPr lang="en-US" smtClean="0"/>
              <a:t>4/17/2026</a:t>
            </a:fld>
            <a:endParaRPr lang="en-US"/>
          </a:p>
        </p:txBody>
      </p:sp>
      <p:sp>
        <p:nvSpPr>
          <p:cNvPr id="6" name="Footer Placeholder 5">
            <a:extLst>
              <a:ext uri="{FF2B5EF4-FFF2-40B4-BE49-F238E27FC236}">
                <a16:creationId xmlns:a16="http://schemas.microsoft.com/office/drawing/2014/main" id="{2BC59BCB-5FAF-BBC8-0AA9-6F5B11833B9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080BA7-BE44-0A68-5AB5-7E52A46A2217}"/>
              </a:ext>
            </a:extLst>
          </p:cNvPr>
          <p:cNvSpPr>
            <a:spLocks noGrp="1"/>
          </p:cNvSpPr>
          <p:nvPr>
            <p:ph type="sldNum" sz="quarter" idx="12"/>
          </p:nvPr>
        </p:nvSpPr>
        <p:spPr/>
        <p:txBody>
          <a:bodyPr/>
          <a:lstStyle/>
          <a:p>
            <a:fld id="{787B8573-2C75-45E1-B054-F8AD0850EA65}" type="slidenum">
              <a:rPr lang="en-US" smtClean="0"/>
              <a:t>‹#›</a:t>
            </a:fld>
            <a:endParaRPr lang="en-US"/>
          </a:p>
        </p:txBody>
      </p:sp>
      <p:cxnSp>
        <p:nvCxnSpPr>
          <p:cNvPr id="8" name="Straight Connector 7">
            <a:extLst>
              <a:ext uri="{FF2B5EF4-FFF2-40B4-BE49-F238E27FC236}">
                <a16:creationId xmlns:a16="http://schemas.microsoft.com/office/drawing/2014/main" id="{31843ACC-5FBE-1F95-28AB-A0BD3B5C90B1}"/>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 Placeholder 22">
            <a:extLst>
              <a:ext uri="{FF2B5EF4-FFF2-40B4-BE49-F238E27FC236}">
                <a16:creationId xmlns:a16="http://schemas.microsoft.com/office/drawing/2014/main" id="{4415CE70-8132-5A3A-7736-5A34EE73650E}"/>
              </a:ext>
            </a:extLst>
          </p:cNvPr>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spTree>
    <p:extLst>
      <p:ext uri="{BB962C8B-B14F-4D97-AF65-F5344CB8AC3E}">
        <p14:creationId xmlns:p14="http://schemas.microsoft.com/office/powerpoint/2010/main" val="2069000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99D140F-5DD1-F4C2-8EA2-7765405E8D8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099"/>
          </a:xfrm>
          <a:prstGeom prst="rect">
            <a:avLst/>
          </a:prstGeom>
        </p:spPr>
      </p:pic>
      <p:sp>
        <p:nvSpPr>
          <p:cNvPr id="3" name="Date Placeholder 2">
            <a:extLst>
              <a:ext uri="{FF2B5EF4-FFF2-40B4-BE49-F238E27FC236}">
                <a16:creationId xmlns:a16="http://schemas.microsoft.com/office/drawing/2014/main" id="{55D35E19-FB05-4100-427E-005B394AAC02}"/>
              </a:ext>
            </a:extLst>
          </p:cNvPr>
          <p:cNvSpPr>
            <a:spLocks noGrp="1"/>
          </p:cNvSpPr>
          <p:nvPr>
            <p:ph type="dt" sz="half" idx="10"/>
          </p:nvPr>
        </p:nvSpPr>
        <p:spPr/>
        <p:txBody>
          <a:bodyPr/>
          <a:lstStyle/>
          <a:p>
            <a:fld id="{3745FBB3-3F28-4957-A65A-548D97D79703}" type="datetimeFigureOut">
              <a:rPr lang="en-US" smtClean="0"/>
              <a:t>4/17/2026</a:t>
            </a:fld>
            <a:endParaRPr lang="en-US"/>
          </a:p>
        </p:txBody>
      </p:sp>
      <p:sp>
        <p:nvSpPr>
          <p:cNvPr id="4" name="Footer Placeholder 3">
            <a:extLst>
              <a:ext uri="{FF2B5EF4-FFF2-40B4-BE49-F238E27FC236}">
                <a16:creationId xmlns:a16="http://schemas.microsoft.com/office/drawing/2014/main" id="{929AF0BF-BDB5-E1FC-4724-B138A2A382D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279A8FE-FD57-3C6E-76CD-B9774E4AEFB8}"/>
              </a:ext>
            </a:extLst>
          </p:cNvPr>
          <p:cNvSpPr>
            <a:spLocks noGrp="1"/>
          </p:cNvSpPr>
          <p:nvPr>
            <p:ph type="sldNum" sz="quarter" idx="12"/>
          </p:nvPr>
        </p:nvSpPr>
        <p:spPr/>
        <p:txBody>
          <a:bodyPr/>
          <a:lstStyle/>
          <a:p>
            <a:fld id="{787B8573-2C75-45E1-B054-F8AD0850EA65}" type="slidenum">
              <a:rPr lang="en-US" smtClean="0"/>
              <a:t>‹#›</a:t>
            </a:fld>
            <a:endParaRPr lang="en-US"/>
          </a:p>
        </p:txBody>
      </p:sp>
      <p:cxnSp>
        <p:nvCxnSpPr>
          <p:cNvPr id="6" name="Straight Connector 5">
            <a:extLst>
              <a:ext uri="{FF2B5EF4-FFF2-40B4-BE49-F238E27FC236}">
                <a16:creationId xmlns:a16="http://schemas.microsoft.com/office/drawing/2014/main" id="{9170D9C4-C03C-4800-30F2-7C8AD346041C}"/>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8" name="Text Placeholder 22">
            <a:extLst>
              <a:ext uri="{FF2B5EF4-FFF2-40B4-BE49-F238E27FC236}">
                <a16:creationId xmlns:a16="http://schemas.microsoft.com/office/drawing/2014/main" id="{24E797F0-DF82-F8C5-C19A-2E5B83265D6C}"/>
              </a:ext>
            </a:extLst>
          </p:cNvPr>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spTree>
    <p:extLst>
      <p:ext uri="{BB962C8B-B14F-4D97-AF65-F5344CB8AC3E}">
        <p14:creationId xmlns:p14="http://schemas.microsoft.com/office/powerpoint/2010/main" val="14845197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F917D506-9C80-4D38-6ED7-350C7C136717}"/>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
            <a:ext cx="1051560" cy="1066101"/>
          </a:xfrm>
          <a:prstGeom prst="rect">
            <a:avLst/>
          </a:prstGeom>
        </p:spPr>
      </p:pic>
      <p:sp>
        <p:nvSpPr>
          <p:cNvPr id="3" name="Picture Placeholder 2">
            <a:extLst>
              <a:ext uri="{FF2B5EF4-FFF2-40B4-BE49-F238E27FC236}">
                <a16:creationId xmlns:a16="http://schemas.microsoft.com/office/drawing/2014/main" id="{D434505B-8444-AE4B-F5D8-B5A26AA02913}"/>
              </a:ext>
            </a:extLst>
          </p:cNvPr>
          <p:cNvSpPr>
            <a:spLocks noGrp="1"/>
          </p:cNvSpPr>
          <p:nvPr>
            <p:ph type="pic" idx="1"/>
          </p:nvPr>
        </p:nvSpPr>
        <p:spPr>
          <a:xfrm>
            <a:off x="5183187" y="1307592"/>
            <a:ext cx="6772501" cy="455345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16F2BF40-5380-26D2-1FCC-8A8A5E0EE6C7}"/>
              </a:ext>
            </a:extLst>
          </p:cNvPr>
          <p:cNvSpPr>
            <a:spLocks noGrp="1"/>
          </p:cNvSpPr>
          <p:nvPr>
            <p:ph type="body" sz="half" idx="2"/>
          </p:nvPr>
        </p:nvSpPr>
        <p:spPr>
          <a:xfrm>
            <a:off x="356616" y="1307592"/>
            <a:ext cx="4415409" cy="456139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A04C0CF-19BD-4ADB-B657-CF712FD6699D}"/>
              </a:ext>
            </a:extLst>
          </p:cNvPr>
          <p:cNvSpPr>
            <a:spLocks noGrp="1"/>
          </p:cNvSpPr>
          <p:nvPr>
            <p:ph type="dt" sz="half" idx="10"/>
          </p:nvPr>
        </p:nvSpPr>
        <p:spPr/>
        <p:txBody>
          <a:bodyPr/>
          <a:lstStyle/>
          <a:p>
            <a:fld id="{3745FBB3-3F28-4957-A65A-548D97D79703}" type="datetimeFigureOut">
              <a:rPr lang="en-US" smtClean="0"/>
              <a:t>4/17/2026</a:t>
            </a:fld>
            <a:endParaRPr lang="en-US"/>
          </a:p>
        </p:txBody>
      </p:sp>
      <p:sp>
        <p:nvSpPr>
          <p:cNvPr id="6" name="Footer Placeholder 5">
            <a:extLst>
              <a:ext uri="{FF2B5EF4-FFF2-40B4-BE49-F238E27FC236}">
                <a16:creationId xmlns:a16="http://schemas.microsoft.com/office/drawing/2014/main" id="{C2772EA2-370E-53C9-90E1-3903E6CF15B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C45BD0A-439C-5886-FF1D-A3845912A781}"/>
              </a:ext>
            </a:extLst>
          </p:cNvPr>
          <p:cNvSpPr>
            <a:spLocks noGrp="1"/>
          </p:cNvSpPr>
          <p:nvPr>
            <p:ph type="sldNum" sz="quarter" idx="12"/>
          </p:nvPr>
        </p:nvSpPr>
        <p:spPr/>
        <p:txBody>
          <a:bodyPr/>
          <a:lstStyle/>
          <a:p>
            <a:fld id="{787B8573-2C75-45E1-B054-F8AD0850EA65}" type="slidenum">
              <a:rPr lang="en-US" smtClean="0"/>
              <a:t>‹#›</a:t>
            </a:fld>
            <a:endParaRPr lang="en-US"/>
          </a:p>
        </p:txBody>
      </p:sp>
      <p:cxnSp>
        <p:nvCxnSpPr>
          <p:cNvPr id="8" name="Straight Connector 7">
            <a:extLst>
              <a:ext uri="{FF2B5EF4-FFF2-40B4-BE49-F238E27FC236}">
                <a16:creationId xmlns:a16="http://schemas.microsoft.com/office/drawing/2014/main" id="{4C69F23F-044B-1DA8-0687-B35A99868273}"/>
              </a:ext>
            </a:extLst>
          </p:cNvPr>
          <p:cNvCxnSpPr/>
          <p:nvPr userDrawn="1"/>
        </p:nvCxnSpPr>
        <p:spPr>
          <a:xfrm>
            <a:off x="0" y="1066101"/>
            <a:ext cx="12192000" cy="0"/>
          </a:xfrm>
          <a:prstGeom prst="line">
            <a:avLst/>
          </a:prstGeom>
          <a:ln w="25400">
            <a:solidFill>
              <a:srgbClr val="C00000"/>
            </a:solidFill>
          </a:ln>
        </p:spPr>
        <p:style>
          <a:lnRef idx="1">
            <a:schemeClr val="accent1"/>
          </a:lnRef>
          <a:fillRef idx="0">
            <a:schemeClr val="accent1"/>
          </a:fillRef>
          <a:effectRef idx="0">
            <a:schemeClr val="accent1"/>
          </a:effectRef>
          <a:fontRef idx="minor">
            <a:schemeClr val="tx1"/>
          </a:fontRef>
        </p:style>
      </p:cxnSp>
      <p:sp>
        <p:nvSpPr>
          <p:cNvPr id="10" name="Text Placeholder 22">
            <a:extLst>
              <a:ext uri="{FF2B5EF4-FFF2-40B4-BE49-F238E27FC236}">
                <a16:creationId xmlns:a16="http://schemas.microsoft.com/office/drawing/2014/main" id="{472D33BB-DB60-15D7-3CC0-0BC0DBC64C6F}"/>
              </a:ext>
            </a:extLst>
          </p:cNvPr>
          <p:cNvSpPr>
            <a:spLocks noGrp="1"/>
          </p:cNvSpPr>
          <p:nvPr>
            <p:ph type="body" sz="quarter" idx="13" hasCustomPrompt="1"/>
          </p:nvPr>
        </p:nvSpPr>
        <p:spPr>
          <a:xfrm>
            <a:off x="1117113" y="72057"/>
            <a:ext cx="10838576" cy="919242"/>
          </a:xfrm>
          <a:prstGeom prst="rect">
            <a:avLst/>
          </a:prstGeom>
        </p:spPr>
        <p:txBody>
          <a:bodyPr anchor="ctr">
            <a:normAutofit/>
          </a:bodyPr>
          <a:lstStyle>
            <a:lvl1pPr marL="0" indent="0" algn="l">
              <a:buNone/>
              <a:defRPr sz="2800" b="1" baseline="0"/>
            </a:lvl1pPr>
          </a:lstStyle>
          <a:p>
            <a:pPr lvl="0"/>
            <a:r>
              <a:rPr lang="en-US" dirty="0"/>
              <a:t>{Slide Title}</a:t>
            </a:r>
          </a:p>
        </p:txBody>
      </p:sp>
    </p:spTree>
    <p:extLst>
      <p:ext uri="{BB962C8B-B14F-4D97-AF65-F5344CB8AC3E}">
        <p14:creationId xmlns:p14="http://schemas.microsoft.com/office/powerpoint/2010/main" val="121520535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12"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11" Type="http://schemas.openxmlformats.org/officeDocument/2006/relationships/slideLayout" Target="../slideLayouts/slideLayout13.xml"/><Relationship Id="rId5" Type="http://schemas.openxmlformats.org/officeDocument/2006/relationships/slideLayout" Target="../slideLayouts/slideLayout7.xml"/><Relationship Id="rId10" Type="http://schemas.openxmlformats.org/officeDocument/2006/relationships/slideLayout" Target="../slideLayouts/slideLayout12.xml"/><Relationship Id="rId4" Type="http://schemas.openxmlformats.org/officeDocument/2006/relationships/slideLayout" Target="../slideLayouts/slideLayout6.xml"/><Relationship Id="rId9" Type="http://schemas.openxmlformats.org/officeDocument/2006/relationships/slideLayout" Target="../slideLayouts/slideLayout1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4691F30-5919-3B5D-7CBC-97051258869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FA8BC52-1FD2-BB6C-CDFA-4E52E467A43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BA9FD59-3BBD-D6A5-5795-D0F2FA2DB345}"/>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3745FBB3-3F28-4957-A65A-548D97D79703}" type="datetimeFigureOut">
              <a:rPr lang="en-US" smtClean="0"/>
              <a:t>4/17/2026</a:t>
            </a:fld>
            <a:endParaRPr lang="en-US"/>
          </a:p>
        </p:txBody>
      </p:sp>
      <p:sp>
        <p:nvSpPr>
          <p:cNvPr id="5" name="Footer Placeholder 4">
            <a:extLst>
              <a:ext uri="{FF2B5EF4-FFF2-40B4-BE49-F238E27FC236}">
                <a16:creationId xmlns:a16="http://schemas.microsoft.com/office/drawing/2014/main" id="{E47E7526-0F12-6A97-12FB-BA9F4C728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D9FC7D78-CADE-AB3B-A103-A20C00FEE56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787B8573-2C75-45E1-B054-F8AD0850EA65}" type="slidenum">
              <a:rPr lang="en-US" smtClean="0"/>
              <a:t>‹#›</a:t>
            </a:fld>
            <a:endParaRPr lang="en-US"/>
          </a:p>
        </p:txBody>
      </p:sp>
    </p:spTree>
    <p:extLst>
      <p:ext uri="{BB962C8B-B14F-4D97-AF65-F5344CB8AC3E}">
        <p14:creationId xmlns:p14="http://schemas.microsoft.com/office/powerpoint/2010/main" val="1976505576"/>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9.svg"/><Relationship Id="rId7" Type="http://schemas.openxmlformats.org/officeDocument/2006/relationships/image" Target="../media/image33.sv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2.svg"/><Relationship Id="rId5" Type="http://schemas.openxmlformats.org/officeDocument/2006/relationships/image" Target="../media/image31.svg"/><Relationship Id="rId4" Type="http://schemas.openxmlformats.org/officeDocument/2006/relationships/image" Target="../media/image30.sv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Word_Removed" Target="https://carefully_removed_external_link_due_to_policy" TargetMode="Externa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4.png"/><Relationship Id="rId7" Type="http://schemas.openxmlformats.org/officeDocument/2006/relationships/Word_Removed" Target="https://carefully_removed_external_link_due_to_policy"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6" Type="http://schemas.openxmlformats.org/officeDocument/2006/relationships/Word_Removed" Target="https://carefully_removed_external_link_due_to_policy" TargetMode="External"/><Relationship Id="rId5" Type="http://schemas.openxmlformats.org/officeDocument/2006/relationships/Word_Removed" Target="https://carefully_removed_external_link_due_to_policy" TargetMode="External"/><Relationship Id="rId4" Type="http://schemas.openxmlformats.org/officeDocument/2006/relationships/Word_Removed" Target="https://carefully_removed_external_link_due_to_policy"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svg"/><Relationship Id="rId3" Type="http://schemas.openxmlformats.org/officeDocument/2006/relationships/image" Target="../media/image6.svg"/><Relationship Id="rId7" Type="http://schemas.openxmlformats.org/officeDocument/2006/relationships/image" Target="../media/image10.svg"/><Relationship Id="rId12" Type="http://schemas.openxmlformats.org/officeDocument/2006/relationships/image" Target="../media/image15.svg"/><Relationship Id="rId17" Type="http://schemas.openxmlformats.org/officeDocument/2006/relationships/image" Target="../media/image19.svg"/><Relationship Id="rId2" Type="http://schemas.openxmlformats.org/officeDocument/2006/relationships/notesSlide" Target="../notesSlides/notesSlide3.xml"/><Relationship Id="rId16" Type="http://schemas.openxmlformats.org/officeDocument/2006/relationships/image" Target="../media/image18.svg"/><Relationship Id="rId1" Type="http://schemas.openxmlformats.org/officeDocument/2006/relationships/slideLayout" Target="../slideLayouts/slideLayout4.xml"/><Relationship Id="rId6" Type="http://schemas.openxmlformats.org/officeDocument/2006/relationships/image" Target="../media/image9.svg"/><Relationship Id="rId11" Type="http://schemas.openxmlformats.org/officeDocument/2006/relationships/image" Target="../media/image14.svg"/><Relationship Id="rId5" Type="http://schemas.openxmlformats.org/officeDocument/2006/relationships/image" Target="../media/image8.svg"/><Relationship Id="rId15" Type="http://schemas.openxmlformats.org/officeDocument/2006/relationships/Word_Removed" Target="https://carefully_removed_external_link_due_to_policy" TargetMode="External"/><Relationship Id="rId10" Type="http://schemas.openxmlformats.org/officeDocument/2006/relationships/image" Target="../media/image13.svg"/><Relationship Id="rId4" Type="http://schemas.openxmlformats.org/officeDocument/2006/relationships/image" Target="../media/image7.svg"/><Relationship Id="rId9" Type="http://schemas.openxmlformats.org/officeDocument/2006/relationships/image" Target="../media/image12.svg"/><Relationship Id="rId14"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 Id="rId5" Type="http://schemas.openxmlformats.org/officeDocument/2006/relationships/image" Target="../media/image25.png"/><Relationship Id="rId4" Type="http://schemas.openxmlformats.org/officeDocument/2006/relationships/image" Target="../media/image24.png"/></Relationships>
</file>

<file path=ppt/slides/_rels/slide9.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A00A3-487C-1E79-A666-71C0B9187981}"/>
            </a:ext>
          </a:extLst>
        </p:cNvPr>
        <p:cNvGrpSpPr/>
        <p:nvPr/>
      </p:nvGrpSpPr>
      <p:grpSpPr>
        <a:xfrm>
          <a:off x="0" y="0"/>
          <a:ext cx="0" cy="0"/>
          <a:chOff x="0" y="0"/>
          <a:chExt cx="0" cy="0"/>
        </a:xfrm>
      </p:grpSpPr>
      <p:sp>
        <p:nvSpPr>
          <p:cNvPr id="5" name="Text Placeholder 4">
            <a:extLst>
              <a:ext uri="{FF2B5EF4-FFF2-40B4-BE49-F238E27FC236}">
                <a16:creationId xmlns:a16="http://schemas.microsoft.com/office/drawing/2014/main" id="{C4A018AC-8AE5-B5FA-C3C3-24DF8E78944B}"/>
              </a:ext>
            </a:extLst>
          </p:cNvPr>
          <p:cNvSpPr>
            <a:spLocks noGrp="1"/>
          </p:cNvSpPr>
          <p:nvPr>
            <p:ph type="body" sz="quarter" idx="10"/>
          </p:nvPr>
        </p:nvSpPr>
        <p:spPr>
          <a:xfrm>
            <a:off x="4974077" y="1394298"/>
            <a:ext cx="6342434" cy="1422054"/>
          </a:xfrm>
        </p:spPr>
        <p:txBody>
          <a:bodyPr/>
          <a:lstStyle/>
          <a:p>
            <a:pPr algn="ctr"/>
            <a:r>
              <a:rPr lang="en-US" sz="2800" spc="-35" dirty="0">
                <a:solidFill>
                  <a:schemeClr val="tx1"/>
                </a:solidFill>
                <a:ea typeface="Calibri" panose="020F0502020204030204" pitchFamily="34" charset="0"/>
                <a:cs typeface="Calibri" panose="020F0502020204030204" pitchFamily="34" charset="0"/>
              </a:rPr>
              <a:t>AI-Assisted Competency Modeling</a:t>
            </a:r>
          </a:p>
          <a:p>
            <a:pPr algn="ctr"/>
            <a:r>
              <a:rPr lang="en-US" sz="2400" spc="-35" dirty="0">
                <a:solidFill>
                  <a:schemeClr val="tx1"/>
                </a:solidFill>
                <a:ea typeface="Calibri" panose="020F0502020204030204" pitchFamily="34" charset="0"/>
                <a:cs typeface="Calibri" panose="020F0502020204030204" pitchFamily="34" charset="0"/>
              </a:rPr>
              <a:t>and Automated Alignment to Learning Resources</a:t>
            </a:r>
            <a:br>
              <a:rPr lang="en-US" sz="2400" dirty="0">
                <a:solidFill>
                  <a:schemeClr val="tx1"/>
                </a:solidFill>
              </a:rPr>
            </a:br>
            <a:endParaRPr lang="en-US" sz="2400" dirty="0">
              <a:solidFill>
                <a:schemeClr val="tx1"/>
              </a:solidFill>
            </a:endParaRPr>
          </a:p>
        </p:txBody>
      </p:sp>
      <p:sp>
        <p:nvSpPr>
          <p:cNvPr id="4" name="Slide Number Placeholder 3">
            <a:extLst>
              <a:ext uri="{FF2B5EF4-FFF2-40B4-BE49-F238E27FC236}">
                <a16:creationId xmlns:a16="http://schemas.microsoft.com/office/drawing/2014/main" id="{32439C11-D958-89D6-C369-B931F22A2864}"/>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EC5FC-CC7F-452E-93D6-839178893493}" type="slidenum">
              <a:rPr kumimoji="0" lang="en-US" sz="1000" b="1" i="0" u="none" strike="noStrike" kern="1200" cap="none" spc="0" normalizeH="0" baseline="0" noProof="0" smtClean="0">
                <a:ln>
                  <a:noFill/>
                </a:ln>
                <a:solidFill>
                  <a:srgbClr val="CC9933"/>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000" b="1" i="0" u="none" strike="noStrike" kern="1200" cap="none" spc="0" normalizeH="0" baseline="0" noProof="0">
              <a:ln>
                <a:noFill/>
              </a:ln>
              <a:solidFill>
                <a:srgbClr val="CC9933"/>
              </a:solidFill>
              <a:effectLst/>
              <a:uLnTx/>
              <a:uFillTx/>
              <a:latin typeface="Calibri"/>
              <a:ea typeface="+mn-ea"/>
              <a:cs typeface="+mn-cs"/>
            </a:endParaRPr>
          </a:p>
        </p:txBody>
      </p:sp>
      <p:sp>
        <p:nvSpPr>
          <p:cNvPr id="2" name="Text Placeholder 3">
            <a:extLst>
              <a:ext uri="{FF2B5EF4-FFF2-40B4-BE49-F238E27FC236}">
                <a16:creationId xmlns:a16="http://schemas.microsoft.com/office/drawing/2014/main" id="{D540087A-B639-8E5E-C2F5-4C39392A6468}"/>
              </a:ext>
            </a:extLst>
          </p:cNvPr>
          <p:cNvSpPr txBox="1">
            <a:spLocks/>
          </p:cNvSpPr>
          <p:nvPr/>
        </p:nvSpPr>
        <p:spPr>
          <a:xfrm>
            <a:off x="4343400" y="2590800"/>
            <a:ext cx="6705600" cy="1023592"/>
          </a:xfrm>
          <a:prstGeom prst="rect">
            <a:avLst/>
          </a:prstGeom>
        </p:spPr>
        <p:txBody>
          <a:bodyPr anchor="ctr"/>
          <a:lstStyle>
            <a:lvl1pPr marL="0" indent="0" algn="ctr" defTabSz="914400" rtl="0" eaLnBrk="1" latinLnBrk="0" hangingPunct="1">
              <a:spcBef>
                <a:spcPct val="20000"/>
              </a:spcBef>
              <a:buFont typeface="Arial" panose="020B0604020202020204" pitchFamily="34" charset="0"/>
              <a:buNone/>
              <a:defRPr lang="en-US" sz="3600" b="1" kern="1200" smtClean="0">
                <a:solidFill>
                  <a:srgbClr val="334B68"/>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lang="en-US" sz="2400" kern="1200" smtClean="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lang="en-US" sz="2000" kern="1200" smtClean="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lang="en-US" sz="1800" kern="1200" smtClean="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lang="en-US" sz="1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kumimoji="0" lang="en-US" sz="1800" b="1" i="1" u="none" strike="noStrike" kern="1200" cap="none" spc="0" normalizeH="0" baseline="0" noProof="0">
              <a:ln>
                <a:noFill/>
              </a:ln>
              <a:solidFill>
                <a:srgbClr val="334B68"/>
              </a:solidFill>
              <a:effectLst/>
              <a:uLnTx/>
              <a:uFillTx/>
              <a:latin typeface="Calibri"/>
              <a:ea typeface="+mn-ea"/>
              <a:cs typeface="+mn-cs"/>
            </a:endParaRPr>
          </a:p>
        </p:txBody>
      </p:sp>
      <p:sp>
        <p:nvSpPr>
          <p:cNvPr id="6" name="TextBox 16">
            <a:extLst>
              <a:ext uri="{FF2B5EF4-FFF2-40B4-BE49-F238E27FC236}">
                <a16:creationId xmlns:a16="http://schemas.microsoft.com/office/drawing/2014/main" id="{BB581B13-8EC7-EA8E-4299-461250DE7FD7}"/>
              </a:ext>
            </a:extLst>
          </p:cNvPr>
          <p:cNvSpPr txBox="1"/>
          <p:nvPr/>
        </p:nvSpPr>
        <p:spPr>
          <a:xfrm>
            <a:off x="5298375" y="5107580"/>
            <a:ext cx="5438931" cy="215444"/>
          </a:xfrm>
          <a:prstGeom prst="rect">
            <a:avLst/>
          </a:prstGeom>
          <a:noFill/>
        </p:spPr>
        <p:txBody>
          <a:bodyPr wrap="square" lIns="91440" tIns="0" rIns="91440" bIns="0" rtlCol="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1" i="1" dirty="0">
                <a:latin typeface="Calibri" pitchFamily="34" charset="0"/>
                <a:ea typeface="Calibri" pitchFamily="34" charset="-122"/>
                <a:cs typeface="Calibri" pitchFamily="34" charset="-120"/>
              </a:rPr>
              <a:t>NORDEFCO Learning Technologies Conference  |  April 2026</a:t>
            </a:r>
            <a:endParaRPr lang="en-US" sz="1400" dirty="0"/>
          </a:p>
        </p:txBody>
      </p:sp>
      <p:sp>
        <p:nvSpPr>
          <p:cNvPr id="8" name="TextBox 7">
            <a:extLst>
              <a:ext uri="{FF2B5EF4-FFF2-40B4-BE49-F238E27FC236}">
                <a16:creationId xmlns:a16="http://schemas.microsoft.com/office/drawing/2014/main" id="{135CA3EE-E584-E925-D8E4-385F569526C4}"/>
              </a:ext>
            </a:extLst>
          </p:cNvPr>
          <p:cNvSpPr txBox="1"/>
          <p:nvPr/>
        </p:nvSpPr>
        <p:spPr>
          <a:xfrm>
            <a:off x="6623277" y="5414718"/>
            <a:ext cx="2920773" cy="369332"/>
          </a:xfrm>
          <a:prstGeom prst="rect">
            <a:avLst/>
          </a:prstGeom>
          <a:noFill/>
        </p:spPr>
        <p:txBody>
          <a:bodyPr wrap="square">
            <a:spAutoFit/>
          </a:bodyPr>
          <a:lstStyle/>
          <a:p>
            <a:pPr marL="0" indent="0">
              <a:buNone/>
            </a:pPr>
            <a:r>
              <a:rPr lang="en-US" sz="1800" b="1" dirty="0">
                <a:latin typeface="Calibri" pitchFamily="34" charset="0"/>
                <a:ea typeface="Calibri" pitchFamily="34" charset="-122"/>
                <a:cs typeface="Calibri" pitchFamily="34" charset="-120"/>
              </a:rPr>
              <a:t>Brent Smith</a:t>
            </a:r>
            <a:r>
              <a:rPr lang="en-US" sz="1800" dirty="0">
                <a:latin typeface="Calibri" pitchFamily="34" charset="0"/>
                <a:ea typeface="Calibri" pitchFamily="34" charset="-122"/>
                <a:cs typeface="Calibri" pitchFamily="34" charset="-120"/>
              </a:rPr>
              <a:t>  |  </a:t>
            </a:r>
            <a:r>
              <a:rPr lang="en-US" sz="1800" b="1" dirty="0">
                <a:latin typeface="Calibri" pitchFamily="34" charset="0"/>
                <a:ea typeface="Calibri" pitchFamily="34" charset="-122"/>
                <a:cs typeface="Calibri" pitchFamily="34" charset="-120"/>
              </a:rPr>
              <a:t>Sara Rahgooy</a:t>
            </a:r>
            <a:endParaRPr lang="en-US" sz="1800" dirty="0"/>
          </a:p>
        </p:txBody>
      </p:sp>
    </p:spTree>
    <p:extLst>
      <p:ext uri="{BB962C8B-B14F-4D97-AF65-F5344CB8AC3E}">
        <p14:creationId xmlns:p14="http://schemas.microsoft.com/office/powerpoint/2010/main" val="340399965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3B432AE-1257-1724-10FF-DD11B08C399D}"/>
              </a:ext>
            </a:extLst>
          </p:cNvPr>
          <p:cNvSpPr>
            <a:spLocks noGrp="1"/>
          </p:cNvSpPr>
          <p:nvPr>
            <p:ph type="body" sz="quarter" idx="13"/>
          </p:nvPr>
        </p:nvSpPr>
        <p:spPr/>
        <p:txBody>
          <a:bodyPr>
            <a:normAutofit/>
          </a:bodyPr>
          <a:lstStyle/>
          <a:p>
            <a:r>
              <a:rPr lang="en-US" sz="2400" dirty="0"/>
              <a:t>The Challenge: Competency Frameworks Under Pressure</a:t>
            </a:r>
          </a:p>
        </p:txBody>
      </p:sp>
      <p:sp>
        <p:nvSpPr>
          <p:cNvPr id="4" name="TextBox 3">
            <a:extLst>
              <a:ext uri="{FF2B5EF4-FFF2-40B4-BE49-F238E27FC236}">
                <a16:creationId xmlns:a16="http://schemas.microsoft.com/office/drawing/2014/main" id="{FB640D57-E016-6119-5098-FC58A1E94886}"/>
              </a:ext>
            </a:extLst>
          </p:cNvPr>
          <p:cNvSpPr txBox="1"/>
          <p:nvPr/>
        </p:nvSpPr>
        <p:spPr>
          <a:xfrm>
            <a:off x="1270244" y="6259023"/>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A Framework that took two years to develop may be partially out of date by the time its published</a:t>
            </a:r>
          </a:p>
        </p:txBody>
      </p:sp>
      <p:sp>
        <p:nvSpPr>
          <p:cNvPr id="5" name="Shape 8">
            <a:extLst>
              <a:ext uri="{FF2B5EF4-FFF2-40B4-BE49-F238E27FC236}">
                <a16:creationId xmlns:a16="http://schemas.microsoft.com/office/drawing/2014/main" id="{F0DDC9E1-4D3F-18E4-AFBA-5654D9758DF1}"/>
              </a:ext>
            </a:extLst>
          </p:cNvPr>
          <p:cNvSpPr/>
          <p:nvPr/>
        </p:nvSpPr>
        <p:spPr>
          <a:xfrm>
            <a:off x="365757" y="2304288"/>
            <a:ext cx="3657600" cy="347472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6" name="Shape 9">
            <a:extLst>
              <a:ext uri="{FF2B5EF4-FFF2-40B4-BE49-F238E27FC236}">
                <a16:creationId xmlns:a16="http://schemas.microsoft.com/office/drawing/2014/main" id="{01927240-6AD7-1493-3292-A8FE2CEC2041}"/>
              </a:ext>
            </a:extLst>
          </p:cNvPr>
          <p:cNvSpPr/>
          <p:nvPr/>
        </p:nvSpPr>
        <p:spPr>
          <a:xfrm>
            <a:off x="365757" y="2304288"/>
            <a:ext cx="3657600" cy="64008"/>
          </a:xfrm>
          <a:prstGeom prst="rect">
            <a:avLst/>
          </a:prstGeom>
          <a:solidFill>
            <a:srgbClr val="0E2841"/>
          </a:solidFill>
          <a:ln w="12700">
            <a:solidFill>
              <a:srgbClr val="0E2841"/>
            </a:solidFill>
            <a:prstDash val="solid"/>
          </a:ln>
        </p:spPr>
        <p:txBody>
          <a:bodyPr/>
          <a:lstStyle/>
          <a:p>
            <a:endParaRPr lang="en-US"/>
          </a:p>
        </p:txBody>
      </p:sp>
      <p:sp>
        <p:nvSpPr>
          <p:cNvPr id="8" name="Text 11">
            <a:extLst>
              <a:ext uri="{FF2B5EF4-FFF2-40B4-BE49-F238E27FC236}">
                <a16:creationId xmlns:a16="http://schemas.microsoft.com/office/drawing/2014/main" id="{8C8EC0F9-5C4F-E3BE-9E84-56087C207B4D}"/>
              </a:ext>
            </a:extLst>
          </p:cNvPr>
          <p:cNvSpPr/>
          <p:nvPr/>
        </p:nvSpPr>
        <p:spPr>
          <a:xfrm>
            <a:off x="328126" y="2257861"/>
            <a:ext cx="886968" cy="88696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9" name="Text 12">
            <a:extLst>
              <a:ext uri="{FF2B5EF4-FFF2-40B4-BE49-F238E27FC236}">
                <a16:creationId xmlns:a16="http://schemas.microsoft.com/office/drawing/2014/main" id="{72884145-5E7B-FADD-945B-CA079E57AD8D}"/>
              </a:ext>
            </a:extLst>
          </p:cNvPr>
          <p:cNvSpPr/>
          <p:nvPr/>
        </p:nvSpPr>
        <p:spPr>
          <a:xfrm>
            <a:off x="1115565" y="2441448"/>
            <a:ext cx="276148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Too Slow to Update</a:t>
            </a:r>
            <a:endParaRPr lang="en-US" sz="1400" dirty="0"/>
          </a:p>
        </p:txBody>
      </p:sp>
      <p:sp>
        <p:nvSpPr>
          <p:cNvPr id="10" name="Text 13">
            <a:extLst>
              <a:ext uri="{FF2B5EF4-FFF2-40B4-BE49-F238E27FC236}">
                <a16:creationId xmlns:a16="http://schemas.microsoft.com/office/drawing/2014/main" id="{6C0E3439-BAB2-874B-648D-BF46B7205579}"/>
              </a:ext>
            </a:extLst>
          </p:cNvPr>
          <p:cNvSpPr/>
          <p:nvPr/>
        </p:nvSpPr>
        <p:spPr>
          <a:xfrm>
            <a:off x="502917" y="3035808"/>
            <a:ext cx="3383280" cy="260604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Traditional competency modeling relies on months of expert meetings, formal review cycles, and manual revisions. This delays responsiveness to evolving mission and workforce demands.</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Inconsistent metadata and vocabularies across multiple frameworks degrade AI-enabled recommendations. No standardize identifiers between different competency frameworks</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Fragmented ownership and ineffective governance slow competency framework updates and create months-long delays between authoritative changes and delivered training.</a:t>
            </a:r>
            <a:endParaRPr lang="en-US" sz="1200" dirty="0"/>
          </a:p>
        </p:txBody>
      </p:sp>
      <p:sp>
        <p:nvSpPr>
          <p:cNvPr id="11" name="Shape 14">
            <a:extLst>
              <a:ext uri="{FF2B5EF4-FFF2-40B4-BE49-F238E27FC236}">
                <a16:creationId xmlns:a16="http://schemas.microsoft.com/office/drawing/2014/main" id="{007B5218-2E58-5E14-9A8D-50B21F36F398}"/>
              </a:ext>
            </a:extLst>
          </p:cNvPr>
          <p:cNvSpPr/>
          <p:nvPr/>
        </p:nvSpPr>
        <p:spPr>
          <a:xfrm>
            <a:off x="4297677" y="2304288"/>
            <a:ext cx="3657600" cy="347472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15">
            <a:extLst>
              <a:ext uri="{FF2B5EF4-FFF2-40B4-BE49-F238E27FC236}">
                <a16:creationId xmlns:a16="http://schemas.microsoft.com/office/drawing/2014/main" id="{8FFB9DE2-7C2D-8CD3-D54F-2ED074907530}"/>
              </a:ext>
            </a:extLst>
          </p:cNvPr>
          <p:cNvSpPr/>
          <p:nvPr/>
        </p:nvSpPr>
        <p:spPr>
          <a:xfrm>
            <a:off x="4297677" y="2304288"/>
            <a:ext cx="3657600" cy="64008"/>
          </a:xfrm>
          <a:prstGeom prst="rect">
            <a:avLst/>
          </a:prstGeom>
          <a:solidFill>
            <a:srgbClr val="0E2841"/>
          </a:solidFill>
          <a:ln w="12700">
            <a:solidFill>
              <a:srgbClr val="0E2841"/>
            </a:solidFill>
            <a:prstDash val="solid"/>
          </a:ln>
        </p:spPr>
        <p:txBody>
          <a:bodyPr/>
          <a:lstStyle/>
          <a:p>
            <a:endParaRPr lang="en-US"/>
          </a:p>
        </p:txBody>
      </p:sp>
      <p:sp>
        <p:nvSpPr>
          <p:cNvPr id="14" name="Text 17">
            <a:extLst>
              <a:ext uri="{FF2B5EF4-FFF2-40B4-BE49-F238E27FC236}">
                <a16:creationId xmlns:a16="http://schemas.microsoft.com/office/drawing/2014/main" id="{3ED7FB45-66EE-9205-9F62-F49EEA3F0E29}"/>
              </a:ext>
            </a:extLst>
          </p:cNvPr>
          <p:cNvSpPr/>
          <p:nvPr/>
        </p:nvSpPr>
        <p:spPr>
          <a:xfrm>
            <a:off x="4321592" y="2301826"/>
            <a:ext cx="784274" cy="784274"/>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15" name="Text 18">
            <a:extLst>
              <a:ext uri="{FF2B5EF4-FFF2-40B4-BE49-F238E27FC236}">
                <a16:creationId xmlns:a16="http://schemas.microsoft.com/office/drawing/2014/main" id="{1CC38F05-0D7A-9F50-9CEF-3525473F6912}"/>
              </a:ext>
            </a:extLst>
          </p:cNvPr>
          <p:cNvSpPr/>
          <p:nvPr/>
        </p:nvSpPr>
        <p:spPr>
          <a:xfrm>
            <a:off x="5047485" y="2441448"/>
            <a:ext cx="276148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Too Abstract to Use</a:t>
            </a:r>
            <a:endParaRPr lang="en-US" sz="1400" dirty="0"/>
          </a:p>
        </p:txBody>
      </p:sp>
      <p:sp>
        <p:nvSpPr>
          <p:cNvPr id="16" name="Text 19">
            <a:extLst>
              <a:ext uri="{FF2B5EF4-FFF2-40B4-BE49-F238E27FC236}">
                <a16:creationId xmlns:a16="http://schemas.microsoft.com/office/drawing/2014/main" id="{310C1D8B-B54B-56BF-1078-904AD46FE573}"/>
              </a:ext>
            </a:extLst>
          </p:cNvPr>
          <p:cNvSpPr/>
          <p:nvPr/>
        </p:nvSpPr>
        <p:spPr>
          <a:xfrm>
            <a:off x="4434837" y="3035808"/>
            <a:ext cx="3383280" cy="260604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High-level competency statements don't translate into training content, skills assessments, or proficiency measurements without significant additional interpretation.</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Distributed learning data prevents enterprise insights into progress and readiness. External providers and legacy IT systems use incompatible metadata and schemas</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Many frameworks use competencies that are intentionally broad. The describe what a person should know, not how deeply they must know it or how to measure it</a:t>
            </a:r>
            <a:endParaRPr lang="en-US" sz="1200" dirty="0"/>
          </a:p>
        </p:txBody>
      </p:sp>
      <p:sp>
        <p:nvSpPr>
          <p:cNvPr id="17" name="Shape 20">
            <a:extLst>
              <a:ext uri="{FF2B5EF4-FFF2-40B4-BE49-F238E27FC236}">
                <a16:creationId xmlns:a16="http://schemas.microsoft.com/office/drawing/2014/main" id="{1ADA8A4A-5984-A952-FC6E-BE881D5D7365}"/>
              </a:ext>
            </a:extLst>
          </p:cNvPr>
          <p:cNvSpPr/>
          <p:nvPr/>
        </p:nvSpPr>
        <p:spPr>
          <a:xfrm>
            <a:off x="8229597" y="2304288"/>
            <a:ext cx="3657600" cy="347472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18" name="Shape 21">
            <a:extLst>
              <a:ext uri="{FF2B5EF4-FFF2-40B4-BE49-F238E27FC236}">
                <a16:creationId xmlns:a16="http://schemas.microsoft.com/office/drawing/2014/main" id="{6E5706D1-3402-C09F-47CF-598425EACF15}"/>
              </a:ext>
            </a:extLst>
          </p:cNvPr>
          <p:cNvSpPr/>
          <p:nvPr/>
        </p:nvSpPr>
        <p:spPr>
          <a:xfrm>
            <a:off x="8229597" y="2304288"/>
            <a:ext cx="3657600" cy="64008"/>
          </a:xfrm>
          <a:prstGeom prst="rect">
            <a:avLst/>
          </a:prstGeom>
          <a:solidFill>
            <a:srgbClr val="0E2841"/>
          </a:solidFill>
          <a:ln w="12700">
            <a:solidFill>
              <a:srgbClr val="0E2841"/>
            </a:solidFill>
            <a:prstDash val="solid"/>
          </a:ln>
        </p:spPr>
        <p:txBody>
          <a:bodyPr/>
          <a:lstStyle/>
          <a:p>
            <a:endParaRPr lang="en-US"/>
          </a:p>
        </p:txBody>
      </p:sp>
      <p:sp>
        <p:nvSpPr>
          <p:cNvPr id="20" name="Text 23">
            <a:extLst>
              <a:ext uri="{FF2B5EF4-FFF2-40B4-BE49-F238E27FC236}">
                <a16:creationId xmlns:a16="http://schemas.microsoft.com/office/drawing/2014/main" id="{76419095-AC29-C869-B603-D00EC601B216}"/>
              </a:ext>
            </a:extLst>
          </p:cNvPr>
          <p:cNvSpPr/>
          <p:nvPr/>
        </p:nvSpPr>
        <p:spPr>
          <a:xfrm>
            <a:off x="8394189" y="2468880"/>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21" name="Text 24">
            <a:extLst>
              <a:ext uri="{FF2B5EF4-FFF2-40B4-BE49-F238E27FC236}">
                <a16:creationId xmlns:a16="http://schemas.microsoft.com/office/drawing/2014/main" id="{B87A6B52-917F-451E-115F-A95C0F8BB86A}"/>
              </a:ext>
            </a:extLst>
          </p:cNvPr>
          <p:cNvSpPr/>
          <p:nvPr/>
        </p:nvSpPr>
        <p:spPr>
          <a:xfrm>
            <a:off x="8979405" y="2441448"/>
            <a:ext cx="276148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Not Connected to Learning</a:t>
            </a:r>
            <a:endParaRPr lang="en-US" sz="1400" dirty="0"/>
          </a:p>
        </p:txBody>
      </p:sp>
      <p:sp>
        <p:nvSpPr>
          <p:cNvPr id="22" name="Text 25">
            <a:extLst>
              <a:ext uri="{FF2B5EF4-FFF2-40B4-BE49-F238E27FC236}">
                <a16:creationId xmlns:a16="http://schemas.microsoft.com/office/drawing/2014/main" id="{238AEBE3-7F11-885C-0A71-B23E0CCD599B}"/>
              </a:ext>
            </a:extLst>
          </p:cNvPr>
          <p:cNvSpPr/>
          <p:nvPr/>
        </p:nvSpPr>
        <p:spPr>
          <a:xfrm>
            <a:off x="8366757" y="3035808"/>
            <a:ext cx="3383280" cy="260604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Competency frameworks typically exist in documents or spreadsheets and are isolated from the learning assets, systems, and people they are supposed to guide.</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Difficult to measure ROI or effectiveness of an organization’s investments in learning tools or content. Learning data cannot be linked to mission outcomes or readiness.</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Learning activities not semantically connected to the mission, workforce goals, or enterprise outcomes they are meant to support. This creates a barrier to data-driven decision making</a:t>
            </a:r>
            <a:endParaRPr lang="en-US" sz="1200" dirty="0"/>
          </a:p>
        </p:txBody>
      </p:sp>
      <p:sp>
        <p:nvSpPr>
          <p:cNvPr id="23" name="TextBox 22">
            <a:extLst>
              <a:ext uri="{FF2B5EF4-FFF2-40B4-BE49-F238E27FC236}">
                <a16:creationId xmlns:a16="http://schemas.microsoft.com/office/drawing/2014/main" id="{19C3E1E2-399E-D230-22D4-D4C4BEC0123B}"/>
              </a:ext>
            </a:extLst>
          </p:cNvPr>
          <p:cNvSpPr txBox="1"/>
          <p:nvPr/>
        </p:nvSpPr>
        <p:spPr>
          <a:xfrm>
            <a:off x="365757" y="1496291"/>
            <a:ext cx="11521440" cy="369332"/>
          </a:xfrm>
          <a:prstGeom prst="rect">
            <a:avLst/>
          </a:prstGeom>
          <a:noFill/>
        </p:spPr>
        <p:txBody>
          <a:bodyPr wrap="square" rtlCol="0">
            <a:spAutoFit/>
          </a:bodyPr>
          <a:lstStyle/>
          <a:p>
            <a:r>
              <a:rPr lang="en-US" b="1" i="1" dirty="0">
                <a:latin typeface="Calibri" pitchFamily="34" charset="0"/>
                <a:ea typeface="Calibri" pitchFamily="34" charset="-122"/>
                <a:cs typeface="Calibri" pitchFamily="34" charset="-120"/>
              </a:rPr>
              <a:t>Frameworks that cannot keep pace with the field become obstacles, not tools</a:t>
            </a:r>
            <a:endParaRPr lang="en-US" dirty="0"/>
          </a:p>
        </p:txBody>
      </p:sp>
    </p:spTree>
    <p:extLst>
      <p:ext uri="{BB962C8B-B14F-4D97-AF65-F5344CB8AC3E}">
        <p14:creationId xmlns:p14="http://schemas.microsoft.com/office/powerpoint/2010/main" val="305580555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A765ED7-57B0-BB10-0575-47A80CD24A1D}"/>
              </a:ext>
            </a:extLst>
          </p:cNvPr>
          <p:cNvSpPr>
            <a:spLocks noGrp="1"/>
          </p:cNvSpPr>
          <p:nvPr>
            <p:ph type="body" sz="quarter" idx="13"/>
          </p:nvPr>
        </p:nvSpPr>
        <p:spPr/>
        <p:txBody>
          <a:bodyPr>
            <a:normAutofit/>
          </a:bodyPr>
          <a:lstStyle/>
          <a:p>
            <a:r>
              <a:rPr lang="en-US" sz="2400" dirty="0"/>
              <a:t>DCWF Example: Work Role Differentiation</a:t>
            </a:r>
          </a:p>
        </p:txBody>
      </p:sp>
      <p:sp>
        <p:nvSpPr>
          <p:cNvPr id="4" name="Shape 6">
            <a:extLst>
              <a:ext uri="{FF2B5EF4-FFF2-40B4-BE49-F238E27FC236}">
                <a16:creationId xmlns:a16="http://schemas.microsoft.com/office/drawing/2014/main" id="{2B8484C3-A330-0B48-8EAC-3C8528DDE7D9}"/>
              </a:ext>
            </a:extLst>
          </p:cNvPr>
          <p:cNvSpPr/>
          <p:nvPr/>
        </p:nvSpPr>
        <p:spPr>
          <a:xfrm>
            <a:off x="346417" y="1245694"/>
            <a:ext cx="11247120" cy="1097280"/>
          </a:xfrm>
          <a:prstGeom prst="rect">
            <a:avLst/>
          </a:prstGeom>
          <a:solidFill>
            <a:srgbClr val="EBF5FF"/>
          </a:solidFill>
          <a:ln w="19050">
            <a:solidFill>
              <a:srgbClr val="156082"/>
            </a:solidFill>
            <a:prstDash val="solid"/>
          </a:ln>
        </p:spPr>
        <p:txBody>
          <a:bodyPr/>
          <a:lstStyle/>
          <a:p>
            <a:endParaRPr lang="en-US"/>
          </a:p>
        </p:txBody>
      </p:sp>
      <p:sp>
        <p:nvSpPr>
          <p:cNvPr id="5" name="Shape 7">
            <a:extLst>
              <a:ext uri="{FF2B5EF4-FFF2-40B4-BE49-F238E27FC236}">
                <a16:creationId xmlns:a16="http://schemas.microsoft.com/office/drawing/2014/main" id="{E9B44756-1710-DC72-A210-FD3597F72B21}"/>
              </a:ext>
            </a:extLst>
          </p:cNvPr>
          <p:cNvSpPr/>
          <p:nvPr/>
        </p:nvSpPr>
        <p:spPr>
          <a:xfrm>
            <a:off x="346417" y="1245694"/>
            <a:ext cx="164592" cy="1097280"/>
          </a:xfrm>
          <a:prstGeom prst="rect">
            <a:avLst/>
          </a:prstGeom>
          <a:solidFill>
            <a:srgbClr val="156082"/>
          </a:solidFill>
          <a:ln w="12700">
            <a:solidFill>
              <a:srgbClr val="156082"/>
            </a:solidFill>
            <a:prstDash val="solid"/>
          </a:ln>
        </p:spPr>
        <p:txBody>
          <a:bodyPr/>
          <a:lstStyle/>
          <a:p>
            <a:endParaRPr lang="en-US"/>
          </a:p>
        </p:txBody>
      </p:sp>
      <p:sp>
        <p:nvSpPr>
          <p:cNvPr id="6" name="Text 8">
            <a:extLst>
              <a:ext uri="{FF2B5EF4-FFF2-40B4-BE49-F238E27FC236}">
                <a16:creationId xmlns:a16="http://schemas.microsoft.com/office/drawing/2014/main" id="{03CA6B90-A0D1-C18B-D0CC-479B1626123B}"/>
              </a:ext>
            </a:extLst>
          </p:cNvPr>
          <p:cNvSpPr/>
          <p:nvPr/>
        </p:nvSpPr>
        <p:spPr>
          <a:xfrm>
            <a:off x="666457" y="1318846"/>
            <a:ext cx="10789920" cy="960120"/>
          </a:xfrm>
          <a:prstGeom prst="rect">
            <a:avLst/>
          </a:prstGeom>
          <a:noFill/>
          <a:ln/>
        </p:spPr>
        <p:txBody>
          <a:bodyPr wrap="square" rtlCol="0" anchor="ctr"/>
          <a:lstStyle/>
          <a:p>
            <a:r>
              <a:rPr lang="en-US" sz="1400" b="1" dirty="0"/>
              <a:t>Example: </a:t>
            </a:r>
            <a:r>
              <a:rPr lang="en-US" sz="1400" dirty="0"/>
              <a:t>Knowledge of Encryption Algorithms is a line item in the DCWF. Yet real proficiency spans multiple domains including cryptographic concepts, symmetric vs. asymmetric encryption, hashing, key management, PKI, protocols, tools, compliance, operational troubleshooting, and more. </a:t>
            </a:r>
          </a:p>
        </p:txBody>
      </p:sp>
      <p:sp>
        <p:nvSpPr>
          <p:cNvPr id="10" name="Shape 6">
            <a:extLst>
              <a:ext uri="{FF2B5EF4-FFF2-40B4-BE49-F238E27FC236}">
                <a16:creationId xmlns:a16="http://schemas.microsoft.com/office/drawing/2014/main" id="{8C735649-95EE-0182-667A-416DE47219EE}"/>
              </a:ext>
            </a:extLst>
          </p:cNvPr>
          <p:cNvSpPr/>
          <p:nvPr/>
        </p:nvSpPr>
        <p:spPr>
          <a:xfrm>
            <a:off x="342900" y="2564537"/>
            <a:ext cx="4114800" cy="3176834"/>
          </a:xfrm>
          <a:prstGeom prst="rect">
            <a:avLst/>
          </a:prstGeom>
          <a:solidFill>
            <a:srgbClr val="0E2841"/>
          </a:solidFill>
          <a:ln w="12700">
            <a:solidFill>
              <a:srgbClr val="0E2841"/>
            </a:solidFill>
            <a:prstDash val="solid"/>
          </a:ln>
        </p:spPr>
        <p:txBody>
          <a:bodyPr/>
          <a:lstStyle/>
          <a:p>
            <a:endParaRPr lang="en-US"/>
          </a:p>
        </p:txBody>
      </p:sp>
      <p:sp>
        <p:nvSpPr>
          <p:cNvPr id="11" name="Text 7">
            <a:extLst>
              <a:ext uri="{FF2B5EF4-FFF2-40B4-BE49-F238E27FC236}">
                <a16:creationId xmlns:a16="http://schemas.microsoft.com/office/drawing/2014/main" id="{F91E41F0-CEE2-A942-C5CA-B3B85B176E5A}"/>
              </a:ext>
            </a:extLst>
          </p:cNvPr>
          <p:cNvSpPr/>
          <p:nvPr/>
        </p:nvSpPr>
        <p:spPr>
          <a:xfrm>
            <a:off x="434340" y="2655977"/>
            <a:ext cx="3931920" cy="457200"/>
          </a:xfrm>
          <a:prstGeom prst="rect">
            <a:avLst/>
          </a:prstGeom>
          <a:noFill/>
          <a:ln/>
        </p:spPr>
        <p:txBody>
          <a:bodyPr wrap="square" rtlCol="0" anchor="ctr"/>
          <a:lstStyle/>
          <a:p>
            <a:pPr marL="0" indent="0">
              <a:buNone/>
            </a:pPr>
            <a:r>
              <a:rPr lang="en-US" sz="1100" b="1" dirty="0">
                <a:solidFill>
                  <a:srgbClr val="CC9933"/>
                </a:solidFill>
                <a:latin typeface="Calibri" pitchFamily="34" charset="0"/>
                <a:ea typeface="Calibri" pitchFamily="34" charset="-122"/>
                <a:cs typeface="Calibri" pitchFamily="34" charset="-120"/>
              </a:rPr>
              <a:t>KSAT  K0025</a:t>
            </a:r>
            <a:endParaRPr lang="en-US" sz="1100" dirty="0"/>
          </a:p>
        </p:txBody>
      </p:sp>
      <p:sp>
        <p:nvSpPr>
          <p:cNvPr id="12" name="Text 8">
            <a:extLst>
              <a:ext uri="{FF2B5EF4-FFF2-40B4-BE49-F238E27FC236}">
                <a16:creationId xmlns:a16="http://schemas.microsoft.com/office/drawing/2014/main" id="{E490D9B4-DCBC-0B81-CFD7-9BD997844377}"/>
              </a:ext>
            </a:extLst>
          </p:cNvPr>
          <p:cNvSpPr/>
          <p:nvPr/>
        </p:nvSpPr>
        <p:spPr>
          <a:xfrm>
            <a:off x="434340" y="2917635"/>
            <a:ext cx="3931920" cy="1371600"/>
          </a:xfrm>
          <a:prstGeom prst="rect">
            <a:avLst/>
          </a:prstGeom>
          <a:noFill/>
          <a:ln/>
        </p:spPr>
        <p:txBody>
          <a:bodyPr wrap="square"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"Knowledge of</a:t>
            </a:r>
            <a:endParaRPr lang="en-US" sz="2200" dirty="0"/>
          </a:p>
          <a:p>
            <a:pPr marL="0" indent="0">
              <a:buNone/>
            </a:pPr>
            <a:r>
              <a:rPr lang="en-US" sz="2200" b="1" dirty="0">
                <a:solidFill>
                  <a:srgbClr val="FFFFFF"/>
                </a:solidFill>
                <a:latin typeface="Calibri" pitchFamily="34" charset="0"/>
                <a:ea typeface="Calibri" pitchFamily="34" charset="-122"/>
                <a:cs typeface="Calibri" pitchFamily="34" charset="-120"/>
              </a:rPr>
              <a:t>Encryption</a:t>
            </a:r>
            <a:endParaRPr lang="en-US" sz="2200" dirty="0"/>
          </a:p>
          <a:p>
            <a:pPr marL="0" indent="0">
              <a:buNone/>
            </a:pPr>
            <a:r>
              <a:rPr lang="en-US" sz="2200" b="1" dirty="0">
                <a:solidFill>
                  <a:srgbClr val="FFFFFF"/>
                </a:solidFill>
                <a:latin typeface="Calibri" pitchFamily="34" charset="0"/>
                <a:ea typeface="Calibri" pitchFamily="34" charset="-122"/>
                <a:cs typeface="Calibri" pitchFamily="34" charset="-120"/>
              </a:rPr>
              <a:t>Algorithms"</a:t>
            </a:r>
            <a:endParaRPr lang="en-US" sz="2200" dirty="0"/>
          </a:p>
        </p:txBody>
      </p:sp>
      <p:sp>
        <p:nvSpPr>
          <p:cNvPr id="13" name="Shape 9">
            <a:extLst>
              <a:ext uri="{FF2B5EF4-FFF2-40B4-BE49-F238E27FC236}">
                <a16:creationId xmlns:a16="http://schemas.microsoft.com/office/drawing/2014/main" id="{24C4AC92-821E-775D-F5E6-CF210E2F50A8}"/>
              </a:ext>
            </a:extLst>
          </p:cNvPr>
          <p:cNvSpPr/>
          <p:nvPr/>
        </p:nvSpPr>
        <p:spPr>
          <a:xfrm>
            <a:off x="571500" y="4263216"/>
            <a:ext cx="3657600" cy="0"/>
          </a:xfrm>
          <a:prstGeom prst="line">
            <a:avLst/>
          </a:prstGeom>
          <a:noFill/>
          <a:ln w="12700">
            <a:solidFill>
              <a:srgbClr val="CC9933">
                <a:alpha val="50000"/>
              </a:srgbClr>
            </a:solidFill>
            <a:prstDash val="solid"/>
          </a:ln>
        </p:spPr>
        <p:txBody>
          <a:bodyPr/>
          <a:lstStyle/>
          <a:p>
            <a:endParaRPr lang="en-US"/>
          </a:p>
        </p:txBody>
      </p:sp>
      <p:sp>
        <p:nvSpPr>
          <p:cNvPr id="14" name="Text 10">
            <a:extLst>
              <a:ext uri="{FF2B5EF4-FFF2-40B4-BE49-F238E27FC236}">
                <a16:creationId xmlns:a16="http://schemas.microsoft.com/office/drawing/2014/main" id="{7F103345-2062-2F49-296D-41F0C05062C2}"/>
              </a:ext>
            </a:extLst>
          </p:cNvPr>
          <p:cNvSpPr/>
          <p:nvPr/>
        </p:nvSpPr>
        <p:spPr>
          <a:xfrm>
            <a:off x="480060" y="4400376"/>
            <a:ext cx="3840480" cy="1138778"/>
          </a:xfrm>
          <a:prstGeom prst="rect">
            <a:avLst/>
          </a:prstGeom>
          <a:noFill/>
          <a:ln/>
        </p:spPr>
        <p:txBody>
          <a:bodyPr wrap="square" rtlCol="0" anchor="t"/>
          <a:lstStyle/>
          <a:p>
            <a:pPr marL="0" indent="0">
              <a:buNone/>
            </a:pPr>
            <a:r>
              <a:rPr lang="en-US" sz="1200" dirty="0">
                <a:solidFill>
                  <a:schemeClr val="bg1"/>
                </a:solidFill>
                <a:latin typeface="Calibri" pitchFamily="34" charset="0"/>
                <a:ea typeface="Calibri" pitchFamily="34" charset="-122"/>
                <a:cs typeface="Calibri" pitchFamily="34" charset="-120"/>
              </a:rPr>
              <a:t>As written in the DCWF, this KSAT provides no guidance on scope, depth, or context. Yet it applies to different Work Roles across Basic, Intermediate, and Advanced levels — with no differentiation.</a:t>
            </a:r>
            <a:endParaRPr lang="en-US" sz="1200" dirty="0">
              <a:solidFill>
                <a:schemeClr val="bg1"/>
              </a:solidFill>
            </a:endParaRPr>
          </a:p>
        </p:txBody>
      </p:sp>
      <p:sp>
        <p:nvSpPr>
          <p:cNvPr id="15" name="Shape 11">
            <a:extLst>
              <a:ext uri="{FF2B5EF4-FFF2-40B4-BE49-F238E27FC236}">
                <a16:creationId xmlns:a16="http://schemas.microsoft.com/office/drawing/2014/main" id="{4C79C46C-42E9-DC72-2D7C-8917FBE8D273}"/>
              </a:ext>
            </a:extLst>
          </p:cNvPr>
          <p:cNvSpPr/>
          <p:nvPr/>
        </p:nvSpPr>
        <p:spPr>
          <a:xfrm>
            <a:off x="4663440" y="4437303"/>
            <a:ext cx="640080" cy="0"/>
          </a:xfrm>
          <a:prstGeom prst="line">
            <a:avLst/>
          </a:prstGeom>
          <a:noFill/>
          <a:ln w="31750">
            <a:solidFill>
              <a:srgbClr val="E97132"/>
            </a:solidFill>
            <a:prstDash val="solid"/>
            <a:tailEnd type="arrow"/>
          </a:ln>
        </p:spPr>
        <p:txBody>
          <a:bodyPr/>
          <a:lstStyle/>
          <a:p>
            <a:endParaRPr lang="en-US"/>
          </a:p>
        </p:txBody>
      </p:sp>
      <p:sp>
        <p:nvSpPr>
          <p:cNvPr id="16" name="Text 12">
            <a:extLst>
              <a:ext uri="{FF2B5EF4-FFF2-40B4-BE49-F238E27FC236}">
                <a16:creationId xmlns:a16="http://schemas.microsoft.com/office/drawing/2014/main" id="{025E9DE7-E830-DAE5-1918-14552D2BF872}"/>
              </a:ext>
            </a:extLst>
          </p:cNvPr>
          <p:cNvSpPr/>
          <p:nvPr/>
        </p:nvSpPr>
        <p:spPr>
          <a:xfrm>
            <a:off x="4526280" y="3842943"/>
            <a:ext cx="914400" cy="548640"/>
          </a:xfrm>
          <a:prstGeom prst="rect">
            <a:avLst/>
          </a:prstGeom>
          <a:noFill/>
          <a:ln/>
        </p:spPr>
        <p:txBody>
          <a:bodyPr wrap="square" rtlCol="0" anchor="ctr"/>
          <a:lstStyle/>
          <a:p>
            <a:pPr marL="0" indent="0" algn="ctr">
              <a:buNone/>
            </a:pPr>
            <a:r>
              <a:rPr lang="en-US" sz="1000" b="1" dirty="0">
                <a:solidFill>
                  <a:srgbClr val="E97132"/>
                </a:solidFill>
                <a:latin typeface="Calibri" pitchFamily="34" charset="0"/>
                <a:ea typeface="Calibri" pitchFamily="34" charset="-122"/>
                <a:cs typeface="Calibri" pitchFamily="34" charset="-120"/>
              </a:rPr>
              <a:t>Required By</a:t>
            </a:r>
            <a:endParaRPr lang="en-US" sz="1000" dirty="0"/>
          </a:p>
        </p:txBody>
      </p:sp>
      <p:sp>
        <p:nvSpPr>
          <p:cNvPr id="17" name="Shape 13">
            <a:extLst>
              <a:ext uri="{FF2B5EF4-FFF2-40B4-BE49-F238E27FC236}">
                <a16:creationId xmlns:a16="http://schemas.microsoft.com/office/drawing/2014/main" id="{4271A96A-4BC3-C0BC-1F84-D276B8C4FE6E}"/>
              </a:ext>
            </a:extLst>
          </p:cNvPr>
          <p:cNvSpPr/>
          <p:nvPr/>
        </p:nvSpPr>
        <p:spPr>
          <a:xfrm>
            <a:off x="5486400" y="2582124"/>
            <a:ext cx="6107137" cy="502920"/>
          </a:xfrm>
          <a:prstGeom prst="rect">
            <a:avLst/>
          </a:prstGeom>
          <a:solidFill>
            <a:schemeClr val="accent2">
              <a:lumMod val="75000"/>
            </a:schemeClr>
          </a:solidFill>
          <a:ln w="12700">
            <a:solidFill>
              <a:srgbClr val="E97132"/>
            </a:solidFill>
            <a:prstDash val="solid"/>
          </a:ln>
        </p:spPr>
        <p:txBody>
          <a:bodyPr/>
          <a:lstStyle/>
          <a:p>
            <a:endParaRPr lang="en-US"/>
          </a:p>
        </p:txBody>
      </p:sp>
      <p:sp>
        <p:nvSpPr>
          <p:cNvPr id="18" name="Text 14">
            <a:extLst>
              <a:ext uri="{FF2B5EF4-FFF2-40B4-BE49-F238E27FC236}">
                <a16:creationId xmlns:a16="http://schemas.microsoft.com/office/drawing/2014/main" id="{BC695424-0306-342C-08B5-D339561D3494}"/>
              </a:ext>
            </a:extLst>
          </p:cNvPr>
          <p:cNvSpPr/>
          <p:nvPr/>
        </p:nvSpPr>
        <p:spPr>
          <a:xfrm>
            <a:off x="5486400" y="2582124"/>
            <a:ext cx="6400800" cy="50292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Work Roles that Require this KSAT</a:t>
            </a:r>
            <a:endParaRPr lang="en-US" sz="1300" dirty="0"/>
          </a:p>
        </p:txBody>
      </p:sp>
      <p:sp>
        <p:nvSpPr>
          <p:cNvPr id="19" name="Text 15">
            <a:extLst>
              <a:ext uri="{FF2B5EF4-FFF2-40B4-BE49-F238E27FC236}">
                <a16:creationId xmlns:a16="http://schemas.microsoft.com/office/drawing/2014/main" id="{BA7FA9A4-FF98-B9A4-62D7-3A42AE6AED6A}"/>
              </a:ext>
            </a:extLst>
          </p:cNvPr>
          <p:cNvSpPr/>
          <p:nvPr/>
        </p:nvSpPr>
        <p:spPr>
          <a:xfrm>
            <a:off x="5486400" y="3085043"/>
            <a:ext cx="6107137" cy="2656329"/>
          </a:xfrm>
          <a:prstGeom prst="rect">
            <a:avLst/>
          </a:prstGeom>
          <a:noFill/>
          <a:ln>
            <a:solidFill>
              <a:schemeClr val="accent2">
                <a:lumMod val="75000"/>
              </a:schemeClr>
            </a:solidFill>
          </a:ln>
        </p:spPr>
        <p:txBody>
          <a:bodyPr wrap="square" rtlCol="0" anchor="t"/>
          <a:lstStyle/>
          <a:p>
            <a:pPr marL="176213" indent="-176213">
              <a:spcAft>
                <a:spcPts val="700"/>
              </a:spcAft>
            </a:pPr>
            <a:r>
              <a:rPr lang="en-US" sz="1250" b="1" dirty="0">
                <a:solidFill>
                  <a:srgbClr val="E97132"/>
                </a:solidFill>
                <a:latin typeface="Calibri" pitchFamily="34" charset="0"/>
                <a:ea typeface="Calibri" pitchFamily="34" charset="-122"/>
                <a:cs typeface="Calibri" pitchFamily="34" charset="-120"/>
              </a:rPr>
              <a:t>1</a:t>
            </a:r>
            <a:r>
              <a:rPr lang="en-US" sz="1250" dirty="0">
                <a:solidFill>
                  <a:srgbClr val="4A5568"/>
                </a:solidFill>
                <a:latin typeface="Calibri" pitchFamily="34" charset="0"/>
                <a:ea typeface="Calibri" pitchFamily="34" charset="-122"/>
                <a:cs typeface="Calibri" pitchFamily="34" charset="-120"/>
              </a:rPr>
              <a:t>  Cyber Defense Analyst		         </a:t>
            </a:r>
            <a:r>
              <a:rPr lang="en-US" sz="1250" b="1" dirty="0">
                <a:solidFill>
                  <a:srgbClr val="E97132"/>
                </a:solidFill>
                <a:latin typeface="Calibri" pitchFamily="34" charset="0"/>
                <a:ea typeface="Calibri" pitchFamily="34" charset="-122"/>
                <a:cs typeface="Calibri" pitchFamily="34" charset="-120"/>
              </a:rPr>
              <a:t>9</a:t>
            </a:r>
            <a:r>
              <a:rPr lang="en-US" sz="1250" dirty="0">
                <a:solidFill>
                  <a:srgbClr val="4A5568"/>
                </a:solidFill>
                <a:latin typeface="Calibri" pitchFamily="34" charset="0"/>
                <a:ea typeface="Calibri" pitchFamily="34" charset="-122"/>
                <a:cs typeface="Calibri" pitchFamily="34" charset="-120"/>
              </a:rPr>
              <a:t>  </a:t>
            </a:r>
            <a:r>
              <a:rPr lang="en-US" sz="1250" dirty="0" err="1">
                <a:solidFill>
                  <a:srgbClr val="4A5568"/>
                </a:solidFill>
                <a:latin typeface="Calibri" pitchFamily="34" charset="0"/>
                <a:ea typeface="Calibri" pitchFamily="34" charset="-122"/>
                <a:cs typeface="Calibri" pitchFamily="34" charset="-120"/>
              </a:rPr>
              <a:t>DevSecOps</a:t>
            </a:r>
            <a:r>
              <a:rPr lang="en-US" sz="1250" dirty="0">
                <a:solidFill>
                  <a:srgbClr val="4A5568"/>
                </a:solidFill>
                <a:latin typeface="Calibri" pitchFamily="34" charset="0"/>
                <a:ea typeface="Calibri" pitchFamily="34" charset="-122"/>
                <a:cs typeface="Calibri" pitchFamily="34" charset="-120"/>
              </a:rPr>
              <a:t> Specialist</a:t>
            </a:r>
            <a:endParaRPr lang="en-US" sz="1250" dirty="0"/>
          </a:p>
          <a:p>
            <a:pPr marL="176213" indent="-176213">
              <a:spcAft>
                <a:spcPts val="700"/>
              </a:spcAft>
              <a:buNone/>
            </a:pPr>
            <a:r>
              <a:rPr lang="en-US" sz="1250" b="1" dirty="0">
                <a:solidFill>
                  <a:srgbClr val="E97132"/>
                </a:solidFill>
                <a:latin typeface="Calibri" pitchFamily="34" charset="0"/>
                <a:ea typeface="Calibri" pitchFamily="34" charset="-122"/>
                <a:cs typeface="Calibri" pitchFamily="34" charset="-120"/>
              </a:rPr>
              <a:t>2</a:t>
            </a:r>
            <a:r>
              <a:rPr lang="en-US" sz="1250" dirty="0">
                <a:solidFill>
                  <a:srgbClr val="4A5568"/>
                </a:solidFill>
                <a:latin typeface="Calibri" pitchFamily="34" charset="0"/>
                <a:ea typeface="Calibri" pitchFamily="34" charset="-122"/>
                <a:cs typeface="Calibri" pitchFamily="34" charset="-120"/>
              </a:rPr>
              <a:t>  Security Architect		       </a:t>
            </a:r>
            <a:r>
              <a:rPr lang="en-US" sz="1250" b="1" dirty="0">
                <a:solidFill>
                  <a:srgbClr val="E97132"/>
                </a:solidFill>
                <a:latin typeface="Calibri" pitchFamily="34" charset="0"/>
                <a:ea typeface="Calibri" pitchFamily="34" charset="-122"/>
                <a:cs typeface="Calibri" pitchFamily="34" charset="-120"/>
              </a:rPr>
              <a:t>10</a:t>
            </a:r>
            <a:r>
              <a:rPr lang="en-US" sz="1250" dirty="0">
                <a:solidFill>
                  <a:srgbClr val="4A5568"/>
                </a:solidFill>
                <a:latin typeface="Calibri" pitchFamily="34" charset="0"/>
                <a:ea typeface="Calibri" pitchFamily="34" charset="-122"/>
                <a:cs typeface="Calibri" pitchFamily="34" charset="-120"/>
              </a:rPr>
              <a:t>  System Developer</a:t>
            </a:r>
            <a:endParaRPr lang="en-US" sz="1250" dirty="0"/>
          </a:p>
          <a:p>
            <a:pPr marL="176213" indent="-176213">
              <a:spcAft>
                <a:spcPts val="700"/>
              </a:spcAft>
              <a:buNone/>
            </a:pPr>
            <a:r>
              <a:rPr lang="en-US" sz="1250" b="1" dirty="0">
                <a:solidFill>
                  <a:srgbClr val="E97132"/>
                </a:solidFill>
                <a:latin typeface="Calibri" pitchFamily="34" charset="0"/>
                <a:ea typeface="Calibri" pitchFamily="34" charset="-122"/>
                <a:cs typeface="Calibri" pitchFamily="34" charset="-120"/>
              </a:rPr>
              <a:t>3</a:t>
            </a:r>
            <a:r>
              <a:rPr lang="en-US" sz="1250" dirty="0">
                <a:solidFill>
                  <a:srgbClr val="4A5568"/>
                </a:solidFill>
                <a:latin typeface="Calibri" pitchFamily="34" charset="0"/>
                <a:ea typeface="Calibri" pitchFamily="34" charset="-122"/>
                <a:cs typeface="Calibri" pitchFamily="34" charset="-120"/>
              </a:rPr>
              <a:t>  Systems Security Analyst		      </a:t>
            </a:r>
            <a:r>
              <a:rPr lang="en-US" sz="1250" b="1" dirty="0">
                <a:solidFill>
                  <a:srgbClr val="E97132"/>
                </a:solidFill>
                <a:latin typeface="Calibri" pitchFamily="34" charset="0"/>
                <a:ea typeface="Calibri" pitchFamily="34" charset="-122"/>
                <a:cs typeface="Calibri" pitchFamily="34" charset="-120"/>
              </a:rPr>
              <a:t> 11</a:t>
            </a:r>
            <a:r>
              <a:rPr lang="en-US" sz="1250" dirty="0">
                <a:solidFill>
                  <a:srgbClr val="4A5568"/>
                </a:solidFill>
                <a:latin typeface="Calibri" pitchFamily="34" charset="0"/>
                <a:ea typeface="Calibri" pitchFamily="34" charset="-122"/>
                <a:cs typeface="Calibri" pitchFamily="34" charset="-120"/>
              </a:rPr>
              <a:t>  Forensic Analyst</a:t>
            </a:r>
            <a:endParaRPr lang="en-US" sz="1250" dirty="0"/>
          </a:p>
          <a:p>
            <a:pPr marL="176213" indent="-176213">
              <a:spcAft>
                <a:spcPts val="700"/>
              </a:spcAft>
              <a:buNone/>
            </a:pPr>
            <a:r>
              <a:rPr lang="en-US" sz="1250" b="1" dirty="0">
                <a:solidFill>
                  <a:srgbClr val="E97132"/>
                </a:solidFill>
                <a:latin typeface="Calibri" pitchFamily="34" charset="0"/>
                <a:ea typeface="Calibri" pitchFamily="34" charset="-122"/>
                <a:cs typeface="Calibri" pitchFamily="34" charset="-120"/>
              </a:rPr>
              <a:t>4</a:t>
            </a:r>
            <a:r>
              <a:rPr lang="en-US" sz="1250" dirty="0">
                <a:solidFill>
                  <a:srgbClr val="4A5568"/>
                </a:solidFill>
                <a:latin typeface="Calibri" pitchFamily="34" charset="0"/>
                <a:ea typeface="Calibri" pitchFamily="34" charset="-122"/>
                <a:cs typeface="Calibri" pitchFamily="34" charset="-120"/>
              </a:rPr>
              <a:t>  Systems Requirements Planner</a:t>
            </a:r>
            <a:endParaRPr lang="en-US" sz="1250" dirty="0"/>
          </a:p>
          <a:p>
            <a:pPr marL="176213" indent="-176213">
              <a:spcAft>
                <a:spcPts val="700"/>
              </a:spcAft>
              <a:buNone/>
            </a:pPr>
            <a:r>
              <a:rPr lang="en-US" sz="1250" b="1" dirty="0">
                <a:solidFill>
                  <a:srgbClr val="E97132"/>
                </a:solidFill>
                <a:latin typeface="Calibri" pitchFamily="34" charset="0"/>
                <a:ea typeface="Calibri" pitchFamily="34" charset="-122"/>
                <a:cs typeface="Calibri" pitchFamily="34" charset="-120"/>
              </a:rPr>
              <a:t>5</a:t>
            </a:r>
            <a:r>
              <a:rPr lang="en-US" sz="1250" dirty="0">
                <a:solidFill>
                  <a:srgbClr val="4A5568"/>
                </a:solidFill>
                <a:latin typeface="Calibri" pitchFamily="34" charset="0"/>
                <a:ea typeface="Calibri" pitchFamily="34" charset="-122"/>
                <a:cs typeface="Calibri" pitchFamily="34" charset="-120"/>
              </a:rPr>
              <a:t>  Information Systems Security Manager</a:t>
            </a:r>
            <a:endParaRPr lang="en-US" sz="1250" dirty="0"/>
          </a:p>
          <a:p>
            <a:pPr marL="176213" indent="-176213">
              <a:spcAft>
                <a:spcPts val="700"/>
              </a:spcAft>
              <a:buNone/>
            </a:pPr>
            <a:r>
              <a:rPr lang="en-US" sz="1250" b="1" dirty="0">
                <a:solidFill>
                  <a:srgbClr val="E97132"/>
                </a:solidFill>
                <a:latin typeface="Calibri" pitchFamily="34" charset="0"/>
                <a:ea typeface="Calibri" pitchFamily="34" charset="-122"/>
                <a:cs typeface="Calibri" pitchFamily="34" charset="-120"/>
              </a:rPr>
              <a:t>6</a:t>
            </a:r>
            <a:r>
              <a:rPr lang="en-US" sz="1250" dirty="0">
                <a:solidFill>
                  <a:srgbClr val="4A5568"/>
                </a:solidFill>
                <a:latin typeface="Calibri" pitchFamily="34" charset="0"/>
                <a:ea typeface="Calibri" pitchFamily="34" charset="-122"/>
                <a:cs typeface="Calibri" pitchFamily="34" charset="-120"/>
              </a:rPr>
              <a:t>  Information Systems Security Developer</a:t>
            </a:r>
            <a:endParaRPr lang="en-US" sz="1250" dirty="0"/>
          </a:p>
          <a:p>
            <a:pPr marL="176213" indent="-176213">
              <a:spcAft>
                <a:spcPts val="700"/>
              </a:spcAft>
              <a:buNone/>
            </a:pPr>
            <a:r>
              <a:rPr lang="en-US" sz="1250" b="1" dirty="0">
                <a:solidFill>
                  <a:srgbClr val="E97132"/>
                </a:solidFill>
                <a:latin typeface="Calibri" pitchFamily="34" charset="0"/>
                <a:ea typeface="Calibri" pitchFamily="34" charset="-122"/>
                <a:cs typeface="Calibri" pitchFamily="34" charset="-120"/>
              </a:rPr>
              <a:t>7</a:t>
            </a:r>
            <a:r>
              <a:rPr lang="en-US" sz="1250" dirty="0">
                <a:solidFill>
                  <a:srgbClr val="4A5568"/>
                </a:solidFill>
                <a:latin typeface="Calibri" pitchFamily="34" charset="0"/>
                <a:ea typeface="Calibri" pitchFamily="34" charset="-122"/>
                <a:cs typeface="Calibri" pitchFamily="34" charset="-120"/>
              </a:rPr>
              <a:t>  Cyber Defense Forensics Analyst</a:t>
            </a:r>
          </a:p>
          <a:p>
            <a:pPr marL="176213" indent="-176213">
              <a:spcAft>
                <a:spcPts val="700"/>
              </a:spcAft>
            </a:pPr>
            <a:r>
              <a:rPr lang="en-US" sz="1250" b="1" dirty="0">
                <a:solidFill>
                  <a:srgbClr val="E97132"/>
                </a:solidFill>
                <a:latin typeface="Calibri" pitchFamily="34" charset="0"/>
                <a:ea typeface="Calibri" pitchFamily="34" charset="-122"/>
                <a:cs typeface="Calibri" pitchFamily="34" charset="-120"/>
              </a:rPr>
              <a:t>8</a:t>
            </a:r>
            <a:r>
              <a:rPr lang="en-US" sz="1250" dirty="0">
                <a:solidFill>
                  <a:srgbClr val="4A5568"/>
                </a:solidFill>
                <a:latin typeface="Calibri" pitchFamily="34" charset="0"/>
                <a:ea typeface="Calibri" pitchFamily="34" charset="-122"/>
                <a:cs typeface="Calibri" pitchFamily="34" charset="-120"/>
              </a:rPr>
              <a:t>  COMSEC Manager</a:t>
            </a:r>
          </a:p>
          <a:p>
            <a:pPr marL="176213" indent="-176213">
              <a:spcAft>
                <a:spcPts val="700"/>
              </a:spcAft>
            </a:pPr>
            <a:endParaRPr lang="en-US" sz="1250" dirty="0">
              <a:solidFill>
                <a:srgbClr val="4A5568"/>
              </a:solidFill>
              <a:latin typeface="Calibri" pitchFamily="34" charset="0"/>
              <a:ea typeface="Calibri" pitchFamily="34" charset="-122"/>
              <a:cs typeface="Calibri" pitchFamily="34" charset="-120"/>
            </a:endParaRPr>
          </a:p>
          <a:p>
            <a:pPr marL="176213" indent="-176213">
              <a:spcAft>
                <a:spcPts val="700"/>
              </a:spcAft>
              <a:buNone/>
            </a:pPr>
            <a:endParaRPr lang="en-US" sz="1250" dirty="0"/>
          </a:p>
        </p:txBody>
      </p:sp>
      <p:sp>
        <p:nvSpPr>
          <p:cNvPr id="20" name="TextBox 19">
            <a:extLst>
              <a:ext uri="{FF2B5EF4-FFF2-40B4-BE49-F238E27FC236}">
                <a16:creationId xmlns:a16="http://schemas.microsoft.com/office/drawing/2014/main" id="{04F2DDD0-B0F8-22DD-53AD-F1A5875538CE}"/>
              </a:ext>
            </a:extLst>
          </p:cNvPr>
          <p:cNvSpPr txBox="1"/>
          <p:nvPr/>
        </p:nvSpPr>
        <p:spPr>
          <a:xfrm>
            <a:off x="1270244" y="6037012"/>
            <a:ext cx="96515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Four Words are not enough to teach, assess, and differentiate across the different Work Roles that require this KSAT </a:t>
            </a:r>
          </a:p>
        </p:txBody>
      </p:sp>
    </p:spTree>
    <p:extLst>
      <p:ext uri="{BB962C8B-B14F-4D97-AF65-F5344CB8AC3E}">
        <p14:creationId xmlns:p14="http://schemas.microsoft.com/office/powerpoint/2010/main" val="19449212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F356232-800C-6D48-A6A4-9628A51CA86A}"/>
              </a:ext>
            </a:extLst>
          </p:cNvPr>
          <p:cNvSpPr>
            <a:spLocks noGrp="1"/>
          </p:cNvSpPr>
          <p:nvPr>
            <p:ph type="body" sz="quarter" idx="13"/>
          </p:nvPr>
        </p:nvSpPr>
        <p:spPr/>
        <p:txBody>
          <a:bodyPr>
            <a:normAutofit/>
          </a:bodyPr>
          <a:lstStyle/>
          <a:p>
            <a:r>
              <a:rPr lang="en-US" sz="2400" dirty="0"/>
              <a:t>IEEE 1484.20.3 Standard for Shareable Competency Definitions</a:t>
            </a:r>
          </a:p>
        </p:txBody>
      </p:sp>
      <p:sp>
        <p:nvSpPr>
          <p:cNvPr id="5" name="Shape 6">
            <a:extLst>
              <a:ext uri="{FF2B5EF4-FFF2-40B4-BE49-F238E27FC236}">
                <a16:creationId xmlns:a16="http://schemas.microsoft.com/office/drawing/2014/main" id="{B2215ED2-AEF1-7ECB-6E9B-AD424F967541}"/>
              </a:ext>
            </a:extLst>
          </p:cNvPr>
          <p:cNvSpPr/>
          <p:nvPr/>
        </p:nvSpPr>
        <p:spPr>
          <a:xfrm>
            <a:off x="457200" y="1236902"/>
            <a:ext cx="11247120" cy="1005840"/>
          </a:xfrm>
          <a:prstGeom prst="rect">
            <a:avLst/>
          </a:prstGeom>
          <a:solidFill>
            <a:srgbClr val="0E2841"/>
          </a:solidFill>
          <a:ln w="12700">
            <a:solidFill>
              <a:srgbClr val="0E2841"/>
            </a:solidFill>
            <a:prstDash val="solid"/>
          </a:ln>
        </p:spPr>
        <p:txBody>
          <a:bodyPr/>
          <a:lstStyle/>
          <a:p>
            <a:endParaRPr lang="en-US"/>
          </a:p>
        </p:txBody>
      </p:sp>
      <p:sp>
        <p:nvSpPr>
          <p:cNvPr id="6" name="Text 7">
            <a:extLst>
              <a:ext uri="{FF2B5EF4-FFF2-40B4-BE49-F238E27FC236}">
                <a16:creationId xmlns:a16="http://schemas.microsoft.com/office/drawing/2014/main" id="{6D9A910C-B38D-CDC6-E5D7-EEA24E7054ED}"/>
              </a:ext>
            </a:extLst>
          </p:cNvPr>
          <p:cNvSpPr/>
          <p:nvPr/>
        </p:nvSpPr>
        <p:spPr>
          <a:xfrm>
            <a:off x="640080" y="1282622"/>
            <a:ext cx="10881360" cy="914400"/>
          </a:xfrm>
          <a:prstGeom prst="rect">
            <a:avLst/>
          </a:prstGeom>
          <a:noFill/>
          <a:ln/>
        </p:spPr>
        <p:txBody>
          <a:bodyPr wrap="square" rtlCol="0" anchor="ctr"/>
          <a:lstStyle/>
          <a:p>
            <a:pPr marL="0" indent="0">
              <a:buNone/>
            </a:pPr>
            <a:r>
              <a:rPr lang="en-US" sz="1400" dirty="0">
                <a:solidFill>
                  <a:srgbClr val="FFFFFF"/>
                </a:solidFill>
                <a:latin typeface="Calibri" pitchFamily="34" charset="0"/>
                <a:ea typeface="Calibri" pitchFamily="34" charset="-122"/>
                <a:cs typeface="Calibri" pitchFamily="34" charset="-120"/>
              </a:rPr>
              <a:t>IEEE 1484.20.3 establishes a common data model for defining and sharing competency definitions across any system that implements the standard — regardless of vendor, platform, or organization.</a:t>
            </a:r>
            <a:endParaRPr lang="en-US" sz="1400" dirty="0"/>
          </a:p>
        </p:txBody>
      </p:sp>
      <p:sp>
        <p:nvSpPr>
          <p:cNvPr id="7" name="Shape 8">
            <a:extLst>
              <a:ext uri="{FF2B5EF4-FFF2-40B4-BE49-F238E27FC236}">
                <a16:creationId xmlns:a16="http://schemas.microsoft.com/office/drawing/2014/main" id="{559BC0AD-BBB7-E09A-F7F5-B1BEF4186FAD}"/>
              </a:ext>
            </a:extLst>
          </p:cNvPr>
          <p:cNvSpPr/>
          <p:nvPr/>
        </p:nvSpPr>
        <p:spPr>
          <a:xfrm>
            <a:off x="457200" y="2425622"/>
            <a:ext cx="3566160" cy="265176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8" name="Shape 9">
            <a:extLst>
              <a:ext uri="{FF2B5EF4-FFF2-40B4-BE49-F238E27FC236}">
                <a16:creationId xmlns:a16="http://schemas.microsoft.com/office/drawing/2014/main" id="{5EAB955E-2B61-BD64-56E8-06F294CC42D4}"/>
              </a:ext>
            </a:extLst>
          </p:cNvPr>
          <p:cNvSpPr/>
          <p:nvPr/>
        </p:nvSpPr>
        <p:spPr>
          <a:xfrm>
            <a:off x="457200" y="2425622"/>
            <a:ext cx="3566160" cy="64008"/>
          </a:xfrm>
          <a:prstGeom prst="rect">
            <a:avLst/>
          </a:prstGeom>
          <a:solidFill>
            <a:srgbClr val="156082"/>
          </a:solidFill>
          <a:ln w="12700">
            <a:solidFill>
              <a:srgbClr val="156082"/>
            </a:solidFill>
            <a:prstDash val="solid"/>
          </a:ln>
        </p:spPr>
        <p:txBody>
          <a:bodyPr/>
          <a:lstStyle/>
          <a:p>
            <a:endParaRPr lang="en-US"/>
          </a:p>
        </p:txBody>
      </p:sp>
      <p:sp>
        <p:nvSpPr>
          <p:cNvPr id="10" name="Text 11">
            <a:extLst>
              <a:ext uri="{FF2B5EF4-FFF2-40B4-BE49-F238E27FC236}">
                <a16:creationId xmlns:a16="http://schemas.microsoft.com/office/drawing/2014/main" id="{85071AB5-A0C6-72A1-14DD-F0F56120195E}"/>
              </a:ext>
            </a:extLst>
          </p:cNvPr>
          <p:cNvSpPr/>
          <p:nvPr/>
        </p:nvSpPr>
        <p:spPr>
          <a:xfrm>
            <a:off x="621792" y="2590214"/>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11" name="Text 12">
            <a:extLst>
              <a:ext uri="{FF2B5EF4-FFF2-40B4-BE49-F238E27FC236}">
                <a16:creationId xmlns:a16="http://schemas.microsoft.com/office/drawing/2014/main" id="{02A6CBC9-666D-445A-3DFF-73FE0243D95C}"/>
              </a:ext>
            </a:extLst>
          </p:cNvPr>
          <p:cNvSpPr/>
          <p:nvPr/>
        </p:nvSpPr>
        <p:spPr>
          <a:xfrm>
            <a:off x="1207008" y="2562782"/>
            <a:ext cx="267004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Structured Identity</a:t>
            </a:r>
            <a:endParaRPr lang="en-US" sz="1400" dirty="0"/>
          </a:p>
        </p:txBody>
      </p:sp>
      <p:sp>
        <p:nvSpPr>
          <p:cNvPr id="12" name="Text 13">
            <a:extLst>
              <a:ext uri="{FF2B5EF4-FFF2-40B4-BE49-F238E27FC236}">
                <a16:creationId xmlns:a16="http://schemas.microsoft.com/office/drawing/2014/main" id="{D72C1B1D-7066-508E-2F46-7EE4738E7B53}"/>
              </a:ext>
            </a:extLst>
          </p:cNvPr>
          <p:cNvSpPr/>
          <p:nvPr/>
        </p:nvSpPr>
        <p:spPr>
          <a:xfrm>
            <a:off x="594360" y="3157142"/>
            <a:ext cx="3291840" cy="178308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Every competency carries a unique identifier, a human-readable description, and machine-readable metadata to enable precise referencing across systems.</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Every competency includes a rubric for evaluating different levels of proficiency, versioning to document how the competency evolves over time, and a unique identifier</a:t>
            </a:r>
            <a:endParaRPr lang="en-US" sz="1200" dirty="0"/>
          </a:p>
        </p:txBody>
      </p:sp>
      <p:sp>
        <p:nvSpPr>
          <p:cNvPr id="13" name="Shape 14">
            <a:extLst>
              <a:ext uri="{FF2B5EF4-FFF2-40B4-BE49-F238E27FC236}">
                <a16:creationId xmlns:a16="http://schemas.microsoft.com/office/drawing/2014/main" id="{1557A750-6DA0-F9B1-2894-A48C905458B9}"/>
              </a:ext>
            </a:extLst>
          </p:cNvPr>
          <p:cNvSpPr/>
          <p:nvPr/>
        </p:nvSpPr>
        <p:spPr>
          <a:xfrm>
            <a:off x="4370832" y="2425622"/>
            <a:ext cx="3566160" cy="265176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14" name="Shape 15">
            <a:extLst>
              <a:ext uri="{FF2B5EF4-FFF2-40B4-BE49-F238E27FC236}">
                <a16:creationId xmlns:a16="http://schemas.microsoft.com/office/drawing/2014/main" id="{FECE20C9-FCBD-4833-644F-A52ABDC51E91}"/>
              </a:ext>
            </a:extLst>
          </p:cNvPr>
          <p:cNvSpPr/>
          <p:nvPr/>
        </p:nvSpPr>
        <p:spPr>
          <a:xfrm>
            <a:off x="4370832" y="2425622"/>
            <a:ext cx="3566160" cy="64008"/>
          </a:xfrm>
          <a:prstGeom prst="rect">
            <a:avLst/>
          </a:prstGeom>
          <a:solidFill>
            <a:srgbClr val="156082"/>
          </a:solidFill>
          <a:ln w="12700">
            <a:solidFill>
              <a:srgbClr val="156082"/>
            </a:solidFill>
            <a:prstDash val="solid"/>
          </a:ln>
        </p:spPr>
        <p:txBody>
          <a:bodyPr/>
          <a:lstStyle/>
          <a:p>
            <a:endParaRPr lang="en-US"/>
          </a:p>
        </p:txBody>
      </p:sp>
      <p:sp>
        <p:nvSpPr>
          <p:cNvPr id="16" name="Text 17">
            <a:extLst>
              <a:ext uri="{FF2B5EF4-FFF2-40B4-BE49-F238E27FC236}">
                <a16:creationId xmlns:a16="http://schemas.microsoft.com/office/drawing/2014/main" id="{87835D92-17E1-28EC-DFB5-440F85432CAB}"/>
              </a:ext>
            </a:extLst>
          </p:cNvPr>
          <p:cNvSpPr/>
          <p:nvPr/>
        </p:nvSpPr>
        <p:spPr>
          <a:xfrm>
            <a:off x="4535424" y="2590214"/>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17" name="Text 18">
            <a:extLst>
              <a:ext uri="{FF2B5EF4-FFF2-40B4-BE49-F238E27FC236}">
                <a16:creationId xmlns:a16="http://schemas.microsoft.com/office/drawing/2014/main" id="{90F80846-3044-12B3-7200-310D51E46AA6}"/>
              </a:ext>
            </a:extLst>
          </p:cNvPr>
          <p:cNvSpPr/>
          <p:nvPr/>
        </p:nvSpPr>
        <p:spPr>
          <a:xfrm>
            <a:off x="5120640" y="2562782"/>
            <a:ext cx="267004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Explicit Relationships</a:t>
            </a:r>
            <a:endParaRPr lang="en-US" sz="1400" dirty="0"/>
          </a:p>
        </p:txBody>
      </p:sp>
      <p:sp>
        <p:nvSpPr>
          <p:cNvPr id="18" name="Text 19">
            <a:extLst>
              <a:ext uri="{FF2B5EF4-FFF2-40B4-BE49-F238E27FC236}">
                <a16:creationId xmlns:a16="http://schemas.microsoft.com/office/drawing/2014/main" id="{D6276F02-593F-CA2D-8331-F62F11B12CD9}"/>
              </a:ext>
            </a:extLst>
          </p:cNvPr>
          <p:cNvSpPr/>
          <p:nvPr/>
        </p:nvSpPr>
        <p:spPr>
          <a:xfrm>
            <a:off x="4507992" y="3157142"/>
            <a:ext cx="3291840" cy="178308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Competencies can be linked to other competencies and different competency frameworks, proficiency levels, or mission outcomes.</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Clear linkages between competencies and frameworks supports traceability, such as connected learning resources or assessments, and enables scalable governance</a:t>
            </a:r>
            <a:endParaRPr lang="en-US" sz="1200" dirty="0"/>
          </a:p>
        </p:txBody>
      </p:sp>
      <p:sp>
        <p:nvSpPr>
          <p:cNvPr id="19" name="Shape 20">
            <a:extLst>
              <a:ext uri="{FF2B5EF4-FFF2-40B4-BE49-F238E27FC236}">
                <a16:creationId xmlns:a16="http://schemas.microsoft.com/office/drawing/2014/main" id="{CD0B77DB-676D-92A9-3EC0-793A9C99C55D}"/>
              </a:ext>
            </a:extLst>
          </p:cNvPr>
          <p:cNvSpPr/>
          <p:nvPr/>
        </p:nvSpPr>
        <p:spPr>
          <a:xfrm>
            <a:off x="8284464" y="2425622"/>
            <a:ext cx="3566160" cy="265176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20" name="Shape 21">
            <a:extLst>
              <a:ext uri="{FF2B5EF4-FFF2-40B4-BE49-F238E27FC236}">
                <a16:creationId xmlns:a16="http://schemas.microsoft.com/office/drawing/2014/main" id="{CF6B9B25-0987-E01B-1441-9FA8AFCEB32D}"/>
              </a:ext>
            </a:extLst>
          </p:cNvPr>
          <p:cNvSpPr/>
          <p:nvPr/>
        </p:nvSpPr>
        <p:spPr>
          <a:xfrm>
            <a:off x="8284464" y="2425622"/>
            <a:ext cx="3566160" cy="64008"/>
          </a:xfrm>
          <a:prstGeom prst="rect">
            <a:avLst/>
          </a:prstGeom>
          <a:solidFill>
            <a:srgbClr val="156082"/>
          </a:solidFill>
          <a:ln w="12700">
            <a:solidFill>
              <a:srgbClr val="156082"/>
            </a:solidFill>
            <a:prstDash val="solid"/>
          </a:ln>
        </p:spPr>
        <p:txBody>
          <a:bodyPr/>
          <a:lstStyle/>
          <a:p>
            <a:endParaRPr lang="en-US"/>
          </a:p>
        </p:txBody>
      </p:sp>
      <p:sp>
        <p:nvSpPr>
          <p:cNvPr id="22" name="Text 23">
            <a:extLst>
              <a:ext uri="{FF2B5EF4-FFF2-40B4-BE49-F238E27FC236}">
                <a16:creationId xmlns:a16="http://schemas.microsoft.com/office/drawing/2014/main" id="{617520C9-2BA8-735C-DA26-E85722F145BF}"/>
              </a:ext>
            </a:extLst>
          </p:cNvPr>
          <p:cNvSpPr/>
          <p:nvPr/>
        </p:nvSpPr>
        <p:spPr>
          <a:xfrm>
            <a:off x="8449056" y="2590214"/>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23" name="Text 24">
            <a:extLst>
              <a:ext uri="{FF2B5EF4-FFF2-40B4-BE49-F238E27FC236}">
                <a16:creationId xmlns:a16="http://schemas.microsoft.com/office/drawing/2014/main" id="{4CE9FAB1-96BB-FBB5-385F-52942AB20E30}"/>
              </a:ext>
            </a:extLst>
          </p:cNvPr>
          <p:cNvSpPr/>
          <p:nvPr/>
        </p:nvSpPr>
        <p:spPr>
          <a:xfrm>
            <a:off x="9034272" y="2562782"/>
            <a:ext cx="267004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Portability</a:t>
            </a:r>
            <a:endParaRPr lang="en-US" sz="1400" dirty="0"/>
          </a:p>
        </p:txBody>
      </p:sp>
      <p:sp>
        <p:nvSpPr>
          <p:cNvPr id="24" name="Text 25">
            <a:extLst>
              <a:ext uri="{FF2B5EF4-FFF2-40B4-BE49-F238E27FC236}">
                <a16:creationId xmlns:a16="http://schemas.microsoft.com/office/drawing/2014/main" id="{B356A320-0FCB-BFB2-EB2C-D92FADFA2ECA}"/>
              </a:ext>
            </a:extLst>
          </p:cNvPr>
          <p:cNvSpPr/>
          <p:nvPr/>
        </p:nvSpPr>
        <p:spPr>
          <a:xfrm>
            <a:off x="8421624" y="3157142"/>
            <a:ext cx="3291840" cy="178308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A competency defined to this standard can be read, imported, and used by any compliant system such as an LMS, HR platform, analytics tool, or graph database.</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Semantic interoperability preserves a common meaning across tools, enabling interoperability when different systems refer to the same competency definition.</a:t>
            </a:r>
            <a:endParaRPr lang="en-US" sz="1200" dirty="0"/>
          </a:p>
        </p:txBody>
      </p:sp>
      <p:sp>
        <p:nvSpPr>
          <p:cNvPr id="25" name="Shape 26">
            <a:extLst>
              <a:ext uri="{FF2B5EF4-FFF2-40B4-BE49-F238E27FC236}">
                <a16:creationId xmlns:a16="http://schemas.microsoft.com/office/drawing/2014/main" id="{F0540737-549E-05C9-05D3-F0B0867CEC9D}"/>
              </a:ext>
            </a:extLst>
          </p:cNvPr>
          <p:cNvSpPr/>
          <p:nvPr/>
        </p:nvSpPr>
        <p:spPr>
          <a:xfrm>
            <a:off x="457200" y="5260262"/>
            <a:ext cx="11247120" cy="1051560"/>
          </a:xfrm>
          <a:prstGeom prst="rect">
            <a:avLst/>
          </a:prstGeom>
          <a:solidFill>
            <a:srgbClr val="EBF5FF"/>
          </a:solidFill>
          <a:ln w="12700">
            <a:solidFill>
              <a:srgbClr val="156082"/>
            </a:solidFill>
            <a:prstDash val="solid"/>
          </a:ln>
        </p:spPr>
        <p:txBody>
          <a:bodyPr/>
          <a:lstStyle/>
          <a:p>
            <a:endParaRPr lang="en-US"/>
          </a:p>
        </p:txBody>
      </p:sp>
      <p:sp>
        <p:nvSpPr>
          <p:cNvPr id="26" name="Shape 27">
            <a:extLst>
              <a:ext uri="{FF2B5EF4-FFF2-40B4-BE49-F238E27FC236}">
                <a16:creationId xmlns:a16="http://schemas.microsoft.com/office/drawing/2014/main" id="{681265D6-1653-D6B1-0FE4-BCB8759B723D}"/>
              </a:ext>
            </a:extLst>
          </p:cNvPr>
          <p:cNvSpPr/>
          <p:nvPr/>
        </p:nvSpPr>
        <p:spPr>
          <a:xfrm>
            <a:off x="457200" y="5260262"/>
            <a:ext cx="109728" cy="1051560"/>
          </a:xfrm>
          <a:prstGeom prst="rect">
            <a:avLst/>
          </a:prstGeom>
          <a:solidFill>
            <a:srgbClr val="E97132"/>
          </a:solidFill>
          <a:ln w="12700">
            <a:solidFill>
              <a:srgbClr val="E97132"/>
            </a:solidFill>
            <a:prstDash val="solid"/>
          </a:ln>
        </p:spPr>
        <p:txBody>
          <a:bodyPr/>
          <a:lstStyle/>
          <a:p>
            <a:endParaRPr lang="en-US"/>
          </a:p>
        </p:txBody>
      </p:sp>
      <p:sp>
        <p:nvSpPr>
          <p:cNvPr id="27" name="Text 28">
            <a:extLst>
              <a:ext uri="{FF2B5EF4-FFF2-40B4-BE49-F238E27FC236}">
                <a16:creationId xmlns:a16="http://schemas.microsoft.com/office/drawing/2014/main" id="{6FC307BA-48B3-F889-12D5-6293F090867D}"/>
              </a:ext>
            </a:extLst>
          </p:cNvPr>
          <p:cNvSpPr/>
          <p:nvPr/>
        </p:nvSpPr>
        <p:spPr>
          <a:xfrm>
            <a:off x="713232" y="5315126"/>
            <a:ext cx="10881360" cy="914400"/>
          </a:xfrm>
          <a:prstGeom prst="rect">
            <a:avLst/>
          </a:prstGeom>
          <a:noFill/>
          <a:ln/>
        </p:spPr>
        <p:txBody>
          <a:bodyPr wrap="square" rtlCol="0" anchor="ctr"/>
          <a:lstStyle/>
          <a:p>
            <a:pPr marL="0" indent="0">
              <a:buNone/>
            </a:pPr>
            <a:r>
              <a:rPr lang="en-US" sz="1300" dirty="0">
                <a:solidFill>
                  <a:srgbClr val="0E2841"/>
                </a:solidFill>
                <a:latin typeface="Calibri" pitchFamily="34" charset="0"/>
                <a:ea typeface="Calibri" pitchFamily="34" charset="-122"/>
                <a:cs typeface="Calibri" pitchFamily="34" charset="-120"/>
              </a:rPr>
              <a:t>CLS Implementation:  Each node in the DCWF Competency Graph follows the IEEE 1484.20.3 data model. It includes a unique identifier, structured description, proficiency level, and explicit relationships to KSATs, Work Roles, and learning assets. The graph is not a closed or proprietary system. It is built on an open standard that any compliant system can use.</a:t>
            </a:r>
            <a:endParaRPr lang="en-US" sz="1300" dirty="0"/>
          </a:p>
        </p:txBody>
      </p:sp>
    </p:spTree>
    <p:extLst>
      <p:ext uri="{BB962C8B-B14F-4D97-AF65-F5344CB8AC3E}">
        <p14:creationId xmlns:p14="http://schemas.microsoft.com/office/powerpoint/2010/main" val="37059181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5150EC-ACE5-F9BC-CF62-29F61645563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19706FB8-6774-DE88-C848-E3AA2F16E599}"/>
              </a:ext>
            </a:extLst>
          </p:cNvPr>
          <p:cNvSpPr>
            <a:spLocks noGrp="1"/>
          </p:cNvSpPr>
          <p:nvPr>
            <p:ph type="body" sz="quarter" idx="13"/>
          </p:nvPr>
        </p:nvSpPr>
        <p:spPr/>
        <p:txBody>
          <a:bodyPr>
            <a:normAutofit/>
          </a:bodyPr>
          <a:lstStyle/>
          <a:p>
            <a:r>
              <a:rPr lang="en-US" sz="2400" dirty="0"/>
              <a:t>Cyber Workforce Solution: DCWF Competency Graph</a:t>
            </a:r>
          </a:p>
        </p:txBody>
      </p:sp>
      <p:sp>
        <p:nvSpPr>
          <p:cNvPr id="4" name="TextBox 3">
            <a:extLst>
              <a:ext uri="{FF2B5EF4-FFF2-40B4-BE49-F238E27FC236}">
                <a16:creationId xmlns:a16="http://schemas.microsoft.com/office/drawing/2014/main" id="{37A54FAB-FBBC-6FE6-E7E0-F50672ED0B8B}"/>
              </a:ext>
            </a:extLst>
          </p:cNvPr>
          <p:cNvSpPr txBox="1"/>
          <p:nvPr/>
        </p:nvSpPr>
        <p:spPr>
          <a:xfrm>
            <a:off x="307731" y="1408176"/>
            <a:ext cx="3965819" cy="47089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Load the DCWF into a purpose-built graph database (Neo4J)</a:t>
            </a:r>
            <a:r>
              <a:rPr lang="en-US" dirty="0">
                <a:solidFill>
                  <a:prstClr val="black"/>
                </a:solidFill>
                <a:latin typeface="Aptos" panose="02110004020202020204"/>
              </a:rPr>
              <a:t> and extend the hierarchy with a new layer of atomic level competencies</a:t>
            </a: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a:p>
            <a:pPr marL="45720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Decompose each KSAT into its underlying skill elements</a:t>
            </a:r>
          </a:p>
          <a:p>
            <a:pPr marL="45720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Map every atomic competency to learning resources</a:t>
            </a:r>
          </a:p>
          <a:p>
            <a:pPr marL="45720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Assess proficiency at the skill level and roll up to KSATs / Work Roles</a:t>
            </a:r>
          </a:p>
          <a:p>
            <a:pPr marL="45720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Connect legacy systems and disparate data sources</a:t>
            </a:r>
          </a:p>
          <a:p>
            <a:pPr marL="45720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Enables enterprise analytics</a:t>
            </a:r>
          </a:p>
          <a:p>
            <a:pPr marL="742950" marR="0" lvl="1"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endPar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endParaRPr>
          </a:p>
        </p:txBody>
      </p:sp>
      <p:sp>
        <p:nvSpPr>
          <p:cNvPr id="7" name="TextBox 6">
            <a:extLst>
              <a:ext uri="{FF2B5EF4-FFF2-40B4-BE49-F238E27FC236}">
                <a16:creationId xmlns:a16="http://schemas.microsoft.com/office/drawing/2014/main" id="{964852FA-2308-AA22-7819-E31D816A492A}"/>
              </a:ext>
            </a:extLst>
          </p:cNvPr>
          <p:cNvSpPr txBox="1"/>
          <p:nvPr/>
        </p:nvSpPr>
        <p:spPr>
          <a:xfrm>
            <a:off x="1614570" y="6031599"/>
            <a:ext cx="8986049"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458A"/>
                </a:solidFill>
                <a:effectLst/>
                <a:uLnTx/>
                <a:uFillTx/>
                <a:latin typeface="Arial" panose="020B0604020202020204"/>
                <a:ea typeface="+mn-ea"/>
                <a:cs typeface="+mn-cs"/>
              </a:rPr>
              <a:t>KSATs define the mission requirements. Atomic Competencies deliver the assessment criteria and chain of evidence needed to measure proficiency.</a:t>
            </a:r>
          </a:p>
        </p:txBody>
      </p:sp>
      <p:pic>
        <p:nvPicPr>
          <p:cNvPr id="8" name="Picture 7">
            <a:extLst>
              <a:ext uri="{FF2B5EF4-FFF2-40B4-BE49-F238E27FC236}">
                <a16:creationId xmlns:a16="http://schemas.microsoft.com/office/drawing/2014/main" id="{906ED97B-C520-9F22-4C3F-0C7183F9F1F3}"/>
              </a:ext>
            </a:extLst>
          </p:cNvPr>
          <p:cNvPicPr>
            <a:picLocks noChangeAspect="1"/>
          </p:cNvPicPr>
          <p:nvPr/>
        </p:nvPicPr>
        <p:blipFill>
          <a:blip r:embed="rId3"/>
          <a:stretch>
            <a:fillRect/>
          </a:stretch>
        </p:blipFill>
        <p:spPr>
          <a:xfrm>
            <a:off x="4404097" y="1112094"/>
            <a:ext cx="7686536" cy="4704505"/>
          </a:xfrm>
          <a:prstGeom prst="rect">
            <a:avLst/>
          </a:prstGeom>
          <a:noFill/>
          <a:ln>
            <a:solidFill>
              <a:schemeClr val="tx1"/>
            </a:solidFill>
          </a:ln>
        </p:spPr>
      </p:pic>
    </p:spTree>
    <p:extLst>
      <p:ext uri="{BB962C8B-B14F-4D97-AF65-F5344CB8AC3E}">
        <p14:creationId xmlns:p14="http://schemas.microsoft.com/office/powerpoint/2010/main" val="31929855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E0F328E9-0AD6-7EFE-0BBE-D1A555F49AD3}"/>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7108"/>
          <a:stretch>
            <a:fillRect/>
          </a:stretch>
        </p:blipFill>
        <p:spPr bwMode="auto">
          <a:xfrm>
            <a:off x="236220" y="1298449"/>
            <a:ext cx="7224346" cy="4919472"/>
          </a:xfrm>
          <a:prstGeom prst="rect">
            <a:avLst/>
          </a:prstGeom>
          <a:noFill/>
          <a:extLst>
            <a:ext uri="{909E8E84-426E-40DD-AFC4-6F175D3DCCD1}">
              <a14:hiddenFill xmlns:a14="http://schemas.microsoft.com/office/drawing/2010/main">
                <a:solidFill>
                  <a:srgbClr val="FFFFFF"/>
                </a:solidFill>
              </a14:hiddenFill>
            </a:ext>
          </a:extLst>
        </p:spPr>
      </p:pic>
      <p:sp>
        <p:nvSpPr>
          <p:cNvPr id="3" name="Text Placeholder 2">
            <a:extLst>
              <a:ext uri="{FF2B5EF4-FFF2-40B4-BE49-F238E27FC236}">
                <a16:creationId xmlns:a16="http://schemas.microsoft.com/office/drawing/2014/main" id="{E65C5836-2962-866C-7B29-72DF0748002E}"/>
              </a:ext>
            </a:extLst>
          </p:cNvPr>
          <p:cNvSpPr>
            <a:spLocks noGrp="1"/>
          </p:cNvSpPr>
          <p:nvPr>
            <p:ph type="body" sz="quarter" idx="13"/>
          </p:nvPr>
        </p:nvSpPr>
        <p:spPr/>
        <p:txBody>
          <a:bodyPr>
            <a:normAutofit/>
          </a:bodyPr>
          <a:lstStyle/>
          <a:p>
            <a:r>
              <a:rPr lang="en-US" sz="2400" dirty="0"/>
              <a:t>DCWF in Neo4J: Seeing the Relationships</a:t>
            </a:r>
          </a:p>
        </p:txBody>
      </p:sp>
      <p:sp>
        <p:nvSpPr>
          <p:cNvPr id="4" name="Text 8">
            <a:extLst>
              <a:ext uri="{FF2B5EF4-FFF2-40B4-BE49-F238E27FC236}">
                <a16:creationId xmlns:a16="http://schemas.microsoft.com/office/drawing/2014/main" id="{93F24B91-69E6-8A18-6DF8-B1A62D03E457}"/>
              </a:ext>
            </a:extLst>
          </p:cNvPr>
          <p:cNvSpPr/>
          <p:nvPr/>
        </p:nvSpPr>
        <p:spPr>
          <a:xfrm>
            <a:off x="7749540" y="1111350"/>
            <a:ext cx="4206240" cy="411480"/>
          </a:xfrm>
          <a:prstGeom prst="rect">
            <a:avLst/>
          </a:prstGeom>
          <a:noFill/>
          <a:ln/>
        </p:spPr>
        <p:txBody>
          <a:bodyPr wrap="square" rtlCol="0" anchor="ctr"/>
          <a:lstStyle/>
          <a:p>
            <a:pPr marL="0" indent="0">
              <a:buNone/>
            </a:pPr>
            <a:r>
              <a:rPr lang="en-US" sz="1500" b="1" dirty="0">
                <a:solidFill>
                  <a:srgbClr val="0E2841"/>
                </a:solidFill>
                <a:latin typeface="Calibri" pitchFamily="34" charset="0"/>
                <a:ea typeface="Calibri" pitchFamily="34" charset="-122"/>
                <a:cs typeface="Calibri" pitchFamily="34" charset="-120"/>
              </a:rPr>
              <a:t>What the graph enables:</a:t>
            </a:r>
            <a:endParaRPr lang="en-US" sz="1500" dirty="0"/>
          </a:p>
        </p:txBody>
      </p:sp>
      <p:sp>
        <p:nvSpPr>
          <p:cNvPr id="5" name="Shape 9">
            <a:extLst>
              <a:ext uri="{FF2B5EF4-FFF2-40B4-BE49-F238E27FC236}">
                <a16:creationId xmlns:a16="http://schemas.microsoft.com/office/drawing/2014/main" id="{D37F7016-7584-E191-6B85-0580FBB3EE5F}"/>
              </a:ext>
            </a:extLst>
          </p:cNvPr>
          <p:cNvSpPr/>
          <p:nvPr/>
        </p:nvSpPr>
        <p:spPr>
          <a:xfrm>
            <a:off x="7749540" y="1659990"/>
            <a:ext cx="4206240" cy="1005840"/>
          </a:xfrm>
          <a:prstGeom prst="rect">
            <a:avLst/>
          </a:prstGeom>
          <a:solidFill>
            <a:srgbClr val="F2F4F7"/>
          </a:solidFill>
          <a:ln w="12700">
            <a:solidFill>
              <a:srgbClr val="DDE3ED"/>
            </a:solidFill>
            <a:prstDash val="solid"/>
          </a:ln>
        </p:spPr>
        <p:txBody>
          <a:bodyPr/>
          <a:lstStyle/>
          <a:p>
            <a:endParaRPr lang="en-US"/>
          </a:p>
        </p:txBody>
      </p:sp>
      <p:sp>
        <p:nvSpPr>
          <p:cNvPr id="6" name="Shape 10">
            <a:extLst>
              <a:ext uri="{FF2B5EF4-FFF2-40B4-BE49-F238E27FC236}">
                <a16:creationId xmlns:a16="http://schemas.microsoft.com/office/drawing/2014/main" id="{96720F47-E692-768F-E2A8-F7F6CA92A812}"/>
              </a:ext>
            </a:extLst>
          </p:cNvPr>
          <p:cNvSpPr/>
          <p:nvPr/>
        </p:nvSpPr>
        <p:spPr>
          <a:xfrm>
            <a:off x="7749540" y="1659990"/>
            <a:ext cx="502920" cy="1005840"/>
          </a:xfrm>
          <a:prstGeom prst="rect">
            <a:avLst/>
          </a:prstGeom>
          <a:solidFill>
            <a:srgbClr val="0E2841"/>
          </a:solidFill>
          <a:ln w="12700">
            <a:solidFill>
              <a:srgbClr val="0E2841"/>
            </a:solidFill>
            <a:prstDash val="solid"/>
          </a:ln>
        </p:spPr>
        <p:txBody>
          <a:bodyPr/>
          <a:lstStyle/>
          <a:p>
            <a:endParaRPr lang="en-US"/>
          </a:p>
        </p:txBody>
      </p:sp>
      <p:sp>
        <p:nvSpPr>
          <p:cNvPr id="7" name="Text 11">
            <a:extLst>
              <a:ext uri="{FF2B5EF4-FFF2-40B4-BE49-F238E27FC236}">
                <a16:creationId xmlns:a16="http://schemas.microsoft.com/office/drawing/2014/main" id="{FA180C76-6478-13C8-EA23-5C6B9AB35710}"/>
              </a:ext>
            </a:extLst>
          </p:cNvPr>
          <p:cNvSpPr/>
          <p:nvPr/>
        </p:nvSpPr>
        <p:spPr>
          <a:xfrm>
            <a:off x="7749540" y="1659990"/>
            <a:ext cx="502920" cy="1005840"/>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8" name="Text 12">
            <a:extLst>
              <a:ext uri="{FF2B5EF4-FFF2-40B4-BE49-F238E27FC236}">
                <a16:creationId xmlns:a16="http://schemas.microsoft.com/office/drawing/2014/main" id="{27FA57A1-79C5-D248-FA14-E4C71E23EA4E}"/>
              </a:ext>
            </a:extLst>
          </p:cNvPr>
          <p:cNvSpPr/>
          <p:nvPr/>
        </p:nvSpPr>
        <p:spPr>
          <a:xfrm>
            <a:off x="8316468" y="1751430"/>
            <a:ext cx="3520440" cy="822960"/>
          </a:xfrm>
          <a:prstGeom prst="rect">
            <a:avLst/>
          </a:prstGeom>
          <a:noFill/>
          <a:ln/>
        </p:spPr>
        <p:txBody>
          <a:bodyPr wrap="square" rtlCol="0" anchor="ctr"/>
          <a:lstStyle/>
          <a:p>
            <a:pPr marL="0" indent="0">
              <a:buNone/>
            </a:pPr>
            <a:r>
              <a:rPr lang="en-US" sz="1200" dirty="0">
                <a:solidFill>
                  <a:srgbClr val="4A5568"/>
                </a:solidFill>
                <a:latin typeface="Calibri" pitchFamily="34" charset="0"/>
                <a:ea typeface="Calibri" pitchFamily="34" charset="-122"/>
                <a:cs typeface="Calibri" pitchFamily="34" charset="-120"/>
              </a:rPr>
              <a:t>Which competencies distinguish Basic from Advanced Cyber Defense Analyst?</a:t>
            </a:r>
            <a:endParaRPr lang="en-US" sz="1200" dirty="0"/>
          </a:p>
        </p:txBody>
      </p:sp>
      <p:sp>
        <p:nvSpPr>
          <p:cNvPr id="9" name="Shape 13">
            <a:extLst>
              <a:ext uri="{FF2B5EF4-FFF2-40B4-BE49-F238E27FC236}">
                <a16:creationId xmlns:a16="http://schemas.microsoft.com/office/drawing/2014/main" id="{FD120DB6-BE4E-8238-6431-D93113C3061B}"/>
              </a:ext>
            </a:extLst>
          </p:cNvPr>
          <p:cNvSpPr/>
          <p:nvPr/>
        </p:nvSpPr>
        <p:spPr>
          <a:xfrm>
            <a:off x="7749540" y="2802990"/>
            <a:ext cx="4206240" cy="1005840"/>
          </a:xfrm>
          <a:prstGeom prst="rect">
            <a:avLst/>
          </a:prstGeom>
          <a:solidFill>
            <a:srgbClr val="F2F4F7"/>
          </a:solidFill>
          <a:ln w="12700">
            <a:solidFill>
              <a:srgbClr val="DDE3ED"/>
            </a:solidFill>
            <a:prstDash val="solid"/>
          </a:ln>
        </p:spPr>
        <p:txBody>
          <a:bodyPr/>
          <a:lstStyle/>
          <a:p>
            <a:endParaRPr lang="en-US"/>
          </a:p>
        </p:txBody>
      </p:sp>
      <p:sp>
        <p:nvSpPr>
          <p:cNvPr id="10" name="Shape 14">
            <a:extLst>
              <a:ext uri="{FF2B5EF4-FFF2-40B4-BE49-F238E27FC236}">
                <a16:creationId xmlns:a16="http://schemas.microsoft.com/office/drawing/2014/main" id="{6441170A-1B1A-410C-1D70-EA9849AF6AFB}"/>
              </a:ext>
            </a:extLst>
          </p:cNvPr>
          <p:cNvSpPr/>
          <p:nvPr/>
        </p:nvSpPr>
        <p:spPr>
          <a:xfrm>
            <a:off x="7749540" y="2802990"/>
            <a:ext cx="502920" cy="1005840"/>
          </a:xfrm>
          <a:prstGeom prst="rect">
            <a:avLst/>
          </a:prstGeom>
          <a:solidFill>
            <a:srgbClr val="0E2841"/>
          </a:solidFill>
          <a:ln w="12700">
            <a:solidFill>
              <a:srgbClr val="0E2841"/>
            </a:solidFill>
            <a:prstDash val="solid"/>
          </a:ln>
        </p:spPr>
        <p:txBody>
          <a:bodyPr/>
          <a:lstStyle/>
          <a:p>
            <a:endParaRPr lang="en-US"/>
          </a:p>
        </p:txBody>
      </p:sp>
      <p:sp>
        <p:nvSpPr>
          <p:cNvPr id="11" name="Text 15">
            <a:extLst>
              <a:ext uri="{FF2B5EF4-FFF2-40B4-BE49-F238E27FC236}">
                <a16:creationId xmlns:a16="http://schemas.microsoft.com/office/drawing/2014/main" id="{F7BD1FC1-8A76-2CB2-9D5D-151B1F2F2314}"/>
              </a:ext>
            </a:extLst>
          </p:cNvPr>
          <p:cNvSpPr/>
          <p:nvPr/>
        </p:nvSpPr>
        <p:spPr>
          <a:xfrm>
            <a:off x="7749540" y="2802990"/>
            <a:ext cx="502920" cy="1005840"/>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2" name="Text 16">
            <a:extLst>
              <a:ext uri="{FF2B5EF4-FFF2-40B4-BE49-F238E27FC236}">
                <a16:creationId xmlns:a16="http://schemas.microsoft.com/office/drawing/2014/main" id="{62864E9C-F760-D8BC-F2BB-FFB3138D4BE2}"/>
              </a:ext>
            </a:extLst>
          </p:cNvPr>
          <p:cNvSpPr/>
          <p:nvPr/>
        </p:nvSpPr>
        <p:spPr>
          <a:xfrm>
            <a:off x="8316468" y="2894430"/>
            <a:ext cx="3520440" cy="822960"/>
          </a:xfrm>
          <a:prstGeom prst="rect">
            <a:avLst/>
          </a:prstGeom>
          <a:noFill/>
          <a:ln/>
        </p:spPr>
        <p:txBody>
          <a:bodyPr wrap="square" rtlCol="0" anchor="ctr"/>
          <a:lstStyle/>
          <a:p>
            <a:pPr marL="0" indent="0">
              <a:buNone/>
            </a:pPr>
            <a:r>
              <a:rPr lang="en-US" sz="1200" dirty="0">
                <a:solidFill>
                  <a:srgbClr val="4A5568"/>
                </a:solidFill>
                <a:latin typeface="Calibri" pitchFamily="34" charset="0"/>
                <a:ea typeface="Calibri" pitchFamily="34" charset="-122"/>
                <a:cs typeface="Calibri" pitchFamily="34" charset="-120"/>
              </a:rPr>
              <a:t>Which KSATs are shared across the most Work Roles?</a:t>
            </a:r>
            <a:endParaRPr lang="en-US" sz="1200" dirty="0"/>
          </a:p>
        </p:txBody>
      </p:sp>
      <p:sp>
        <p:nvSpPr>
          <p:cNvPr id="13" name="Shape 17">
            <a:extLst>
              <a:ext uri="{FF2B5EF4-FFF2-40B4-BE49-F238E27FC236}">
                <a16:creationId xmlns:a16="http://schemas.microsoft.com/office/drawing/2014/main" id="{C8121635-7E8C-43FC-6544-6432C60D4DE2}"/>
              </a:ext>
            </a:extLst>
          </p:cNvPr>
          <p:cNvSpPr/>
          <p:nvPr/>
        </p:nvSpPr>
        <p:spPr>
          <a:xfrm>
            <a:off x="7749540" y="3945990"/>
            <a:ext cx="4206240" cy="1005840"/>
          </a:xfrm>
          <a:prstGeom prst="rect">
            <a:avLst/>
          </a:prstGeom>
          <a:solidFill>
            <a:srgbClr val="F2F4F7"/>
          </a:solidFill>
          <a:ln w="12700">
            <a:solidFill>
              <a:srgbClr val="DDE3ED"/>
            </a:solidFill>
            <a:prstDash val="solid"/>
          </a:ln>
        </p:spPr>
        <p:txBody>
          <a:bodyPr/>
          <a:lstStyle/>
          <a:p>
            <a:endParaRPr lang="en-US"/>
          </a:p>
        </p:txBody>
      </p:sp>
      <p:sp>
        <p:nvSpPr>
          <p:cNvPr id="14" name="Shape 18">
            <a:extLst>
              <a:ext uri="{FF2B5EF4-FFF2-40B4-BE49-F238E27FC236}">
                <a16:creationId xmlns:a16="http://schemas.microsoft.com/office/drawing/2014/main" id="{6D0A5AAD-DF7D-571C-2BD5-EEBF4B612A1D}"/>
              </a:ext>
            </a:extLst>
          </p:cNvPr>
          <p:cNvSpPr/>
          <p:nvPr/>
        </p:nvSpPr>
        <p:spPr>
          <a:xfrm>
            <a:off x="7749540" y="3945990"/>
            <a:ext cx="502920" cy="1005840"/>
          </a:xfrm>
          <a:prstGeom prst="rect">
            <a:avLst/>
          </a:prstGeom>
          <a:solidFill>
            <a:srgbClr val="0E2841"/>
          </a:solidFill>
          <a:ln w="12700">
            <a:solidFill>
              <a:srgbClr val="0E2841"/>
            </a:solidFill>
            <a:prstDash val="solid"/>
          </a:ln>
        </p:spPr>
        <p:txBody>
          <a:bodyPr/>
          <a:lstStyle/>
          <a:p>
            <a:endParaRPr lang="en-US"/>
          </a:p>
        </p:txBody>
      </p:sp>
      <p:sp>
        <p:nvSpPr>
          <p:cNvPr id="15" name="Text 19">
            <a:extLst>
              <a:ext uri="{FF2B5EF4-FFF2-40B4-BE49-F238E27FC236}">
                <a16:creationId xmlns:a16="http://schemas.microsoft.com/office/drawing/2014/main" id="{9DD8E498-EAD9-47C2-E467-DE988DC4F27C}"/>
              </a:ext>
            </a:extLst>
          </p:cNvPr>
          <p:cNvSpPr/>
          <p:nvPr/>
        </p:nvSpPr>
        <p:spPr>
          <a:xfrm>
            <a:off x="7749540" y="3945990"/>
            <a:ext cx="502920" cy="1005840"/>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6" name="Text 20">
            <a:extLst>
              <a:ext uri="{FF2B5EF4-FFF2-40B4-BE49-F238E27FC236}">
                <a16:creationId xmlns:a16="http://schemas.microsoft.com/office/drawing/2014/main" id="{E0D4DFB8-7D0F-99BE-90C1-C6883A8DD900}"/>
              </a:ext>
            </a:extLst>
          </p:cNvPr>
          <p:cNvSpPr/>
          <p:nvPr/>
        </p:nvSpPr>
        <p:spPr>
          <a:xfrm>
            <a:off x="8316468" y="4037430"/>
            <a:ext cx="3520440" cy="822960"/>
          </a:xfrm>
          <a:prstGeom prst="rect">
            <a:avLst/>
          </a:prstGeom>
          <a:noFill/>
          <a:ln/>
        </p:spPr>
        <p:txBody>
          <a:bodyPr wrap="square" rtlCol="0" anchor="ctr"/>
          <a:lstStyle/>
          <a:p>
            <a:pPr marL="0" indent="0">
              <a:buNone/>
            </a:pPr>
            <a:r>
              <a:rPr lang="en-US" sz="1200" dirty="0">
                <a:solidFill>
                  <a:srgbClr val="4A5568"/>
                </a:solidFill>
                <a:latin typeface="Calibri" pitchFamily="34" charset="0"/>
                <a:ea typeface="Calibri" pitchFamily="34" charset="-122"/>
                <a:cs typeface="Calibri" pitchFamily="34" charset="-120"/>
              </a:rPr>
              <a:t>Which learning assets address the gap for a given role?</a:t>
            </a:r>
            <a:endParaRPr lang="en-US" sz="1200" dirty="0"/>
          </a:p>
        </p:txBody>
      </p:sp>
      <p:sp>
        <p:nvSpPr>
          <p:cNvPr id="17" name="Shape 21">
            <a:extLst>
              <a:ext uri="{FF2B5EF4-FFF2-40B4-BE49-F238E27FC236}">
                <a16:creationId xmlns:a16="http://schemas.microsoft.com/office/drawing/2014/main" id="{776935D7-D176-75F9-44FD-F79EEB298A93}"/>
              </a:ext>
            </a:extLst>
          </p:cNvPr>
          <p:cNvSpPr/>
          <p:nvPr/>
        </p:nvSpPr>
        <p:spPr>
          <a:xfrm>
            <a:off x="7749540" y="5088990"/>
            <a:ext cx="4206240" cy="1005840"/>
          </a:xfrm>
          <a:prstGeom prst="rect">
            <a:avLst/>
          </a:prstGeom>
          <a:solidFill>
            <a:srgbClr val="F2F4F7"/>
          </a:solidFill>
          <a:ln w="12700">
            <a:solidFill>
              <a:srgbClr val="DDE3ED"/>
            </a:solidFill>
            <a:prstDash val="solid"/>
          </a:ln>
        </p:spPr>
        <p:txBody>
          <a:bodyPr/>
          <a:lstStyle/>
          <a:p>
            <a:endParaRPr lang="en-US"/>
          </a:p>
        </p:txBody>
      </p:sp>
      <p:sp>
        <p:nvSpPr>
          <p:cNvPr id="18" name="Shape 22">
            <a:extLst>
              <a:ext uri="{FF2B5EF4-FFF2-40B4-BE49-F238E27FC236}">
                <a16:creationId xmlns:a16="http://schemas.microsoft.com/office/drawing/2014/main" id="{4746BD39-F727-B21E-6C40-3FCD413732ED}"/>
              </a:ext>
            </a:extLst>
          </p:cNvPr>
          <p:cNvSpPr/>
          <p:nvPr/>
        </p:nvSpPr>
        <p:spPr>
          <a:xfrm>
            <a:off x="7749540" y="5088990"/>
            <a:ext cx="502920" cy="1005840"/>
          </a:xfrm>
          <a:prstGeom prst="rect">
            <a:avLst/>
          </a:prstGeom>
          <a:solidFill>
            <a:srgbClr val="0E2841"/>
          </a:solidFill>
          <a:ln w="12700">
            <a:solidFill>
              <a:srgbClr val="0E2841"/>
            </a:solidFill>
            <a:prstDash val="solid"/>
          </a:ln>
        </p:spPr>
        <p:txBody>
          <a:bodyPr/>
          <a:lstStyle/>
          <a:p>
            <a:endParaRPr lang="en-US"/>
          </a:p>
        </p:txBody>
      </p:sp>
      <p:sp>
        <p:nvSpPr>
          <p:cNvPr id="19" name="Text 23">
            <a:extLst>
              <a:ext uri="{FF2B5EF4-FFF2-40B4-BE49-F238E27FC236}">
                <a16:creationId xmlns:a16="http://schemas.microsoft.com/office/drawing/2014/main" id="{1349446D-692E-44F6-1D17-FFB572FF1460}"/>
              </a:ext>
            </a:extLst>
          </p:cNvPr>
          <p:cNvSpPr/>
          <p:nvPr/>
        </p:nvSpPr>
        <p:spPr>
          <a:xfrm>
            <a:off x="7749540" y="5088990"/>
            <a:ext cx="502920" cy="1005840"/>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20" name="Text 24">
            <a:extLst>
              <a:ext uri="{FF2B5EF4-FFF2-40B4-BE49-F238E27FC236}">
                <a16:creationId xmlns:a16="http://schemas.microsoft.com/office/drawing/2014/main" id="{6C865155-E210-9FA4-98A1-99454A07708B}"/>
              </a:ext>
            </a:extLst>
          </p:cNvPr>
          <p:cNvSpPr/>
          <p:nvPr/>
        </p:nvSpPr>
        <p:spPr>
          <a:xfrm>
            <a:off x="8316468" y="5180430"/>
            <a:ext cx="3520440" cy="822960"/>
          </a:xfrm>
          <a:prstGeom prst="rect">
            <a:avLst/>
          </a:prstGeom>
          <a:noFill/>
          <a:ln/>
        </p:spPr>
        <p:txBody>
          <a:bodyPr wrap="square" rtlCol="0" anchor="ctr"/>
          <a:lstStyle/>
          <a:p>
            <a:pPr marL="0" indent="0">
              <a:buNone/>
            </a:pPr>
            <a:r>
              <a:rPr lang="en-US" sz="1200" dirty="0">
                <a:solidFill>
                  <a:srgbClr val="4A5568"/>
                </a:solidFill>
                <a:latin typeface="Calibri" pitchFamily="34" charset="0"/>
                <a:ea typeface="Calibri" pitchFamily="34" charset="-122"/>
                <a:cs typeface="Calibri" pitchFamily="34" charset="-120"/>
              </a:rPr>
              <a:t>What downstream content is affected if a KSAT is updated?</a:t>
            </a:r>
            <a:endParaRPr lang="en-US" sz="1200" dirty="0"/>
          </a:p>
        </p:txBody>
      </p:sp>
      <p:sp>
        <p:nvSpPr>
          <p:cNvPr id="22" name="TextBox 21">
            <a:extLst>
              <a:ext uri="{FF2B5EF4-FFF2-40B4-BE49-F238E27FC236}">
                <a16:creationId xmlns:a16="http://schemas.microsoft.com/office/drawing/2014/main" id="{A1493E30-3AF3-96C8-847C-6431366EED0F}"/>
              </a:ext>
            </a:extLst>
          </p:cNvPr>
          <p:cNvSpPr txBox="1"/>
          <p:nvPr/>
        </p:nvSpPr>
        <p:spPr>
          <a:xfrm>
            <a:off x="1169987" y="6306331"/>
            <a:ext cx="9852025"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Neo4J allows us to query across all levels simultaneously. This is not possible with a spreadsheet</a:t>
            </a:r>
          </a:p>
        </p:txBody>
      </p:sp>
    </p:spTree>
    <p:extLst>
      <p:ext uri="{BB962C8B-B14F-4D97-AF65-F5344CB8AC3E}">
        <p14:creationId xmlns:p14="http://schemas.microsoft.com/office/powerpoint/2010/main" val="385373784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1DB50A0-0EDF-7155-FB15-002A475A48B9}"/>
              </a:ext>
            </a:extLst>
          </p:cNvPr>
          <p:cNvSpPr>
            <a:spLocks noGrp="1"/>
          </p:cNvSpPr>
          <p:nvPr>
            <p:ph type="body" sz="quarter" idx="13"/>
          </p:nvPr>
        </p:nvSpPr>
        <p:spPr/>
        <p:txBody>
          <a:bodyPr/>
          <a:lstStyle/>
          <a:p>
            <a:r>
              <a:rPr lang="en-US" dirty="0"/>
              <a:t>Competency Graph</a:t>
            </a:r>
          </a:p>
        </p:txBody>
      </p:sp>
      <p:sp>
        <p:nvSpPr>
          <p:cNvPr id="4" name="Rectangle 3">
            <a:extLst>
              <a:ext uri="{FF2B5EF4-FFF2-40B4-BE49-F238E27FC236}">
                <a16:creationId xmlns:a16="http://schemas.microsoft.com/office/drawing/2014/main" id="{8A7EDDC9-C9B2-009F-968E-8418FCE29C06}"/>
              </a:ext>
            </a:extLst>
          </p:cNvPr>
          <p:cNvSpPr/>
          <p:nvPr/>
        </p:nvSpPr>
        <p:spPr>
          <a:xfrm>
            <a:off x="3639433" y="2967335"/>
            <a:ext cx="4913140"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chemeClr val="tx1"/>
                </a:solidFill>
                <a:effectLst>
                  <a:outerShdw blurRad="12700" dist="38100" dir="2700000" algn="tl" rotWithShape="0">
                    <a:schemeClr val="bg1">
                      <a:lumMod val="50000"/>
                    </a:schemeClr>
                  </a:outerShdw>
                </a:effectLst>
              </a:rPr>
              <a:t>Demonstration</a:t>
            </a:r>
          </a:p>
        </p:txBody>
      </p:sp>
    </p:spTree>
    <p:extLst>
      <p:ext uri="{BB962C8B-B14F-4D97-AF65-F5344CB8AC3E}">
        <p14:creationId xmlns:p14="http://schemas.microsoft.com/office/powerpoint/2010/main" val="176120623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E7CB0CB-53D7-9A1B-6E8A-FD2E64B23538}"/>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AE9358FD-0FF6-857E-CB3F-2492B4095911}"/>
              </a:ext>
            </a:extLst>
          </p:cNvPr>
          <p:cNvSpPr>
            <a:spLocks noGrp="1"/>
          </p:cNvSpPr>
          <p:nvPr>
            <p:ph type="body" sz="quarter" idx="13"/>
          </p:nvPr>
        </p:nvSpPr>
        <p:spPr/>
        <p:txBody>
          <a:bodyPr>
            <a:normAutofit/>
          </a:bodyPr>
          <a:lstStyle/>
          <a:p>
            <a:r>
              <a:rPr lang="en-US" sz="2400" dirty="0"/>
              <a:t>AI-Assisted Competency Modeling</a:t>
            </a:r>
          </a:p>
        </p:txBody>
      </p:sp>
      <p:sp>
        <p:nvSpPr>
          <p:cNvPr id="2" name="Rectangle 1">
            <a:extLst>
              <a:ext uri="{FF2B5EF4-FFF2-40B4-BE49-F238E27FC236}">
                <a16:creationId xmlns:a16="http://schemas.microsoft.com/office/drawing/2014/main" id="{01C1D0CC-2110-8B14-DBD1-902EED143348}"/>
              </a:ext>
            </a:extLst>
          </p:cNvPr>
          <p:cNvSpPr/>
          <p:nvPr/>
        </p:nvSpPr>
        <p:spPr>
          <a:xfrm>
            <a:off x="0" y="1081454"/>
            <a:ext cx="12192000" cy="5776546"/>
          </a:xfrm>
          <a:prstGeom prst="rect">
            <a:avLst/>
          </a:prstGeom>
          <a:solidFill>
            <a:srgbClr val="032042"/>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 1">
            <a:extLst>
              <a:ext uri="{FF2B5EF4-FFF2-40B4-BE49-F238E27FC236}">
                <a16:creationId xmlns:a16="http://schemas.microsoft.com/office/drawing/2014/main" id="{E770A96E-6126-EFA4-8D27-C5A9983E6078}"/>
              </a:ext>
            </a:extLst>
          </p:cNvPr>
          <p:cNvSpPr/>
          <p:nvPr/>
        </p:nvSpPr>
        <p:spPr>
          <a:xfrm>
            <a:off x="1188720" y="2194560"/>
            <a:ext cx="10515600" cy="1280160"/>
          </a:xfrm>
          <a:prstGeom prst="rect">
            <a:avLst/>
          </a:prstGeom>
          <a:noFill/>
          <a:ln/>
        </p:spPr>
        <p:txBody>
          <a:bodyPr wrap="square" rtlCol="0" anchor="ctr"/>
          <a:lstStyle/>
          <a:p>
            <a:pPr marL="0" indent="0">
              <a:buNone/>
            </a:pPr>
            <a:r>
              <a:rPr lang="en-US" sz="3600" b="1" dirty="0">
                <a:solidFill>
                  <a:srgbClr val="FFFFFF"/>
                </a:solidFill>
                <a:latin typeface="Calibri" pitchFamily="34" charset="0"/>
                <a:ea typeface="Calibri" pitchFamily="34" charset="-122"/>
                <a:cs typeface="Calibri" pitchFamily="34" charset="-120"/>
              </a:rPr>
              <a:t>From KSATs to</a:t>
            </a:r>
            <a:endParaRPr lang="en-US" sz="3600" dirty="0"/>
          </a:p>
          <a:p>
            <a:pPr marL="0" indent="0">
              <a:buNone/>
            </a:pPr>
            <a:r>
              <a:rPr lang="en-US" sz="3600" b="1" dirty="0">
                <a:solidFill>
                  <a:srgbClr val="FFFFFF"/>
                </a:solidFill>
                <a:latin typeface="Calibri" pitchFamily="34" charset="0"/>
                <a:ea typeface="Calibri" pitchFamily="34" charset="-122"/>
                <a:cs typeface="Calibri" pitchFamily="34" charset="-120"/>
              </a:rPr>
              <a:t>Atomic Competencies</a:t>
            </a:r>
            <a:endParaRPr lang="en-US" sz="3600" dirty="0"/>
          </a:p>
        </p:txBody>
      </p:sp>
      <p:sp>
        <p:nvSpPr>
          <p:cNvPr id="6" name="Text 2">
            <a:extLst>
              <a:ext uri="{FF2B5EF4-FFF2-40B4-BE49-F238E27FC236}">
                <a16:creationId xmlns:a16="http://schemas.microsoft.com/office/drawing/2014/main" id="{ED2C673B-99B9-E686-B880-1350D31D9C29}"/>
              </a:ext>
            </a:extLst>
          </p:cNvPr>
          <p:cNvSpPr/>
          <p:nvPr/>
        </p:nvSpPr>
        <p:spPr>
          <a:xfrm>
            <a:off x="1188720" y="3520440"/>
            <a:ext cx="10515600" cy="640080"/>
          </a:xfrm>
          <a:prstGeom prst="rect">
            <a:avLst/>
          </a:prstGeom>
          <a:noFill/>
          <a:ln/>
        </p:spPr>
        <p:txBody>
          <a:bodyPr wrap="square" rtlCol="0" anchor="ctr"/>
          <a:lstStyle/>
          <a:p>
            <a:pPr marL="0" indent="0">
              <a:buNone/>
            </a:pPr>
            <a:r>
              <a:rPr lang="en-US" sz="2000" i="1" dirty="0">
                <a:solidFill>
                  <a:srgbClr val="CC9933"/>
                </a:solidFill>
                <a:latin typeface="Calibri" pitchFamily="34" charset="0"/>
                <a:ea typeface="Calibri" pitchFamily="34" charset="-122"/>
                <a:cs typeface="Calibri" pitchFamily="34" charset="-120"/>
              </a:rPr>
              <a:t>The science and process behind 18,000+ validated competency definitions</a:t>
            </a:r>
            <a:endParaRPr lang="en-US" sz="2000" dirty="0"/>
          </a:p>
        </p:txBody>
      </p:sp>
    </p:spTree>
    <p:extLst>
      <p:ext uri="{BB962C8B-B14F-4D97-AF65-F5344CB8AC3E}">
        <p14:creationId xmlns:p14="http://schemas.microsoft.com/office/powerpoint/2010/main" val="86840768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9EEE1E57-DCB7-479E-B76D-8649F339DDAA}"/>
              </a:ext>
            </a:extLst>
          </p:cNvPr>
          <p:cNvSpPr>
            <a:spLocks noGrp="1"/>
          </p:cNvSpPr>
          <p:nvPr>
            <p:ph type="body" sz="quarter" idx="13"/>
          </p:nvPr>
        </p:nvSpPr>
        <p:spPr/>
        <p:txBody>
          <a:bodyPr>
            <a:normAutofit/>
          </a:bodyPr>
          <a:lstStyle/>
          <a:p>
            <a:r>
              <a:rPr lang="en-US" sz="2400" dirty="0"/>
              <a:t>DCWF Competency Graph Enhancements</a:t>
            </a:r>
          </a:p>
        </p:txBody>
      </p:sp>
      <p:sp>
        <p:nvSpPr>
          <p:cNvPr id="4" name="Shape 7">
            <a:extLst>
              <a:ext uri="{FF2B5EF4-FFF2-40B4-BE49-F238E27FC236}">
                <a16:creationId xmlns:a16="http://schemas.microsoft.com/office/drawing/2014/main" id="{16E4DDC0-9D3F-7A0B-DB18-70BFE6B1DF61}"/>
              </a:ext>
            </a:extLst>
          </p:cNvPr>
          <p:cNvSpPr/>
          <p:nvPr/>
        </p:nvSpPr>
        <p:spPr>
          <a:xfrm>
            <a:off x="4114800" y="1321308"/>
            <a:ext cx="3931920" cy="502920"/>
          </a:xfrm>
          <a:prstGeom prst="rect">
            <a:avLst/>
          </a:prstGeom>
          <a:solidFill>
            <a:srgbClr val="0E2841"/>
          </a:solidFill>
          <a:ln w="12700">
            <a:solidFill>
              <a:srgbClr val="0E2841"/>
            </a:solidFill>
            <a:prstDash val="solid"/>
          </a:ln>
          <a:effectLst>
            <a:outerShdw blurRad="63500" dist="25400" dir="8100000" algn="bl" rotWithShape="0">
              <a:srgbClr val="000000">
                <a:alpha val="15000"/>
              </a:srgbClr>
            </a:outerShdw>
          </a:effectLst>
        </p:spPr>
        <p:txBody>
          <a:bodyPr/>
          <a:lstStyle/>
          <a:p>
            <a:endParaRPr lang="en-US"/>
          </a:p>
        </p:txBody>
      </p:sp>
      <p:sp>
        <p:nvSpPr>
          <p:cNvPr id="5" name="Text 8">
            <a:extLst>
              <a:ext uri="{FF2B5EF4-FFF2-40B4-BE49-F238E27FC236}">
                <a16:creationId xmlns:a16="http://schemas.microsoft.com/office/drawing/2014/main" id="{1BE2E3FB-19BB-3020-F842-1C449BD5A8F6}"/>
              </a:ext>
            </a:extLst>
          </p:cNvPr>
          <p:cNvSpPr/>
          <p:nvPr/>
        </p:nvSpPr>
        <p:spPr>
          <a:xfrm>
            <a:off x="4206240" y="1321308"/>
            <a:ext cx="3749040" cy="50292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Workforce Elements</a:t>
            </a:r>
            <a:endParaRPr lang="en-US" sz="1300" dirty="0"/>
          </a:p>
        </p:txBody>
      </p:sp>
      <p:sp>
        <p:nvSpPr>
          <p:cNvPr id="6" name="Shape 9">
            <a:extLst>
              <a:ext uri="{FF2B5EF4-FFF2-40B4-BE49-F238E27FC236}">
                <a16:creationId xmlns:a16="http://schemas.microsoft.com/office/drawing/2014/main" id="{3CD00648-297D-7883-5D70-1AE6EEB64488}"/>
              </a:ext>
            </a:extLst>
          </p:cNvPr>
          <p:cNvSpPr/>
          <p:nvPr/>
        </p:nvSpPr>
        <p:spPr>
          <a:xfrm>
            <a:off x="6094476" y="1824228"/>
            <a:ext cx="0" cy="274320"/>
          </a:xfrm>
          <a:prstGeom prst="line">
            <a:avLst/>
          </a:prstGeom>
          <a:noFill/>
          <a:ln w="19050">
            <a:solidFill>
              <a:srgbClr val="B0B8C4"/>
            </a:solidFill>
            <a:prstDash val="solid"/>
            <a:tailEnd type="arrow"/>
          </a:ln>
        </p:spPr>
        <p:txBody>
          <a:bodyPr/>
          <a:lstStyle/>
          <a:p>
            <a:endParaRPr lang="en-US"/>
          </a:p>
        </p:txBody>
      </p:sp>
      <p:sp>
        <p:nvSpPr>
          <p:cNvPr id="7" name="Shape 10">
            <a:extLst>
              <a:ext uri="{FF2B5EF4-FFF2-40B4-BE49-F238E27FC236}">
                <a16:creationId xmlns:a16="http://schemas.microsoft.com/office/drawing/2014/main" id="{B9474C66-E569-CE14-6100-2BAEC6F0B4F5}"/>
              </a:ext>
            </a:extLst>
          </p:cNvPr>
          <p:cNvSpPr/>
          <p:nvPr/>
        </p:nvSpPr>
        <p:spPr>
          <a:xfrm>
            <a:off x="3200400" y="2235708"/>
            <a:ext cx="5760720" cy="594360"/>
          </a:xfrm>
          <a:prstGeom prst="rect">
            <a:avLst/>
          </a:prstGeom>
          <a:solidFill>
            <a:srgbClr val="156082"/>
          </a:solidFill>
          <a:ln w="12700">
            <a:solidFill>
              <a:srgbClr val="156082"/>
            </a:solidFill>
            <a:prstDash val="solid"/>
          </a:ln>
          <a:effectLst>
            <a:outerShdw blurRad="63500" dist="25400" dir="8100000" algn="bl" rotWithShape="0">
              <a:srgbClr val="000000">
                <a:alpha val="15000"/>
              </a:srgbClr>
            </a:outerShdw>
          </a:effectLst>
        </p:spPr>
        <p:txBody>
          <a:bodyPr/>
          <a:lstStyle/>
          <a:p>
            <a:endParaRPr lang="en-US"/>
          </a:p>
        </p:txBody>
      </p:sp>
      <p:sp>
        <p:nvSpPr>
          <p:cNvPr id="8" name="Text 11">
            <a:extLst>
              <a:ext uri="{FF2B5EF4-FFF2-40B4-BE49-F238E27FC236}">
                <a16:creationId xmlns:a16="http://schemas.microsoft.com/office/drawing/2014/main" id="{D6A9AC1D-4077-18BC-D5D4-7F711509D759}"/>
              </a:ext>
            </a:extLst>
          </p:cNvPr>
          <p:cNvSpPr/>
          <p:nvPr/>
        </p:nvSpPr>
        <p:spPr>
          <a:xfrm>
            <a:off x="3291840" y="2235708"/>
            <a:ext cx="5577840" cy="59436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Work Roles (72 work roles)</a:t>
            </a:r>
            <a:endParaRPr lang="en-US" sz="1300" dirty="0"/>
          </a:p>
          <a:p>
            <a:pPr marL="0" indent="0" algn="ctr">
              <a:buNone/>
            </a:pPr>
            <a:r>
              <a:rPr lang="en-US" sz="1300" b="1" dirty="0">
                <a:solidFill>
                  <a:srgbClr val="FFFFFF"/>
                </a:solidFill>
                <a:latin typeface="Calibri" pitchFamily="34" charset="0"/>
                <a:ea typeface="Calibri" pitchFamily="34" charset="-122"/>
                <a:cs typeface="Calibri" pitchFamily="34" charset="-120"/>
              </a:rPr>
              <a:t>(Basic · Intermediate · Advanced)</a:t>
            </a:r>
            <a:endParaRPr lang="en-US" sz="1300" dirty="0"/>
          </a:p>
        </p:txBody>
      </p:sp>
      <p:sp>
        <p:nvSpPr>
          <p:cNvPr id="9" name="Shape 12">
            <a:extLst>
              <a:ext uri="{FF2B5EF4-FFF2-40B4-BE49-F238E27FC236}">
                <a16:creationId xmlns:a16="http://schemas.microsoft.com/office/drawing/2014/main" id="{FF1A3361-93F3-4706-4E99-D3C182BF6954}"/>
              </a:ext>
            </a:extLst>
          </p:cNvPr>
          <p:cNvSpPr/>
          <p:nvPr/>
        </p:nvSpPr>
        <p:spPr>
          <a:xfrm>
            <a:off x="6094476" y="2830068"/>
            <a:ext cx="0" cy="274320"/>
          </a:xfrm>
          <a:prstGeom prst="line">
            <a:avLst/>
          </a:prstGeom>
          <a:noFill/>
          <a:ln w="19050">
            <a:solidFill>
              <a:srgbClr val="B0B8C4"/>
            </a:solidFill>
            <a:prstDash val="solid"/>
            <a:tailEnd type="arrow"/>
          </a:ln>
        </p:spPr>
        <p:txBody>
          <a:bodyPr/>
          <a:lstStyle/>
          <a:p>
            <a:endParaRPr lang="en-US"/>
          </a:p>
        </p:txBody>
      </p:sp>
      <p:sp>
        <p:nvSpPr>
          <p:cNvPr id="10" name="Shape 13">
            <a:extLst>
              <a:ext uri="{FF2B5EF4-FFF2-40B4-BE49-F238E27FC236}">
                <a16:creationId xmlns:a16="http://schemas.microsoft.com/office/drawing/2014/main" id="{5A572844-C3FB-426A-D374-8E08D76BB495}"/>
              </a:ext>
            </a:extLst>
          </p:cNvPr>
          <p:cNvSpPr/>
          <p:nvPr/>
        </p:nvSpPr>
        <p:spPr>
          <a:xfrm>
            <a:off x="2286000" y="3241548"/>
            <a:ext cx="7589520" cy="548640"/>
          </a:xfrm>
          <a:prstGeom prst="rect">
            <a:avLst/>
          </a:prstGeom>
          <a:solidFill>
            <a:srgbClr val="2E6DA4"/>
          </a:solidFill>
          <a:ln w="12700">
            <a:solidFill>
              <a:srgbClr val="2E6DA4"/>
            </a:solidFill>
            <a:prstDash val="solid"/>
          </a:ln>
          <a:effectLst>
            <a:outerShdw blurRad="63500" dist="25400" dir="8100000" algn="bl" rotWithShape="0">
              <a:srgbClr val="000000">
                <a:alpha val="15000"/>
              </a:srgbClr>
            </a:outerShdw>
          </a:effectLst>
        </p:spPr>
        <p:txBody>
          <a:bodyPr/>
          <a:lstStyle/>
          <a:p>
            <a:endParaRPr lang="en-US"/>
          </a:p>
        </p:txBody>
      </p:sp>
      <p:sp>
        <p:nvSpPr>
          <p:cNvPr id="11" name="Text 14">
            <a:extLst>
              <a:ext uri="{FF2B5EF4-FFF2-40B4-BE49-F238E27FC236}">
                <a16:creationId xmlns:a16="http://schemas.microsoft.com/office/drawing/2014/main" id="{7DD201F5-2BE8-0241-2BF6-5E1258A274FB}"/>
              </a:ext>
            </a:extLst>
          </p:cNvPr>
          <p:cNvSpPr/>
          <p:nvPr/>
        </p:nvSpPr>
        <p:spPr>
          <a:xfrm>
            <a:off x="2377440" y="3241548"/>
            <a:ext cx="7406640" cy="54864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KSATs  (3,124 entries)</a:t>
            </a:r>
            <a:endParaRPr lang="en-US" sz="1300" dirty="0"/>
          </a:p>
        </p:txBody>
      </p:sp>
      <p:sp>
        <p:nvSpPr>
          <p:cNvPr id="12" name="Shape 15">
            <a:extLst>
              <a:ext uri="{FF2B5EF4-FFF2-40B4-BE49-F238E27FC236}">
                <a16:creationId xmlns:a16="http://schemas.microsoft.com/office/drawing/2014/main" id="{9C9C7E88-607D-99E0-2F93-74AD668DDE42}"/>
              </a:ext>
            </a:extLst>
          </p:cNvPr>
          <p:cNvSpPr/>
          <p:nvPr/>
        </p:nvSpPr>
        <p:spPr>
          <a:xfrm>
            <a:off x="6094476" y="3790188"/>
            <a:ext cx="0" cy="274320"/>
          </a:xfrm>
          <a:prstGeom prst="line">
            <a:avLst/>
          </a:prstGeom>
          <a:noFill/>
          <a:ln w="19050">
            <a:solidFill>
              <a:srgbClr val="B0B8C4"/>
            </a:solidFill>
            <a:prstDash val="solid"/>
            <a:tailEnd type="arrow"/>
          </a:ln>
        </p:spPr>
        <p:txBody>
          <a:bodyPr/>
          <a:lstStyle/>
          <a:p>
            <a:endParaRPr lang="en-US"/>
          </a:p>
        </p:txBody>
      </p:sp>
      <p:sp>
        <p:nvSpPr>
          <p:cNvPr id="13" name="Shape 16">
            <a:extLst>
              <a:ext uri="{FF2B5EF4-FFF2-40B4-BE49-F238E27FC236}">
                <a16:creationId xmlns:a16="http://schemas.microsoft.com/office/drawing/2014/main" id="{7C943EF2-D3DD-26F8-5912-8D7A1F17DCF1}"/>
              </a:ext>
            </a:extLst>
          </p:cNvPr>
          <p:cNvSpPr/>
          <p:nvPr/>
        </p:nvSpPr>
        <p:spPr>
          <a:xfrm>
            <a:off x="1097280" y="4247388"/>
            <a:ext cx="10058400" cy="594360"/>
          </a:xfrm>
          <a:prstGeom prst="rect">
            <a:avLst/>
          </a:prstGeom>
          <a:solidFill>
            <a:srgbClr val="E97132"/>
          </a:solidFill>
          <a:ln w="12700">
            <a:solidFill>
              <a:srgbClr val="E97132"/>
            </a:solidFill>
            <a:prstDash val="solid"/>
          </a:ln>
          <a:effectLst>
            <a:outerShdw blurRad="63500" dist="25400" dir="8100000" algn="bl" rotWithShape="0">
              <a:srgbClr val="000000">
                <a:alpha val="15000"/>
              </a:srgbClr>
            </a:outerShdw>
          </a:effectLst>
        </p:spPr>
        <p:txBody>
          <a:bodyPr/>
          <a:lstStyle/>
          <a:p>
            <a:endParaRPr lang="en-US"/>
          </a:p>
        </p:txBody>
      </p:sp>
      <p:sp>
        <p:nvSpPr>
          <p:cNvPr id="14" name="Text 17">
            <a:extLst>
              <a:ext uri="{FF2B5EF4-FFF2-40B4-BE49-F238E27FC236}">
                <a16:creationId xmlns:a16="http://schemas.microsoft.com/office/drawing/2014/main" id="{90DD0650-9CDC-046D-C5AD-8A0462D68BA6}"/>
              </a:ext>
            </a:extLst>
          </p:cNvPr>
          <p:cNvSpPr/>
          <p:nvPr/>
        </p:nvSpPr>
        <p:spPr>
          <a:xfrm>
            <a:off x="1188720" y="4247388"/>
            <a:ext cx="9875520" cy="59436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Atomic Competencies  (18,000+ → 32,000 projected)</a:t>
            </a:r>
            <a:endParaRPr lang="en-US" sz="1300" dirty="0"/>
          </a:p>
        </p:txBody>
      </p:sp>
      <p:sp>
        <p:nvSpPr>
          <p:cNvPr id="15" name="Shape 18">
            <a:extLst>
              <a:ext uri="{FF2B5EF4-FFF2-40B4-BE49-F238E27FC236}">
                <a16:creationId xmlns:a16="http://schemas.microsoft.com/office/drawing/2014/main" id="{FD71EF5A-2D20-EFD3-074D-CBC626593984}"/>
              </a:ext>
            </a:extLst>
          </p:cNvPr>
          <p:cNvSpPr/>
          <p:nvPr/>
        </p:nvSpPr>
        <p:spPr>
          <a:xfrm>
            <a:off x="6094476" y="4841748"/>
            <a:ext cx="0" cy="274320"/>
          </a:xfrm>
          <a:prstGeom prst="line">
            <a:avLst/>
          </a:prstGeom>
          <a:noFill/>
          <a:ln w="19050">
            <a:solidFill>
              <a:srgbClr val="B0B8C4"/>
            </a:solidFill>
            <a:prstDash val="solid"/>
            <a:tailEnd type="arrow"/>
          </a:ln>
        </p:spPr>
        <p:txBody>
          <a:bodyPr/>
          <a:lstStyle/>
          <a:p>
            <a:endParaRPr lang="en-US"/>
          </a:p>
        </p:txBody>
      </p:sp>
      <p:sp>
        <p:nvSpPr>
          <p:cNvPr id="16" name="Shape 19">
            <a:extLst>
              <a:ext uri="{FF2B5EF4-FFF2-40B4-BE49-F238E27FC236}">
                <a16:creationId xmlns:a16="http://schemas.microsoft.com/office/drawing/2014/main" id="{C1D7ED51-0A6D-8C01-0795-DDA860A8051A}"/>
              </a:ext>
            </a:extLst>
          </p:cNvPr>
          <p:cNvSpPr/>
          <p:nvPr/>
        </p:nvSpPr>
        <p:spPr>
          <a:xfrm>
            <a:off x="1069848" y="5253228"/>
            <a:ext cx="10634472" cy="502920"/>
          </a:xfrm>
          <a:prstGeom prst="rect">
            <a:avLst/>
          </a:prstGeom>
          <a:solidFill>
            <a:srgbClr val="196B24"/>
          </a:solidFill>
          <a:ln w="12700">
            <a:solidFill>
              <a:srgbClr val="196B24"/>
            </a:solidFill>
            <a:prstDash val="solid"/>
          </a:ln>
          <a:effectLst>
            <a:outerShdw blurRad="63500" dist="25400" dir="8100000" algn="bl" rotWithShape="0">
              <a:srgbClr val="000000">
                <a:alpha val="15000"/>
              </a:srgbClr>
            </a:outerShdw>
          </a:effectLst>
        </p:spPr>
        <p:txBody>
          <a:bodyPr/>
          <a:lstStyle/>
          <a:p>
            <a:endParaRPr lang="en-US"/>
          </a:p>
        </p:txBody>
      </p:sp>
      <p:sp>
        <p:nvSpPr>
          <p:cNvPr id="17" name="Text 20">
            <a:extLst>
              <a:ext uri="{FF2B5EF4-FFF2-40B4-BE49-F238E27FC236}">
                <a16:creationId xmlns:a16="http://schemas.microsoft.com/office/drawing/2014/main" id="{1CD08A6E-096D-1E73-B52B-809982B37BEE}"/>
              </a:ext>
            </a:extLst>
          </p:cNvPr>
          <p:cNvSpPr/>
          <p:nvPr/>
        </p:nvSpPr>
        <p:spPr>
          <a:xfrm>
            <a:off x="548640" y="5253228"/>
            <a:ext cx="11064240" cy="50292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Learning Assets  (courses · simulations · assessments)</a:t>
            </a:r>
            <a:endParaRPr lang="en-US" sz="1300" dirty="0"/>
          </a:p>
        </p:txBody>
      </p:sp>
      <p:sp>
        <p:nvSpPr>
          <p:cNvPr id="18" name="Shape 21">
            <a:extLst>
              <a:ext uri="{FF2B5EF4-FFF2-40B4-BE49-F238E27FC236}">
                <a16:creationId xmlns:a16="http://schemas.microsoft.com/office/drawing/2014/main" id="{D2F91FB2-602A-0923-083E-5F51EF90EBD4}"/>
              </a:ext>
            </a:extLst>
          </p:cNvPr>
          <p:cNvSpPr/>
          <p:nvPr/>
        </p:nvSpPr>
        <p:spPr>
          <a:xfrm>
            <a:off x="502920" y="4247388"/>
            <a:ext cx="594360" cy="594360"/>
          </a:xfrm>
          <a:prstGeom prst="rect">
            <a:avLst/>
          </a:prstGeom>
          <a:solidFill>
            <a:srgbClr val="CC9933"/>
          </a:solidFill>
          <a:ln w="12700">
            <a:solidFill>
              <a:srgbClr val="CC9933"/>
            </a:solidFill>
            <a:prstDash val="solid"/>
          </a:ln>
        </p:spPr>
        <p:txBody>
          <a:bodyPr/>
          <a:lstStyle/>
          <a:p>
            <a:endParaRPr lang="en-US"/>
          </a:p>
        </p:txBody>
      </p:sp>
      <p:sp>
        <p:nvSpPr>
          <p:cNvPr id="19" name="Text 22">
            <a:extLst>
              <a:ext uri="{FF2B5EF4-FFF2-40B4-BE49-F238E27FC236}">
                <a16:creationId xmlns:a16="http://schemas.microsoft.com/office/drawing/2014/main" id="{36CC1045-9672-F266-9ED4-36D65EDAE5BC}"/>
              </a:ext>
            </a:extLst>
          </p:cNvPr>
          <p:cNvSpPr/>
          <p:nvPr/>
        </p:nvSpPr>
        <p:spPr>
          <a:xfrm>
            <a:off x="516636" y="4293108"/>
            <a:ext cx="566928" cy="502920"/>
          </a:xfrm>
          <a:prstGeom prst="rect">
            <a:avLst/>
          </a:prstGeom>
          <a:noFill/>
          <a:ln/>
        </p:spPr>
        <p:txBody>
          <a:bodyPr wrap="square" rtlCol="0" anchor="ctr"/>
          <a:lstStyle/>
          <a:p>
            <a:pPr marL="0" indent="0" algn="ctr">
              <a:buNone/>
            </a:pPr>
            <a:r>
              <a:rPr lang="en-US" sz="1100" b="1" dirty="0">
                <a:solidFill>
                  <a:srgbClr val="0E2841"/>
                </a:solidFill>
                <a:latin typeface="Calibri" pitchFamily="34" charset="0"/>
                <a:ea typeface="Calibri" pitchFamily="34" charset="-122"/>
                <a:cs typeface="Calibri" pitchFamily="34" charset="-120"/>
              </a:rPr>
              <a:t>NEW</a:t>
            </a:r>
            <a:endParaRPr lang="en-US" sz="1100" dirty="0"/>
          </a:p>
        </p:txBody>
      </p:sp>
      <p:sp>
        <p:nvSpPr>
          <p:cNvPr id="20" name="Shape 21">
            <a:extLst>
              <a:ext uri="{FF2B5EF4-FFF2-40B4-BE49-F238E27FC236}">
                <a16:creationId xmlns:a16="http://schemas.microsoft.com/office/drawing/2014/main" id="{C679FAC8-2FB9-D3F4-82B8-ADF1F8EDE49E}"/>
              </a:ext>
            </a:extLst>
          </p:cNvPr>
          <p:cNvSpPr/>
          <p:nvPr/>
        </p:nvSpPr>
        <p:spPr>
          <a:xfrm>
            <a:off x="490061" y="5253228"/>
            <a:ext cx="566928" cy="502920"/>
          </a:xfrm>
          <a:prstGeom prst="rect">
            <a:avLst/>
          </a:prstGeom>
          <a:solidFill>
            <a:srgbClr val="CC9933"/>
          </a:solidFill>
          <a:ln w="12700">
            <a:solidFill>
              <a:srgbClr val="CC9933"/>
            </a:solidFill>
            <a:prstDash val="solid"/>
          </a:ln>
        </p:spPr>
        <p:txBody>
          <a:bodyPr/>
          <a:lstStyle/>
          <a:p>
            <a:endParaRPr lang="en-US"/>
          </a:p>
        </p:txBody>
      </p:sp>
      <p:sp>
        <p:nvSpPr>
          <p:cNvPr id="21" name="Text 22">
            <a:extLst>
              <a:ext uri="{FF2B5EF4-FFF2-40B4-BE49-F238E27FC236}">
                <a16:creationId xmlns:a16="http://schemas.microsoft.com/office/drawing/2014/main" id="{B4AB8174-3977-6C95-F8C1-F7DAEABCDF28}"/>
              </a:ext>
            </a:extLst>
          </p:cNvPr>
          <p:cNvSpPr/>
          <p:nvPr/>
        </p:nvSpPr>
        <p:spPr>
          <a:xfrm>
            <a:off x="487680" y="5253228"/>
            <a:ext cx="566928" cy="502920"/>
          </a:xfrm>
          <a:prstGeom prst="rect">
            <a:avLst/>
          </a:prstGeom>
          <a:noFill/>
          <a:ln/>
        </p:spPr>
        <p:txBody>
          <a:bodyPr wrap="square" rtlCol="0" anchor="ctr"/>
          <a:lstStyle/>
          <a:p>
            <a:pPr marL="0" indent="0" algn="ctr">
              <a:buNone/>
            </a:pPr>
            <a:r>
              <a:rPr lang="en-US" sz="1100" b="1" dirty="0">
                <a:solidFill>
                  <a:srgbClr val="0E2841"/>
                </a:solidFill>
                <a:latin typeface="Calibri" pitchFamily="34" charset="0"/>
                <a:ea typeface="Calibri" pitchFamily="34" charset="-122"/>
                <a:cs typeface="Calibri" pitchFamily="34" charset="-120"/>
              </a:rPr>
              <a:t>NEW</a:t>
            </a:r>
            <a:endParaRPr lang="en-US" sz="1100" dirty="0"/>
          </a:p>
        </p:txBody>
      </p:sp>
      <p:sp>
        <p:nvSpPr>
          <p:cNvPr id="22" name="TextBox 21">
            <a:extLst>
              <a:ext uri="{FF2B5EF4-FFF2-40B4-BE49-F238E27FC236}">
                <a16:creationId xmlns:a16="http://schemas.microsoft.com/office/drawing/2014/main" id="{0672A25E-1FDF-0BF1-9F8E-73A26B358141}"/>
              </a:ext>
            </a:extLst>
          </p:cNvPr>
          <p:cNvSpPr txBox="1"/>
          <p:nvPr/>
        </p:nvSpPr>
        <p:spPr>
          <a:xfrm>
            <a:off x="1270244" y="6259023"/>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A Graph doesn’t just store competencies. It stores relationships</a:t>
            </a:r>
          </a:p>
        </p:txBody>
      </p:sp>
    </p:spTree>
    <p:extLst>
      <p:ext uri="{BB962C8B-B14F-4D97-AF65-F5344CB8AC3E}">
        <p14:creationId xmlns:p14="http://schemas.microsoft.com/office/powerpoint/2010/main" val="665767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445305C-E59D-EA06-A2DA-5F6B864C3C80}"/>
              </a:ext>
            </a:extLst>
          </p:cNvPr>
          <p:cNvSpPr>
            <a:spLocks noGrp="1"/>
          </p:cNvSpPr>
          <p:nvPr>
            <p:ph type="body" sz="quarter" idx="13"/>
          </p:nvPr>
        </p:nvSpPr>
        <p:spPr/>
        <p:txBody>
          <a:bodyPr>
            <a:normAutofit/>
          </a:bodyPr>
          <a:lstStyle/>
          <a:p>
            <a:r>
              <a:rPr lang="en-US" sz="2400" dirty="0"/>
              <a:t>What are Atomic Competencies?</a:t>
            </a:r>
          </a:p>
        </p:txBody>
      </p:sp>
      <p:sp>
        <p:nvSpPr>
          <p:cNvPr id="26" name="Shape 6">
            <a:extLst>
              <a:ext uri="{FF2B5EF4-FFF2-40B4-BE49-F238E27FC236}">
                <a16:creationId xmlns:a16="http://schemas.microsoft.com/office/drawing/2014/main" id="{315661AF-8A3C-1A7C-CEFF-DF94D84F8A1B}"/>
              </a:ext>
            </a:extLst>
          </p:cNvPr>
          <p:cNvSpPr/>
          <p:nvPr/>
        </p:nvSpPr>
        <p:spPr>
          <a:xfrm>
            <a:off x="346417" y="1245694"/>
            <a:ext cx="11247120" cy="1097280"/>
          </a:xfrm>
          <a:prstGeom prst="rect">
            <a:avLst/>
          </a:prstGeom>
          <a:solidFill>
            <a:srgbClr val="EBF5FF"/>
          </a:solidFill>
          <a:ln w="19050">
            <a:solidFill>
              <a:srgbClr val="156082"/>
            </a:solidFill>
            <a:prstDash val="solid"/>
          </a:ln>
        </p:spPr>
        <p:txBody>
          <a:bodyPr/>
          <a:lstStyle/>
          <a:p>
            <a:endParaRPr lang="en-US"/>
          </a:p>
        </p:txBody>
      </p:sp>
      <p:sp>
        <p:nvSpPr>
          <p:cNvPr id="27" name="Shape 7">
            <a:extLst>
              <a:ext uri="{FF2B5EF4-FFF2-40B4-BE49-F238E27FC236}">
                <a16:creationId xmlns:a16="http://schemas.microsoft.com/office/drawing/2014/main" id="{9968CDC6-0EB9-895D-ECE1-8A3F9434DB98}"/>
              </a:ext>
            </a:extLst>
          </p:cNvPr>
          <p:cNvSpPr/>
          <p:nvPr/>
        </p:nvSpPr>
        <p:spPr>
          <a:xfrm>
            <a:off x="346417" y="1245694"/>
            <a:ext cx="164592" cy="1097280"/>
          </a:xfrm>
          <a:prstGeom prst="rect">
            <a:avLst/>
          </a:prstGeom>
          <a:solidFill>
            <a:srgbClr val="156082"/>
          </a:solidFill>
          <a:ln w="12700">
            <a:solidFill>
              <a:srgbClr val="156082"/>
            </a:solidFill>
            <a:prstDash val="solid"/>
          </a:ln>
        </p:spPr>
        <p:txBody>
          <a:bodyPr/>
          <a:lstStyle/>
          <a:p>
            <a:endParaRPr lang="en-US"/>
          </a:p>
        </p:txBody>
      </p:sp>
      <p:sp>
        <p:nvSpPr>
          <p:cNvPr id="28" name="Text 8">
            <a:extLst>
              <a:ext uri="{FF2B5EF4-FFF2-40B4-BE49-F238E27FC236}">
                <a16:creationId xmlns:a16="http://schemas.microsoft.com/office/drawing/2014/main" id="{A39D438D-359D-627E-4DE7-DB4953204F50}"/>
              </a:ext>
            </a:extLst>
          </p:cNvPr>
          <p:cNvSpPr/>
          <p:nvPr/>
        </p:nvSpPr>
        <p:spPr>
          <a:xfrm>
            <a:off x="666457" y="1318846"/>
            <a:ext cx="10789920" cy="960120"/>
          </a:xfrm>
          <a:prstGeom prst="rect">
            <a:avLst/>
          </a:prstGeom>
          <a:noFill/>
          <a:ln/>
        </p:spPr>
        <p:txBody>
          <a:bodyPr wrap="square" rtlCol="0" anchor="ctr"/>
          <a:lstStyle/>
          <a:p>
            <a:pPr marL="0" indent="0">
              <a:buNone/>
            </a:pPr>
            <a:r>
              <a:rPr lang="en-US" sz="1400" dirty="0">
                <a:solidFill>
                  <a:srgbClr val="0E2841"/>
                </a:solidFill>
                <a:latin typeface="Calibri" pitchFamily="34" charset="0"/>
                <a:ea typeface="Calibri" pitchFamily="34" charset="-122"/>
                <a:cs typeface="Calibri" pitchFamily="34" charset="-120"/>
              </a:rPr>
              <a:t>An atomic competency is the smallest unit of knowledge, skill, or ability that can be independently defined, taught, and assessed. Together, a set of atomic competencies constitutes a KSAT and provides the specific, measurable foundation that the KSAT's narrative description implies but does not define.</a:t>
            </a:r>
            <a:endParaRPr lang="en-US" sz="1400" dirty="0"/>
          </a:p>
        </p:txBody>
      </p:sp>
      <p:sp>
        <p:nvSpPr>
          <p:cNvPr id="29" name="Shape 9">
            <a:extLst>
              <a:ext uri="{FF2B5EF4-FFF2-40B4-BE49-F238E27FC236}">
                <a16:creationId xmlns:a16="http://schemas.microsoft.com/office/drawing/2014/main" id="{936A93AE-C498-2848-D69D-EE3A7B71965A}"/>
              </a:ext>
            </a:extLst>
          </p:cNvPr>
          <p:cNvSpPr/>
          <p:nvPr/>
        </p:nvSpPr>
        <p:spPr>
          <a:xfrm>
            <a:off x="346417" y="2571574"/>
            <a:ext cx="3566160" cy="288036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30" name="Shape 10">
            <a:extLst>
              <a:ext uri="{FF2B5EF4-FFF2-40B4-BE49-F238E27FC236}">
                <a16:creationId xmlns:a16="http://schemas.microsoft.com/office/drawing/2014/main" id="{E8E517C5-8F64-9EA2-D157-E6C8E817F001}"/>
              </a:ext>
            </a:extLst>
          </p:cNvPr>
          <p:cNvSpPr/>
          <p:nvPr/>
        </p:nvSpPr>
        <p:spPr>
          <a:xfrm>
            <a:off x="346417" y="2571574"/>
            <a:ext cx="3566160" cy="64008"/>
          </a:xfrm>
          <a:prstGeom prst="rect">
            <a:avLst/>
          </a:prstGeom>
          <a:solidFill>
            <a:srgbClr val="156082"/>
          </a:solidFill>
          <a:ln w="12700">
            <a:solidFill>
              <a:srgbClr val="156082"/>
            </a:solidFill>
            <a:prstDash val="solid"/>
          </a:ln>
        </p:spPr>
        <p:txBody>
          <a:bodyPr/>
          <a:lstStyle/>
          <a:p>
            <a:endParaRPr lang="en-US"/>
          </a:p>
        </p:txBody>
      </p:sp>
      <p:sp>
        <p:nvSpPr>
          <p:cNvPr id="32" name="Text 12">
            <a:extLst>
              <a:ext uri="{FF2B5EF4-FFF2-40B4-BE49-F238E27FC236}">
                <a16:creationId xmlns:a16="http://schemas.microsoft.com/office/drawing/2014/main" id="{B101907B-E5ED-E308-0E52-34938FD2B0F0}"/>
              </a:ext>
            </a:extLst>
          </p:cNvPr>
          <p:cNvSpPr/>
          <p:nvPr/>
        </p:nvSpPr>
        <p:spPr>
          <a:xfrm>
            <a:off x="511009" y="2736166"/>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33" name="Text 13">
            <a:extLst>
              <a:ext uri="{FF2B5EF4-FFF2-40B4-BE49-F238E27FC236}">
                <a16:creationId xmlns:a16="http://schemas.microsoft.com/office/drawing/2014/main" id="{1BC5A00C-7648-C50A-83D0-6A48C390B3B3}"/>
              </a:ext>
            </a:extLst>
          </p:cNvPr>
          <p:cNvSpPr/>
          <p:nvPr/>
        </p:nvSpPr>
        <p:spPr>
          <a:xfrm>
            <a:off x="1096225" y="2708734"/>
            <a:ext cx="267004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Specific</a:t>
            </a:r>
            <a:endParaRPr lang="en-US" sz="1400" dirty="0"/>
          </a:p>
        </p:txBody>
      </p:sp>
      <p:sp>
        <p:nvSpPr>
          <p:cNvPr id="34" name="Text 14">
            <a:extLst>
              <a:ext uri="{FF2B5EF4-FFF2-40B4-BE49-F238E27FC236}">
                <a16:creationId xmlns:a16="http://schemas.microsoft.com/office/drawing/2014/main" id="{C486B0C2-0663-4621-589C-2943BF3948C5}"/>
              </a:ext>
            </a:extLst>
          </p:cNvPr>
          <p:cNvSpPr/>
          <p:nvPr/>
        </p:nvSpPr>
        <p:spPr>
          <a:xfrm>
            <a:off x="483577" y="3303094"/>
            <a:ext cx="3291840" cy="214884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Each atomic competency targets one distinct knowledge area or skill behavior that can be taught in isolation.</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It describes one thing to be learned or performed and avoids embedded sub-skills. It can be independently taught, updated, or retired without affecting unrelated competencies. </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Its scope is narrow enough to support precise mapping to learning activities and assessments</a:t>
            </a:r>
            <a:endParaRPr lang="en-US" sz="1200" dirty="0"/>
          </a:p>
        </p:txBody>
      </p:sp>
      <p:sp>
        <p:nvSpPr>
          <p:cNvPr id="35" name="Shape 15">
            <a:extLst>
              <a:ext uri="{FF2B5EF4-FFF2-40B4-BE49-F238E27FC236}">
                <a16:creationId xmlns:a16="http://schemas.microsoft.com/office/drawing/2014/main" id="{2DACB09F-0754-3F9D-B8AF-191E331E56DB}"/>
              </a:ext>
            </a:extLst>
          </p:cNvPr>
          <p:cNvSpPr/>
          <p:nvPr/>
        </p:nvSpPr>
        <p:spPr>
          <a:xfrm>
            <a:off x="4260049" y="2571574"/>
            <a:ext cx="3566160" cy="288036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36" name="Shape 16">
            <a:extLst>
              <a:ext uri="{FF2B5EF4-FFF2-40B4-BE49-F238E27FC236}">
                <a16:creationId xmlns:a16="http://schemas.microsoft.com/office/drawing/2014/main" id="{BEA304B6-2731-554D-89C6-3F18560ACD94}"/>
              </a:ext>
            </a:extLst>
          </p:cNvPr>
          <p:cNvSpPr/>
          <p:nvPr/>
        </p:nvSpPr>
        <p:spPr>
          <a:xfrm>
            <a:off x="4260049" y="2571574"/>
            <a:ext cx="3566160" cy="64008"/>
          </a:xfrm>
          <a:prstGeom prst="rect">
            <a:avLst/>
          </a:prstGeom>
          <a:solidFill>
            <a:srgbClr val="156082"/>
          </a:solidFill>
          <a:ln w="12700">
            <a:solidFill>
              <a:srgbClr val="156082"/>
            </a:solidFill>
            <a:prstDash val="solid"/>
          </a:ln>
        </p:spPr>
        <p:txBody>
          <a:bodyPr/>
          <a:lstStyle/>
          <a:p>
            <a:endParaRPr lang="en-US"/>
          </a:p>
        </p:txBody>
      </p:sp>
      <p:sp>
        <p:nvSpPr>
          <p:cNvPr id="38" name="Text 18">
            <a:extLst>
              <a:ext uri="{FF2B5EF4-FFF2-40B4-BE49-F238E27FC236}">
                <a16:creationId xmlns:a16="http://schemas.microsoft.com/office/drawing/2014/main" id="{E9186C5E-06EA-2994-D78A-D5CC3584AAFC}"/>
              </a:ext>
            </a:extLst>
          </p:cNvPr>
          <p:cNvSpPr/>
          <p:nvPr/>
        </p:nvSpPr>
        <p:spPr>
          <a:xfrm>
            <a:off x="4424641" y="2736166"/>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39" name="Text 19">
            <a:extLst>
              <a:ext uri="{FF2B5EF4-FFF2-40B4-BE49-F238E27FC236}">
                <a16:creationId xmlns:a16="http://schemas.microsoft.com/office/drawing/2014/main" id="{33D95EE3-A2AD-BD1E-8B61-968D8B594E16}"/>
              </a:ext>
            </a:extLst>
          </p:cNvPr>
          <p:cNvSpPr/>
          <p:nvPr/>
        </p:nvSpPr>
        <p:spPr>
          <a:xfrm>
            <a:off x="5009857" y="2708734"/>
            <a:ext cx="267004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Observable</a:t>
            </a:r>
            <a:endParaRPr lang="en-US" sz="1400" dirty="0"/>
          </a:p>
        </p:txBody>
      </p:sp>
      <p:sp>
        <p:nvSpPr>
          <p:cNvPr id="40" name="Text 20">
            <a:extLst>
              <a:ext uri="{FF2B5EF4-FFF2-40B4-BE49-F238E27FC236}">
                <a16:creationId xmlns:a16="http://schemas.microsoft.com/office/drawing/2014/main" id="{85CF5684-A413-A7AB-051A-5737E07822E9}"/>
              </a:ext>
            </a:extLst>
          </p:cNvPr>
          <p:cNvSpPr/>
          <p:nvPr/>
        </p:nvSpPr>
        <p:spPr>
          <a:xfrm>
            <a:off x="4397209" y="3303094"/>
            <a:ext cx="3291840" cy="214884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The competency can be demonstrated through a measurable behavior or product, making assessment straightforward and defensible.</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Performance evidence can be collected without subjective interpretation and evidence can be recorded as data. Observation does not require inference about intent.</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t>Each competency supports repeatable assessments across individuals and contexts</a:t>
            </a:r>
          </a:p>
        </p:txBody>
      </p:sp>
      <p:sp>
        <p:nvSpPr>
          <p:cNvPr id="41" name="Shape 21">
            <a:extLst>
              <a:ext uri="{FF2B5EF4-FFF2-40B4-BE49-F238E27FC236}">
                <a16:creationId xmlns:a16="http://schemas.microsoft.com/office/drawing/2014/main" id="{306D64E0-58A4-C865-7184-3C690BA547C8}"/>
              </a:ext>
            </a:extLst>
          </p:cNvPr>
          <p:cNvSpPr/>
          <p:nvPr/>
        </p:nvSpPr>
        <p:spPr>
          <a:xfrm>
            <a:off x="8173681" y="2571574"/>
            <a:ext cx="3566160" cy="288036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42" name="Shape 22">
            <a:extLst>
              <a:ext uri="{FF2B5EF4-FFF2-40B4-BE49-F238E27FC236}">
                <a16:creationId xmlns:a16="http://schemas.microsoft.com/office/drawing/2014/main" id="{8A910930-C614-D949-B48F-9B93EA78E9C3}"/>
              </a:ext>
            </a:extLst>
          </p:cNvPr>
          <p:cNvSpPr/>
          <p:nvPr/>
        </p:nvSpPr>
        <p:spPr>
          <a:xfrm>
            <a:off x="8173681" y="2571574"/>
            <a:ext cx="3566160" cy="64008"/>
          </a:xfrm>
          <a:prstGeom prst="rect">
            <a:avLst/>
          </a:prstGeom>
          <a:solidFill>
            <a:srgbClr val="156082"/>
          </a:solidFill>
          <a:ln w="12700">
            <a:solidFill>
              <a:srgbClr val="156082"/>
            </a:solidFill>
            <a:prstDash val="solid"/>
          </a:ln>
        </p:spPr>
        <p:txBody>
          <a:bodyPr/>
          <a:lstStyle/>
          <a:p>
            <a:endParaRPr lang="en-US"/>
          </a:p>
        </p:txBody>
      </p:sp>
      <p:sp>
        <p:nvSpPr>
          <p:cNvPr id="44" name="Text 24">
            <a:extLst>
              <a:ext uri="{FF2B5EF4-FFF2-40B4-BE49-F238E27FC236}">
                <a16:creationId xmlns:a16="http://schemas.microsoft.com/office/drawing/2014/main" id="{B3BB0FB5-FE63-359E-01A5-1B690F92393A}"/>
              </a:ext>
            </a:extLst>
          </p:cNvPr>
          <p:cNvSpPr/>
          <p:nvPr/>
        </p:nvSpPr>
        <p:spPr>
          <a:xfrm>
            <a:off x="8338273" y="2736166"/>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45" name="Text 25">
            <a:extLst>
              <a:ext uri="{FF2B5EF4-FFF2-40B4-BE49-F238E27FC236}">
                <a16:creationId xmlns:a16="http://schemas.microsoft.com/office/drawing/2014/main" id="{1F8B619A-0FD4-DCD8-ED4C-D20482BC1F8B}"/>
              </a:ext>
            </a:extLst>
          </p:cNvPr>
          <p:cNvSpPr/>
          <p:nvPr/>
        </p:nvSpPr>
        <p:spPr>
          <a:xfrm>
            <a:off x="8923489" y="2708734"/>
            <a:ext cx="267004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Calibrated</a:t>
            </a:r>
            <a:endParaRPr lang="en-US" sz="1400" dirty="0"/>
          </a:p>
        </p:txBody>
      </p:sp>
      <p:sp>
        <p:nvSpPr>
          <p:cNvPr id="46" name="Text 26">
            <a:extLst>
              <a:ext uri="{FF2B5EF4-FFF2-40B4-BE49-F238E27FC236}">
                <a16:creationId xmlns:a16="http://schemas.microsoft.com/office/drawing/2014/main" id="{4A73F4BB-9335-3178-2938-F0F52E4A9849}"/>
              </a:ext>
            </a:extLst>
          </p:cNvPr>
          <p:cNvSpPr/>
          <p:nvPr/>
        </p:nvSpPr>
        <p:spPr>
          <a:xfrm>
            <a:off x="8310841" y="3303094"/>
            <a:ext cx="3291840" cy="214884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Atomic competencies are aligned to a proficiency level (Basic, Intermediate, Advanced) and enable clear rubrics for evaluation.</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Performance criteria are consistent across assessors and organizations. Proficiency alignment enables comparisons across roles, systems, and time.</a:t>
            </a:r>
          </a:p>
          <a:p>
            <a:pPr marL="0" indent="0">
              <a:buNone/>
            </a:pPr>
            <a:endParaRPr lang="en-US" sz="1200" dirty="0">
              <a:solidFill>
                <a:srgbClr val="4A5568"/>
              </a:solidFill>
              <a:latin typeface="Calibri" pitchFamily="34" charset="0"/>
              <a:ea typeface="Calibri" pitchFamily="34" charset="-122"/>
              <a:cs typeface="Calibri" pitchFamily="34" charset="-120"/>
            </a:endParaRPr>
          </a:p>
          <a:p>
            <a:pPr marL="0" indent="0">
              <a:buNone/>
            </a:pPr>
            <a:r>
              <a:rPr lang="en-US" sz="1200" dirty="0">
                <a:solidFill>
                  <a:srgbClr val="4A5568"/>
                </a:solidFill>
                <a:latin typeface="Calibri" pitchFamily="34" charset="0"/>
                <a:ea typeface="Calibri" pitchFamily="34" charset="-122"/>
                <a:cs typeface="Calibri" pitchFamily="34" charset="-120"/>
              </a:rPr>
              <a:t>Calibration supports differentiation between awareness, application, and mastery.</a:t>
            </a:r>
            <a:endParaRPr lang="en-US" sz="1200" dirty="0"/>
          </a:p>
        </p:txBody>
      </p:sp>
      <p:sp>
        <p:nvSpPr>
          <p:cNvPr id="47" name="Text 27">
            <a:extLst>
              <a:ext uri="{FF2B5EF4-FFF2-40B4-BE49-F238E27FC236}">
                <a16:creationId xmlns:a16="http://schemas.microsoft.com/office/drawing/2014/main" id="{5C11BB18-6C9B-AF44-D2D8-13674BC10D07}"/>
              </a:ext>
            </a:extLst>
          </p:cNvPr>
          <p:cNvSpPr/>
          <p:nvPr/>
        </p:nvSpPr>
        <p:spPr>
          <a:xfrm>
            <a:off x="346417" y="5573270"/>
            <a:ext cx="11247120" cy="640080"/>
          </a:xfrm>
          <a:prstGeom prst="rect">
            <a:avLst/>
          </a:prstGeom>
          <a:noFill/>
          <a:ln/>
        </p:spPr>
        <p:txBody>
          <a:bodyPr wrap="square" rtlCol="0" anchor="ctr"/>
          <a:lstStyle/>
          <a:p>
            <a:pPr marL="0" indent="0" algn="ctr">
              <a:buNone/>
            </a:pPr>
            <a:r>
              <a:rPr lang="en-US" sz="1300" i="1" dirty="0">
                <a:solidFill>
                  <a:srgbClr val="4A5568"/>
                </a:solidFill>
                <a:latin typeface="Calibri" pitchFamily="34" charset="0"/>
                <a:ea typeface="Calibri" pitchFamily="34" charset="-122"/>
                <a:cs typeface="Calibri" pitchFamily="34" charset="-120"/>
              </a:rPr>
              <a:t>These three properties, combined with the job analysis rigor behind how they are defined, are what make atomic competencies usable for training design, gap analysis, and workforce planning.</a:t>
            </a:r>
            <a:endParaRPr lang="en-US" sz="1300" dirty="0"/>
          </a:p>
        </p:txBody>
      </p:sp>
      <p:sp>
        <p:nvSpPr>
          <p:cNvPr id="48" name="TextBox 47">
            <a:extLst>
              <a:ext uri="{FF2B5EF4-FFF2-40B4-BE49-F238E27FC236}">
                <a16:creationId xmlns:a16="http://schemas.microsoft.com/office/drawing/2014/main" id="{D09D53A8-4867-F61F-2D94-759E934BA4E6}"/>
              </a:ext>
            </a:extLst>
          </p:cNvPr>
          <p:cNvSpPr txBox="1"/>
          <p:nvPr/>
        </p:nvSpPr>
        <p:spPr>
          <a:xfrm>
            <a:off x="1270244" y="6259023"/>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Atomic competencies enable a specific, observable, and measurable rubric for each KSAT</a:t>
            </a:r>
          </a:p>
        </p:txBody>
      </p:sp>
    </p:spTree>
    <p:extLst>
      <p:ext uri="{BB962C8B-B14F-4D97-AF65-F5344CB8AC3E}">
        <p14:creationId xmlns:p14="http://schemas.microsoft.com/office/powerpoint/2010/main" val="39828426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4310D-47C0-4E0F-6D34-195745629CCA}"/>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20B59751-1631-B6F9-1AD8-6BC35737DC2D}"/>
              </a:ext>
            </a:extLst>
          </p:cNvPr>
          <p:cNvSpPr>
            <a:spLocks noGrp="1"/>
          </p:cNvSpPr>
          <p:nvPr>
            <p:ph type="body" sz="quarter" idx="13"/>
          </p:nvPr>
        </p:nvSpPr>
        <p:spPr/>
        <p:txBody>
          <a:bodyPr>
            <a:normAutofit/>
          </a:bodyPr>
          <a:lstStyle/>
          <a:p>
            <a:r>
              <a:rPr lang="en-US" sz="2400" dirty="0"/>
              <a:t>DCWF Example: Proficiency Differentiation</a:t>
            </a:r>
          </a:p>
        </p:txBody>
      </p:sp>
      <p:sp>
        <p:nvSpPr>
          <p:cNvPr id="20" name="TextBox 19">
            <a:extLst>
              <a:ext uri="{FF2B5EF4-FFF2-40B4-BE49-F238E27FC236}">
                <a16:creationId xmlns:a16="http://schemas.microsoft.com/office/drawing/2014/main" id="{AF02AEF3-519F-2692-CA94-75A882AD0265}"/>
              </a:ext>
            </a:extLst>
          </p:cNvPr>
          <p:cNvSpPr txBox="1"/>
          <p:nvPr/>
        </p:nvSpPr>
        <p:spPr>
          <a:xfrm>
            <a:off x="1270244" y="6281720"/>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Atomic Competencies make Proficiency Levels Concrete Across Work roles </a:t>
            </a:r>
          </a:p>
        </p:txBody>
      </p:sp>
      <p:sp>
        <p:nvSpPr>
          <p:cNvPr id="2" name="Text 6">
            <a:extLst>
              <a:ext uri="{FF2B5EF4-FFF2-40B4-BE49-F238E27FC236}">
                <a16:creationId xmlns:a16="http://schemas.microsoft.com/office/drawing/2014/main" id="{5A910EF8-2469-FA77-3DF5-79ECD3BB29D9}"/>
              </a:ext>
            </a:extLst>
          </p:cNvPr>
          <p:cNvSpPr/>
          <p:nvPr/>
        </p:nvSpPr>
        <p:spPr>
          <a:xfrm>
            <a:off x="457200" y="1085333"/>
            <a:ext cx="11247120" cy="411480"/>
          </a:xfrm>
          <a:prstGeom prst="rect">
            <a:avLst/>
          </a:prstGeom>
          <a:noFill/>
          <a:ln/>
        </p:spPr>
        <p:txBody>
          <a:bodyPr wrap="square" rtlCol="0" anchor="ctr"/>
          <a:lstStyle/>
          <a:p>
            <a:pPr marL="0" indent="0">
              <a:buNone/>
            </a:pPr>
            <a:r>
              <a:rPr lang="en-US" sz="1400" dirty="0">
                <a:solidFill>
                  <a:srgbClr val="4A5568"/>
                </a:solidFill>
                <a:latin typeface="Calibri" pitchFamily="34" charset="0"/>
                <a:ea typeface="Calibri" pitchFamily="34" charset="-122"/>
                <a:cs typeface="Calibri" pitchFamily="34" charset="-120"/>
              </a:rPr>
              <a:t>The “Knowledge of Encryption Algorithms” KSAT can now be calibrated differently for each work role AND proficiency level:</a:t>
            </a:r>
            <a:endParaRPr lang="en-US" sz="1400" dirty="0"/>
          </a:p>
        </p:txBody>
      </p:sp>
      <p:sp>
        <p:nvSpPr>
          <p:cNvPr id="7" name="Shape 7">
            <a:extLst>
              <a:ext uri="{FF2B5EF4-FFF2-40B4-BE49-F238E27FC236}">
                <a16:creationId xmlns:a16="http://schemas.microsoft.com/office/drawing/2014/main" id="{2F527356-5082-DF18-079C-04C0CF410116}"/>
              </a:ext>
            </a:extLst>
          </p:cNvPr>
          <p:cNvSpPr/>
          <p:nvPr/>
        </p:nvSpPr>
        <p:spPr>
          <a:xfrm>
            <a:off x="411480" y="1615685"/>
            <a:ext cx="3657600" cy="4572000"/>
          </a:xfrm>
          <a:prstGeom prst="rect">
            <a:avLst/>
          </a:prstGeom>
          <a:solidFill>
            <a:srgbClr val="F2F4F7"/>
          </a:solidFill>
          <a:ln w="12700">
            <a:solidFill>
              <a:srgbClr val="DDE3ED"/>
            </a:solidFill>
            <a:prstDash val="solid"/>
          </a:ln>
        </p:spPr>
        <p:txBody>
          <a:bodyPr/>
          <a:lstStyle/>
          <a:p>
            <a:endParaRPr lang="en-US"/>
          </a:p>
        </p:txBody>
      </p:sp>
      <p:sp>
        <p:nvSpPr>
          <p:cNvPr id="8" name="Shape 8">
            <a:extLst>
              <a:ext uri="{FF2B5EF4-FFF2-40B4-BE49-F238E27FC236}">
                <a16:creationId xmlns:a16="http://schemas.microsoft.com/office/drawing/2014/main" id="{83DD9BB5-B90D-98AC-8031-CDD37F0E2180}"/>
              </a:ext>
            </a:extLst>
          </p:cNvPr>
          <p:cNvSpPr/>
          <p:nvPr/>
        </p:nvSpPr>
        <p:spPr>
          <a:xfrm>
            <a:off x="411480" y="1615685"/>
            <a:ext cx="3657600" cy="475488"/>
          </a:xfrm>
          <a:prstGeom prst="rect">
            <a:avLst/>
          </a:prstGeom>
          <a:solidFill>
            <a:srgbClr val="196B24"/>
          </a:solidFill>
          <a:ln w="12700">
            <a:solidFill>
              <a:srgbClr val="196B24"/>
            </a:solidFill>
            <a:prstDash val="solid"/>
          </a:ln>
        </p:spPr>
        <p:txBody>
          <a:bodyPr/>
          <a:lstStyle/>
          <a:p>
            <a:endParaRPr lang="en-US"/>
          </a:p>
        </p:txBody>
      </p:sp>
      <p:sp>
        <p:nvSpPr>
          <p:cNvPr id="9" name="Text 9">
            <a:extLst>
              <a:ext uri="{FF2B5EF4-FFF2-40B4-BE49-F238E27FC236}">
                <a16:creationId xmlns:a16="http://schemas.microsoft.com/office/drawing/2014/main" id="{64A14C60-34B3-7447-D166-6C78EAF67B58}"/>
              </a:ext>
            </a:extLst>
          </p:cNvPr>
          <p:cNvSpPr/>
          <p:nvPr/>
        </p:nvSpPr>
        <p:spPr>
          <a:xfrm>
            <a:off x="411480" y="1615685"/>
            <a:ext cx="3657600" cy="475488"/>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BASIC</a:t>
            </a:r>
            <a:endParaRPr lang="en-US" sz="1400" dirty="0"/>
          </a:p>
        </p:txBody>
      </p:sp>
      <p:sp>
        <p:nvSpPr>
          <p:cNvPr id="21" name="Text 10">
            <a:extLst>
              <a:ext uri="{FF2B5EF4-FFF2-40B4-BE49-F238E27FC236}">
                <a16:creationId xmlns:a16="http://schemas.microsoft.com/office/drawing/2014/main" id="{029F500D-123C-C8EA-B61B-C1E3E8CD3DE7}"/>
              </a:ext>
            </a:extLst>
          </p:cNvPr>
          <p:cNvSpPr/>
          <p:nvPr/>
        </p:nvSpPr>
        <p:spPr>
          <a:xfrm>
            <a:off x="548640" y="2200901"/>
            <a:ext cx="3383280" cy="2560320"/>
          </a:xfrm>
          <a:prstGeom prst="rect">
            <a:avLst/>
          </a:prstGeom>
          <a:noFill/>
          <a:ln/>
        </p:spPr>
        <p:txBody>
          <a:bodyPr wrap="square" rtlCol="0" anchor="t"/>
          <a:lstStyle/>
          <a:p>
            <a:pPr marL="176213" indent="-176213">
              <a:spcAft>
                <a:spcPts val="700"/>
              </a:spcAft>
              <a:buNone/>
            </a:pPr>
            <a:r>
              <a:rPr lang="en-US" sz="1250" b="1" dirty="0">
                <a:solidFill>
                  <a:srgbClr val="196B24"/>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Understanding of symmetric encryption (AES, 3DES) and appropriate use cases</a:t>
            </a:r>
          </a:p>
          <a:p>
            <a:pPr marL="176213" indent="-176213">
              <a:spcAft>
                <a:spcPts val="700"/>
              </a:spcAft>
              <a:buNone/>
            </a:pPr>
            <a:r>
              <a:rPr lang="en-US" sz="1250" b="1" dirty="0">
                <a:solidFill>
                  <a:srgbClr val="196B24"/>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Understanding of asymmetric encryption (RSA, ECC) and its role in secure communications</a:t>
            </a:r>
            <a:endParaRPr lang="en-US" sz="1250" dirty="0"/>
          </a:p>
          <a:p>
            <a:pPr marL="176213" indent="-176213">
              <a:spcAft>
                <a:spcPts val="800"/>
              </a:spcAft>
              <a:buNone/>
            </a:pPr>
            <a:r>
              <a:rPr lang="en-US" sz="1250" b="1" dirty="0">
                <a:solidFill>
                  <a:srgbClr val="196B24"/>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Can identify the purpose of encryption in a system context</a:t>
            </a:r>
            <a:endParaRPr lang="en-US" sz="1250" dirty="0"/>
          </a:p>
          <a:p>
            <a:pPr marL="176213" indent="-176213">
              <a:spcAft>
                <a:spcPts val="800"/>
              </a:spcAft>
              <a:buNone/>
            </a:pPr>
            <a:r>
              <a:rPr lang="en-US" sz="1250" b="1" dirty="0">
                <a:solidFill>
                  <a:srgbClr val="196B24"/>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Awareness of common algorithms (AES, RSA) by name</a:t>
            </a:r>
          </a:p>
          <a:p>
            <a:pPr marL="176213" indent="-176213">
              <a:spcAft>
                <a:spcPts val="700"/>
              </a:spcAft>
              <a:buNone/>
            </a:pPr>
            <a:r>
              <a:rPr lang="en-US" sz="1250" b="1" dirty="0">
                <a:solidFill>
                  <a:srgbClr val="196B24"/>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Knowledge of Public Key Infrastructure (PKI), certificate authorities, and certificate lifecycle management</a:t>
            </a:r>
            <a:endParaRPr lang="en-US" sz="1250" dirty="0"/>
          </a:p>
          <a:p>
            <a:pPr marL="176213" indent="-176213">
              <a:spcAft>
                <a:spcPts val="800"/>
              </a:spcAft>
              <a:buNone/>
            </a:pPr>
            <a:endParaRPr lang="en-US" sz="1250" dirty="0"/>
          </a:p>
        </p:txBody>
      </p:sp>
      <p:sp>
        <p:nvSpPr>
          <p:cNvPr id="22" name="Shape 11">
            <a:extLst>
              <a:ext uri="{FF2B5EF4-FFF2-40B4-BE49-F238E27FC236}">
                <a16:creationId xmlns:a16="http://schemas.microsoft.com/office/drawing/2014/main" id="{A872AC2D-4CFA-8D9F-B9DE-B684AB34CAC1}"/>
              </a:ext>
            </a:extLst>
          </p:cNvPr>
          <p:cNvSpPr/>
          <p:nvPr/>
        </p:nvSpPr>
        <p:spPr>
          <a:xfrm>
            <a:off x="502920" y="5090745"/>
            <a:ext cx="3474720" cy="932347"/>
          </a:xfrm>
          <a:prstGeom prst="rect">
            <a:avLst/>
          </a:prstGeom>
          <a:solidFill>
            <a:srgbClr val="196B24">
              <a:alpha val="12000"/>
            </a:srgbClr>
          </a:solidFill>
          <a:ln w="12700">
            <a:solidFill>
              <a:srgbClr val="196B24">
                <a:alpha val="50000"/>
              </a:srgbClr>
            </a:solidFill>
            <a:prstDash val="solid"/>
          </a:ln>
        </p:spPr>
        <p:txBody>
          <a:bodyPr/>
          <a:lstStyle/>
          <a:p>
            <a:endParaRPr lang="en-US"/>
          </a:p>
        </p:txBody>
      </p:sp>
      <p:sp>
        <p:nvSpPr>
          <p:cNvPr id="23" name="Text 12">
            <a:extLst>
              <a:ext uri="{FF2B5EF4-FFF2-40B4-BE49-F238E27FC236}">
                <a16:creationId xmlns:a16="http://schemas.microsoft.com/office/drawing/2014/main" id="{BA7AA434-32E7-4114-7BB9-78DF9239A763}"/>
              </a:ext>
            </a:extLst>
          </p:cNvPr>
          <p:cNvSpPr/>
          <p:nvPr/>
        </p:nvSpPr>
        <p:spPr>
          <a:xfrm>
            <a:off x="576072" y="5181845"/>
            <a:ext cx="3337560" cy="795527"/>
          </a:xfrm>
          <a:prstGeom prst="rect">
            <a:avLst/>
          </a:prstGeom>
          <a:noFill/>
          <a:ln/>
        </p:spPr>
        <p:txBody>
          <a:bodyPr wrap="square" rtlCol="0" anchor="ctr"/>
          <a:lstStyle/>
          <a:p>
            <a:pPr marL="0" indent="0">
              <a:buNone/>
            </a:pPr>
            <a:r>
              <a:rPr lang="en-US" sz="1100" i="1" dirty="0">
                <a:solidFill>
                  <a:srgbClr val="0E2841"/>
                </a:solidFill>
                <a:latin typeface="Calibri" pitchFamily="34" charset="0"/>
                <a:ea typeface="Calibri" pitchFamily="34" charset="-122"/>
                <a:cs typeface="Calibri" pitchFamily="34" charset="-120"/>
              </a:rPr>
              <a:t>General awareness: Can work alongside encryption systems without needing to configure them</a:t>
            </a:r>
            <a:endParaRPr lang="en-US" sz="1100" dirty="0"/>
          </a:p>
        </p:txBody>
      </p:sp>
      <p:sp>
        <p:nvSpPr>
          <p:cNvPr id="24" name="Shape 13">
            <a:extLst>
              <a:ext uri="{FF2B5EF4-FFF2-40B4-BE49-F238E27FC236}">
                <a16:creationId xmlns:a16="http://schemas.microsoft.com/office/drawing/2014/main" id="{28AF0802-E8D8-80CB-65C8-B7F025B70778}"/>
              </a:ext>
            </a:extLst>
          </p:cNvPr>
          <p:cNvSpPr/>
          <p:nvPr/>
        </p:nvSpPr>
        <p:spPr>
          <a:xfrm>
            <a:off x="4343400" y="1615685"/>
            <a:ext cx="3657600" cy="4572000"/>
          </a:xfrm>
          <a:prstGeom prst="rect">
            <a:avLst/>
          </a:prstGeom>
          <a:solidFill>
            <a:srgbClr val="F2F4F7"/>
          </a:solidFill>
          <a:ln w="12700">
            <a:solidFill>
              <a:srgbClr val="DDE3ED"/>
            </a:solidFill>
            <a:prstDash val="solid"/>
          </a:ln>
        </p:spPr>
        <p:txBody>
          <a:bodyPr/>
          <a:lstStyle/>
          <a:p>
            <a:endParaRPr lang="en-US"/>
          </a:p>
        </p:txBody>
      </p:sp>
      <p:sp>
        <p:nvSpPr>
          <p:cNvPr id="25" name="Shape 14">
            <a:extLst>
              <a:ext uri="{FF2B5EF4-FFF2-40B4-BE49-F238E27FC236}">
                <a16:creationId xmlns:a16="http://schemas.microsoft.com/office/drawing/2014/main" id="{3BB2CAFB-DB05-AF8E-8A1C-F87FA9BCB5D7}"/>
              </a:ext>
            </a:extLst>
          </p:cNvPr>
          <p:cNvSpPr/>
          <p:nvPr/>
        </p:nvSpPr>
        <p:spPr>
          <a:xfrm>
            <a:off x="4343400" y="1615685"/>
            <a:ext cx="3657600" cy="475488"/>
          </a:xfrm>
          <a:prstGeom prst="rect">
            <a:avLst/>
          </a:prstGeom>
          <a:solidFill>
            <a:srgbClr val="156082"/>
          </a:solidFill>
          <a:ln w="12700">
            <a:solidFill>
              <a:srgbClr val="156082"/>
            </a:solidFill>
            <a:prstDash val="solid"/>
          </a:ln>
        </p:spPr>
        <p:txBody>
          <a:bodyPr/>
          <a:lstStyle/>
          <a:p>
            <a:endParaRPr lang="en-US"/>
          </a:p>
        </p:txBody>
      </p:sp>
      <p:sp>
        <p:nvSpPr>
          <p:cNvPr id="26" name="Text 15">
            <a:extLst>
              <a:ext uri="{FF2B5EF4-FFF2-40B4-BE49-F238E27FC236}">
                <a16:creationId xmlns:a16="http://schemas.microsoft.com/office/drawing/2014/main" id="{36E01E79-577C-2931-EBF6-83F916CE61D7}"/>
              </a:ext>
            </a:extLst>
          </p:cNvPr>
          <p:cNvSpPr/>
          <p:nvPr/>
        </p:nvSpPr>
        <p:spPr>
          <a:xfrm>
            <a:off x="4343400" y="1615685"/>
            <a:ext cx="3657600" cy="475488"/>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INTERMEDIATE</a:t>
            </a:r>
            <a:endParaRPr lang="en-US" sz="1400" dirty="0"/>
          </a:p>
        </p:txBody>
      </p:sp>
      <p:sp>
        <p:nvSpPr>
          <p:cNvPr id="27" name="Text 16">
            <a:extLst>
              <a:ext uri="{FF2B5EF4-FFF2-40B4-BE49-F238E27FC236}">
                <a16:creationId xmlns:a16="http://schemas.microsoft.com/office/drawing/2014/main" id="{4F3A6B17-D54B-0B23-A72C-CFEB26683576}"/>
              </a:ext>
            </a:extLst>
          </p:cNvPr>
          <p:cNvSpPr/>
          <p:nvPr/>
        </p:nvSpPr>
        <p:spPr>
          <a:xfrm>
            <a:off x="4480560" y="2200901"/>
            <a:ext cx="3383280" cy="2560320"/>
          </a:xfrm>
          <a:prstGeom prst="rect">
            <a:avLst/>
          </a:prstGeom>
          <a:noFill/>
          <a:ln/>
        </p:spPr>
        <p:txBody>
          <a:bodyPr wrap="square" rtlCol="0" anchor="t"/>
          <a:lstStyle/>
          <a:p>
            <a:pPr marL="176213" indent="-176213">
              <a:spcAft>
                <a:spcPts val="800"/>
              </a:spcAft>
              <a:buNone/>
            </a:pPr>
            <a:r>
              <a:rPr lang="en-US" sz="1250" b="1" dirty="0">
                <a:solidFill>
                  <a:srgbClr val="156082"/>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Configures and troubleshoots TLS/SSL and certificate settings</a:t>
            </a:r>
            <a:endParaRPr lang="en-US" sz="1250" dirty="0"/>
          </a:p>
          <a:p>
            <a:pPr marL="176213" indent="-176213">
              <a:spcAft>
                <a:spcPts val="800"/>
              </a:spcAft>
              <a:buNone/>
            </a:pPr>
            <a:r>
              <a:rPr lang="en-US" sz="1250" b="1" dirty="0">
                <a:solidFill>
                  <a:srgbClr val="156082"/>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Knowledge of cryptographic protocol integration</a:t>
            </a:r>
            <a:endParaRPr lang="en-US" sz="1250" dirty="0"/>
          </a:p>
          <a:p>
            <a:pPr marL="176213" indent="-176213">
              <a:spcAft>
                <a:spcPts val="800"/>
              </a:spcAft>
              <a:buNone/>
            </a:pPr>
            <a:r>
              <a:rPr lang="en-US" sz="1250" b="1" dirty="0">
                <a:solidFill>
                  <a:srgbClr val="156082"/>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Identifies and remediates weak or misconfigured algorithms and explains their vulnerabilities</a:t>
            </a:r>
          </a:p>
          <a:p>
            <a:pPr marL="176213" indent="-176213">
              <a:spcAft>
                <a:spcPts val="700"/>
              </a:spcAft>
              <a:buNone/>
            </a:pPr>
            <a:r>
              <a:rPr lang="en-US" sz="1250" b="1" dirty="0">
                <a:solidFill>
                  <a:srgbClr val="156082"/>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Ability to diagnose and resolve common encryption and certificate errors</a:t>
            </a:r>
            <a:endParaRPr lang="en-US" sz="1250" dirty="0"/>
          </a:p>
          <a:p>
            <a:pPr marL="176213" indent="-176213">
              <a:spcAft>
                <a:spcPts val="800"/>
              </a:spcAft>
            </a:pPr>
            <a:r>
              <a:rPr lang="en-US" sz="1250" b="1" dirty="0">
                <a:solidFill>
                  <a:srgbClr val="156082"/>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Awareness of regulatory and compliance requirements related to cryptographic standards</a:t>
            </a:r>
            <a:endParaRPr lang="en-US" sz="1250" dirty="0"/>
          </a:p>
        </p:txBody>
      </p:sp>
      <p:sp>
        <p:nvSpPr>
          <p:cNvPr id="28" name="Shape 17">
            <a:extLst>
              <a:ext uri="{FF2B5EF4-FFF2-40B4-BE49-F238E27FC236}">
                <a16:creationId xmlns:a16="http://schemas.microsoft.com/office/drawing/2014/main" id="{3BFA2A81-A408-3222-2CA5-0D0078E00530}"/>
              </a:ext>
            </a:extLst>
          </p:cNvPr>
          <p:cNvSpPr/>
          <p:nvPr/>
        </p:nvSpPr>
        <p:spPr>
          <a:xfrm>
            <a:off x="4434840" y="5090745"/>
            <a:ext cx="3474720" cy="932347"/>
          </a:xfrm>
          <a:prstGeom prst="rect">
            <a:avLst/>
          </a:prstGeom>
          <a:solidFill>
            <a:srgbClr val="156082">
              <a:alpha val="12000"/>
            </a:srgbClr>
          </a:solidFill>
          <a:ln w="12700">
            <a:solidFill>
              <a:srgbClr val="156082">
                <a:alpha val="50000"/>
              </a:srgbClr>
            </a:solidFill>
            <a:prstDash val="solid"/>
          </a:ln>
        </p:spPr>
        <p:txBody>
          <a:bodyPr/>
          <a:lstStyle/>
          <a:p>
            <a:endParaRPr lang="en-US"/>
          </a:p>
        </p:txBody>
      </p:sp>
      <p:sp>
        <p:nvSpPr>
          <p:cNvPr id="29" name="Text 18">
            <a:extLst>
              <a:ext uri="{FF2B5EF4-FFF2-40B4-BE49-F238E27FC236}">
                <a16:creationId xmlns:a16="http://schemas.microsoft.com/office/drawing/2014/main" id="{DF9BFD88-4EBF-0DE7-7175-7974EDFCC77E}"/>
              </a:ext>
            </a:extLst>
          </p:cNvPr>
          <p:cNvSpPr/>
          <p:nvPr/>
        </p:nvSpPr>
        <p:spPr>
          <a:xfrm>
            <a:off x="4507992" y="5181845"/>
            <a:ext cx="3337560" cy="795528"/>
          </a:xfrm>
          <a:prstGeom prst="rect">
            <a:avLst/>
          </a:prstGeom>
          <a:noFill/>
          <a:ln/>
        </p:spPr>
        <p:txBody>
          <a:bodyPr wrap="square" rtlCol="0" anchor="ctr"/>
          <a:lstStyle/>
          <a:p>
            <a:pPr marL="0" indent="0">
              <a:buNone/>
            </a:pPr>
            <a:r>
              <a:rPr lang="en-US" sz="1100" i="1" dirty="0">
                <a:solidFill>
                  <a:srgbClr val="0E2841"/>
                </a:solidFill>
                <a:latin typeface="Calibri" pitchFamily="34" charset="0"/>
                <a:ea typeface="Calibri" pitchFamily="34" charset="-122"/>
                <a:cs typeface="Calibri" pitchFamily="34" charset="-120"/>
              </a:rPr>
              <a:t>Applied knowledge: Can operate and maintain encryption infrastructure</a:t>
            </a:r>
            <a:endParaRPr lang="en-US" sz="1100" dirty="0"/>
          </a:p>
        </p:txBody>
      </p:sp>
      <p:sp>
        <p:nvSpPr>
          <p:cNvPr id="30" name="Shape 19">
            <a:extLst>
              <a:ext uri="{FF2B5EF4-FFF2-40B4-BE49-F238E27FC236}">
                <a16:creationId xmlns:a16="http://schemas.microsoft.com/office/drawing/2014/main" id="{3A97E419-3887-A0C5-8ED6-669F91A42D12}"/>
              </a:ext>
            </a:extLst>
          </p:cNvPr>
          <p:cNvSpPr/>
          <p:nvPr/>
        </p:nvSpPr>
        <p:spPr>
          <a:xfrm>
            <a:off x="8275320" y="1615685"/>
            <a:ext cx="3657600" cy="4572000"/>
          </a:xfrm>
          <a:prstGeom prst="rect">
            <a:avLst/>
          </a:prstGeom>
          <a:solidFill>
            <a:srgbClr val="F2F4F7"/>
          </a:solidFill>
          <a:ln w="12700">
            <a:solidFill>
              <a:srgbClr val="DDE3ED"/>
            </a:solidFill>
            <a:prstDash val="solid"/>
          </a:ln>
        </p:spPr>
        <p:txBody>
          <a:bodyPr/>
          <a:lstStyle/>
          <a:p>
            <a:endParaRPr lang="en-US"/>
          </a:p>
        </p:txBody>
      </p:sp>
      <p:sp>
        <p:nvSpPr>
          <p:cNvPr id="31" name="Shape 20">
            <a:extLst>
              <a:ext uri="{FF2B5EF4-FFF2-40B4-BE49-F238E27FC236}">
                <a16:creationId xmlns:a16="http://schemas.microsoft.com/office/drawing/2014/main" id="{027DFCDD-81D4-8732-C9C1-0D21A1BFD2EE}"/>
              </a:ext>
            </a:extLst>
          </p:cNvPr>
          <p:cNvSpPr/>
          <p:nvPr/>
        </p:nvSpPr>
        <p:spPr>
          <a:xfrm>
            <a:off x="8275320" y="1615685"/>
            <a:ext cx="3657600" cy="475488"/>
          </a:xfrm>
          <a:prstGeom prst="rect">
            <a:avLst/>
          </a:prstGeom>
          <a:solidFill>
            <a:srgbClr val="0E2841"/>
          </a:solidFill>
          <a:ln w="12700">
            <a:solidFill>
              <a:srgbClr val="0E2841"/>
            </a:solidFill>
            <a:prstDash val="solid"/>
          </a:ln>
        </p:spPr>
        <p:txBody>
          <a:bodyPr/>
          <a:lstStyle/>
          <a:p>
            <a:endParaRPr lang="en-US"/>
          </a:p>
        </p:txBody>
      </p:sp>
      <p:sp>
        <p:nvSpPr>
          <p:cNvPr id="32" name="Text 21">
            <a:extLst>
              <a:ext uri="{FF2B5EF4-FFF2-40B4-BE49-F238E27FC236}">
                <a16:creationId xmlns:a16="http://schemas.microsoft.com/office/drawing/2014/main" id="{9DD8FE24-62D7-C793-5F16-449F2961E09E}"/>
              </a:ext>
            </a:extLst>
          </p:cNvPr>
          <p:cNvSpPr/>
          <p:nvPr/>
        </p:nvSpPr>
        <p:spPr>
          <a:xfrm>
            <a:off x="8275320" y="1615685"/>
            <a:ext cx="3657600" cy="475488"/>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ADVANCED</a:t>
            </a:r>
            <a:endParaRPr lang="en-US" sz="1400" dirty="0"/>
          </a:p>
        </p:txBody>
      </p:sp>
      <p:sp>
        <p:nvSpPr>
          <p:cNvPr id="33" name="Text 22">
            <a:extLst>
              <a:ext uri="{FF2B5EF4-FFF2-40B4-BE49-F238E27FC236}">
                <a16:creationId xmlns:a16="http://schemas.microsoft.com/office/drawing/2014/main" id="{846D2C67-39EF-9064-A64A-6AF9350866A2}"/>
              </a:ext>
            </a:extLst>
          </p:cNvPr>
          <p:cNvSpPr/>
          <p:nvPr/>
        </p:nvSpPr>
        <p:spPr>
          <a:xfrm>
            <a:off x="8412480" y="2200900"/>
            <a:ext cx="3383280" cy="2725251"/>
          </a:xfrm>
          <a:prstGeom prst="rect">
            <a:avLst/>
          </a:prstGeom>
          <a:noFill/>
          <a:ln/>
        </p:spPr>
        <p:txBody>
          <a:bodyPr wrap="square" rtlCol="0" anchor="t"/>
          <a:lstStyle/>
          <a:p>
            <a:pPr marL="176213" indent="-176213">
              <a:spcAft>
                <a:spcPts val="800"/>
              </a:spcAft>
              <a:buNone/>
            </a:pPr>
            <a:r>
              <a:rPr lang="en-US" sz="1250" b="1" dirty="0">
                <a:solidFill>
                  <a:srgbClr val="0E2841"/>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Designs enterprise cryptographic architectures and key management systems</a:t>
            </a:r>
            <a:endParaRPr lang="en-US" sz="1250" dirty="0"/>
          </a:p>
          <a:p>
            <a:pPr marL="176213" indent="-176213">
              <a:spcAft>
                <a:spcPts val="800"/>
              </a:spcAft>
              <a:buNone/>
            </a:pPr>
            <a:r>
              <a:rPr lang="en-US" sz="1250" b="1" dirty="0">
                <a:solidFill>
                  <a:srgbClr val="0E2841"/>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Audits organizational cryptographic posture against compliance frameworks</a:t>
            </a:r>
            <a:endParaRPr lang="en-US" sz="1250" dirty="0"/>
          </a:p>
          <a:p>
            <a:pPr marL="176213" indent="-176213">
              <a:spcAft>
                <a:spcPts val="800"/>
              </a:spcAft>
              <a:buNone/>
            </a:pPr>
            <a:r>
              <a:rPr lang="en-US" sz="1250" b="1" dirty="0">
                <a:solidFill>
                  <a:srgbClr val="0E2841"/>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Evaluates algorithm selection for new systems based on threat models and regulatory requirements</a:t>
            </a:r>
          </a:p>
          <a:p>
            <a:pPr marL="176213" indent="-176213">
              <a:spcAft>
                <a:spcPts val="700"/>
              </a:spcAft>
              <a:buNone/>
            </a:pPr>
            <a:r>
              <a:rPr lang="en-US" sz="1250" b="1" dirty="0">
                <a:solidFill>
                  <a:srgbClr val="0E2841"/>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Knowledge of key management principles: generation, storage, rotation, and revocation</a:t>
            </a:r>
            <a:endParaRPr lang="en-US" sz="1250" dirty="0"/>
          </a:p>
          <a:p>
            <a:pPr marL="176213" indent="-176213">
              <a:spcAft>
                <a:spcPts val="800"/>
              </a:spcAft>
            </a:pPr>
            <a:r>
              <a:rPr lang="en-US" sz="1250" b="1" dirty="0">
                <a:solidFill>
                  <a:srgbClr val="0E2841"/>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Knowledge of data concealment techniques</a:t>
            </a:r>
          </a:p>
          <a:p>
            <a:pPr marL="176213" indent="-176213">
              <a:spcAft>
                <a:spcPts val="800"/>
              </a:spcAft>
            </a:pPr>
            <a:r>
              <a:rPr lang="en-US" sz="1250" b="1" dirty="0">
                <a:solidFill>
                  <a:srgbClr val="0E2841"/>
                </a:solidFill>
                <a:latin typeface="Calibri" pitchFamily="34" charset="0"/>
                <a:ea typeface="Calibri" pitchFamily="34" charset="-122"/>
                <a:cs typeface="Calibri" pitchFamily="34" charset="-120"/>
              </a:rPr>
              <a:t>✓  </a:t>
            </a:r>
            <a:r>
              <a:rPr lang="en-US" sz="1250" dirty="0">
                <a:solidFill>
                  <a:srgbClr val="4A5568"/>
                </a:solidFill>
                <a:latin typeface="Calibri" pitchFamily="34" charset="0"/>
                <a:ea typeface="Calibri" pitchFamily="34" charset="-122"/>
                <a:cs typeface="Calibri" pitchFamily="34" charset="-120"/>
              </a:rPr>
              <a:t>Knowledge of covert communication channels</a:t>
            </a:r>
            <a:endParaRPr lang="en-US" sz="1250" dirty="0"/>
          </a:p>
          <a:p>
            <a:pPr marL="176213" indent="-176213">
              <a:spcAft>
                <a:spcPts val="800"/>
              </a:spcAft>
            </a:pPr>
            <a:endParaRPr lang="en-US" sz="1250" dirty="0"/>
          </a:p>
        </p:txBody>
      </p:sp>
      <p:sp>
        <p:nvSpPr>
          <p:cNvPr id="34" name="Shape 23">
            <a:extLst>
              <a:ext uri="{FF2B5EF4-FFF2-40B4-BE49-F238E27FC236}">
                <a16:creationId xmlns:a16="http://schemas.microsoft.com/office/drawing/2014/main" id="{B3844508-18B2-F53B-FC53-6856BD63601C}"/>
              </a:ext>
            </a:extLst>
          </p:cNvPr>
          <p:cNvSpPr/>
          <p:nvPr/>
        </p:nvSpPr>
        <p:spPr>
          <a:xfrm>
            <a:off x="8366760" y="5090745"/>
            <a:ext cx="3474720" cy="932347"/>
          </a:xfrm>
          <a:prstGeom prst="rect">
            <a:avLst/>
          </a:prstGeom>
          <a:solidFill>
            <a:srgbClr val="0E2841">
              <a:alpha val="12000"/>
            </a:srgbClr>
          </a:solidFill>
          <a:ln w="12700">
            <a:solidFill>
              <a:srgbClr val="0E2841">
                <a:alpha val="50000"/>
              </a:srgbClr>
            </a:solidFill>
            <a:prstDash val="solid"/>
          </a:ln>
        </p:spPr>
        <p:txBody>
          <a:bodyPr/>
          <a:lstStyle/>
          <a:p>
            <a:endParaRPr lang="en-US"/>
          </a:p>
        </p:txBody>
      </p:sp>
      <p:sp>
        <p:nvSpPr>
          <p:cNvPr id="35" name="Text 24">
            <a:extLst>
              <a:ext uri="{FF2B5EF4-FFF2-40B4-BE49-F238E27FC236}">
                <a16:creationId xmlns:a16="http://schemas.microsoft.com/office/drawing/2014/main" id="{51BC1AFE-A430-77E9-4EDA-2C4D7DE5236F}"/>
              </a:ext>
            </a:extLst>
          </p:cNvPr>
          <p:cNvSpPr/>
          <p:nvPr/>
        </p:nvSpPr>
        <p:spPr>
          <a:xfrm>
            <a:off x="8439912" y="5181845"/>
            <a:ext cx="3337560" cy="795528"/>
          </a:xfrm>
          <a:prstGeom prst="rect">
            <a:avLst/>
          </a:prstGeom>
          <a:noFill/>
          <a:ln/>
        </p:spPr>
        <p:txBody>
          <a:bodyPr wrap="square" rtlCol="0" anchor="ctr"/>
          <a:lstStyle/>
          <a:p>
            <a:pPr marL="0" indent="0">
              <a:buNone/>
            </a:pPr>
            <a:r>
              <a:rPr lang="en-US" sz="1100" i="1" dirty="0">
                <a:solidFill>
                  <a:srgbClr val="0E2841"/>
                </a:solidFill>
                <a:latin typeface="Calibri" pitchFamily="34" charset="0"/>
                <a:ea typeface="Calibri" pitchFamily="34" charset="-122"/>
                <a:cs typeface="Calibri" pitchFamily="34" charset="-120"/>
              </a:rPr>
              <a:t>Expert mastery: Leads design, governance, and strategic decisions on encryption</a:t>
            </a:r>
            <a:endParaRPr lang="en-US" sz="1100" dirty="0"/>
          </a:p>
        </p:txBody>
      </p:sp>
    </p:spTree>
    <p:extLst>
      <p:ext uri="{BB962C8B-B14F-4D97-AF65-F5344CB8AC3E}">
        <p14:creationId xmlns:p14="http://schemas.microsoft.com/office/powerpoint/2010/main" val="35024626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FEBD420-FF6D-61B5-04EC-58EE2F74475F}"/>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EC5FC-CC7F-452E-93D6-839178893493}" type="slidenum">
              <a:rPr kumimoji="0" lang="en-US" sz="1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000" b="1" i="0" u="none" strike="noStrike" kern="1200" cap="none" spc="0" normalizeH="0" baseline="0" noProof="0">
              <a:ln>
                <a:noFill/>
              </a:ln>
              <a:solidFill>
                <a:prstClr val="black"/>
              </a:solidFill>
              <a:effectLst/>
              <a:uLnTx/>
              <a:uFillTx/>
              <a:latin typeface="Calibri"/>
              <a:ea typeface="+mn-ea"/>
              <a:cs typeface="+mn-cs"/>
            </a:endParaRPr>
          </a:p>
        </p:txBody>
      </p:sp>
      <p:sp>
        <p:nvSpPr>
          <p:cNvPr id="20" name="Text Placeholder 3">
            <a:extLst>
              <a:ext uri="{FF2B5EF4-FFF2-40B4-BE49-F238E27FC236}">
                <a16:creationId xmlns:a16="http://schemas.microsoft.com/office/drawing/2014/main" id="{A9F1164B-F820-5426-F9A9-1117D49C0AD0}"/>
              </a:ext>
            </a:extLst>
          </p:cNvPr>
          <p:cNvSpPr txBox="1">
            <a:spLocks/>
          </p:cNvSpPr>
          <p:nvPr/>
        </p:nvSpPr>
        <p:spPr>
          <a:xfrm>
            <a:off x="1117113" y="72057"/>
            <a:ext cx="10838576" cy="919242"/>
          </a:xfrm>
          <a:prstGeom prst="rect">
            <a:avLst/>
          </a:prstGeom>
        </p:spPr>
        <p:txBody>
          <a:bodyPr anchor="ctr"/>
          <a:lstStyle>
            <a:lvl1pPr marL="0" indent="0" algn="l" defTabSz="914400" rtl="0" eaLnBrk="1" latinLnBrk="0" hangingPunct="1">
              <a:spcBef>
                <a:spcPct val="20000"/>
              </a:spcBef>
              <a:buFont typeface="Arial" panose="020B0604020202020204" pitchFamily="34" charset="0"/>
              <a:buNone/>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Agenda</a:t>
            </a:r>
          </a:p>
        </p:txBody>
      </p:sp>
      <p:sp>
        <p:nvSpPr>
          <p:cNvPr id="21" name="TextBox 20">
            <a:extLst>
              <a:ext uri="{FF2B5EF4-FFF2-40B4-BE49-F238E27FC236}">
                <a16:creationId xmlns:a16="http://schemas.microsoft.com/office/drawing/2014/main" id="{31E636AF-9C97-0155-070E-E0CA46849802}"/>
              </a:ext>
            </a:extLst>
          </p:cNvPr>
          <p:cNvSpPr txBox="1"/>
          <p:nvPr/>
        </p:nvSpPr>
        <p:spPr>
          <a:xfrm>
            <a:off x="1479230" y="6259023"/>
            <a:ext cx="92335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Questions Welcome Throughout. This is a Conversation, not just a Presentation</a:t>
            </a:r>
          </a:p>
        </p:txBody>
      </p:sp>
      <p:pic>
        <p:nvPicPr>
          <p:cNvPr id="2051" name="Picture 3">
            <a:extLst>
              <a:ext uri="{FF2B5EF4-FFF2-40B4-BE49-F238E27FC236}">
                <a16:creationId xmlns:a16="http://schemas.microsoft.com/office/drawing/2014/main" id="{5B203A20-0B6F-8AF2-453D-E83F6BCE6600}"/>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845" t="23326" r="2998" b="22513"/>
          <a:stretch>
            <a:fillRect/>
          </a:stretch>
        </p:blipFill>
        <p:spPr bwMode="auto">
          <a:xfrm>
            <a:off x="8019288" y="1207009"/>
            <a:ext cx="3816096" cy="475884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5" name="TextBox 4">
            <a:extLst>
              <a:ext uri="{FF2B5EF4-FFF2-40B4-BE49-F238E27FC236}">
                <a16:creationId xmlns:a16="http://schemas.microsoft.com/office/drawing/2014/main" id="{CACD594F-124E-F8B3-C97D-BE529C336B81}"/>
              </a:ext>
            </a:extLst>
          </p:cNvPr>
          <p:cNvSpPr txBox="1"/>
          <p:nvPr/>
        </p:nvSpPr>
        <p:spPr>
          <a:xfrm>
            <a:off x="356616" y="1420758"/>
            <a:ext cx="6836120" cy="4016484"/>
          </a:xfrm>
          <a:prstGeom prst="rect">
            <a:avLst/>
          </a:prstGeom>
          <a:noFill/>
        </p:spPr>
        <p:txBody>
          <a:bodyPr wrap="square" lIns="91440" tIns="45720" rIns="91440" bIns="45720" anchor="t">
            <a:spAutoFit/>
          </a:bodyPr>
          <a:lstStyle/>
          <a:p>
            <a:pPr marL="457200" indent="-341313">
              <a:spcAft>
                <a:spcPts val="1000"/>
              </a:spcAft>
              <a:buFont typeface="+mj-lt"/>
              <a:buAutoNum type="arabicParenR"/>
            </a:pPr>
            <a:r>
              <a:rPr lang="en-US" dirty="0">
                <a:solidFill>
                  <a:srgbClr val="4A5568"/>
                </a:solidFill>
                <a:latin typeface="Calibri" pitchFamily="34" charset="0"/>
                <a:ea typeface="Calibri" pitchFamily="34" charset="-122"/>
                <a:cs typeface="Calibri" pitchFamily="34" charset="-120"/>
              </a:rPr>
              <a:t>The ADL Initiative &amp; Total Learning Architecture</a:t>
            </a:r>
            <a:endParaRPr lang="en-US" dirty="0"/>
          </a:p>
          <a:p>
            <a:pPr marL="457200" indent="-341313">
              <a:spcAft>
                <a:spcPts val="1000"/>
              </a:spcAft>
              <a:buFont typeface="+mj-lt"/>
              <a:buAutoNum type="arabicParenR"/>
            </a:pPr>
            <a:r>
              <a:rPr lang="en-US" sz="1800" dirty="0">
                <a:solidFill>
                  <a:srgbClr val="4A5568"/>
                </a:solidFill>
                <a:latin typeface="Calibri" pitchFamily="34" charset="0"/>
                <a:ea typeface="Calibri" pitchFamily="34" charset="-122"/>
                <a:cs typeface="Calibri" pitchFamily="34" charset="-120"/>
              </a:rPr>
              <a:t>The problem: why traditional competency frameworks fall short</a:t>
            </a:r>
            <a:endParaRPr lang="en-US" sz="1800" dirty="0"/>
          </a:p>
          <a:p>
            <a:pPr marL="457200" indent="-341313">
              <a:spcAft>
                <a:spcPts val="1000"/>
              </a:spcAft>
              <a:buFont typeface="+mj-lt"/>
              <a:buAutoNum type="arabicParenR"/>
            </a:pPr>
            <a:r>
              <a:rPr lang="en-US" sz="1800" dirty="0">
                <a:solidFill>
                  <a:srgbClr val="4A5568"/>
                </a:solidFill>
                <a:latin typeface="Calibri" pitchFamily="34" charset="0"/>
                <a:ea typeface="Calibri" pitchFamily="34" charset="-122"/>
                <a:cs typeface="Calibri" pitchFamily="34" charset="-120"/>
              </a:rPr>
              <a:t>The DCWF: structure, work roles, and KSATs</a:t>
            </a:r>
            <a:endParaRPr lang="en-US" sz="1800" dirty="0"/>
          </a:p>
          <a:p>
            <a:pPr marL="457200" indent="-341313">
              <a:spcAft>
                <a:spcPts val="1000"/>
              </a:spcAft>
              <a:buFont typeface="+mj-lt"/>
              <a:buAutoNum type="arabicParenR"/>
            </a:pPr>
            <a:r>
              <a:rPr lang="en-US" sz="1800" dirty="0">
                <a:solidFill>
                  <a:srgbClr val="4A5568"/>
                </a:solidFill>
                <a:latin typeface="Calibri" pitchFamily="34" charset="0"/>
                <a:ea typeface="Calibri" pitchFamily="34" charset="-122"/>
                <a:cs typeface="Calibri" pitchFamily="34" charset="-120"/>
              </a:rPr>
              <a:t>IEEE 1484.20.3: Standard for Sharable Competency Definitions</a:t>
            </a:r>
            <a:endParaRPr lang="en-US" sz="1800" dirty="0"/>
          </a:p>
          <a:p>
            <a:pPr marL="457200" indent="-341313">
              <a:spcAft>
                <a:spcPts val="1000"/>
              </a:spcAft>
              <a:buFont typeface="+mj-lt"/>
              <a:buAutoNum type="arabicParenR"/>
            </a:pPr>
            <a:r>
              <a:rPr lang="en-US" sz="1800" dirty="0">
                <a:solidFill>
                  <a:srgbClr val="4A5568"/>
                </a:solidFill>
                <a:latin typeface="Calibri" pitchFamily="34" charset="0"/>
                <a:ea typeface="Calibri" pitchFamily="34" charset="-122"/>
                <a:cs typeface="Calibri" pitchFamily="34" charset="-120"/>
              </a:rPr>
              <a:t>The solution: the DCWF Competency Graph in Neo4j</a:t>
            </a:r>
          </a:p>
          <a:p>
            <a:pPr marL="457200" indent="-341313">
              <a:spcAft>
                <a:spcPts val="1000"/>
              </a:spcAft>
              <a:buFont typeface="+mj-lt"/>
              <a:buAutoNum type="arabicParenR"/>
            </a:pPr>
            <a:r>
              <a:rPr lang="en-US" dirty="0">
                <a:solidFill>
                  <a:srgbClr val="4A5568"/>
                </a:solidFill>
                <a:latin typeface="Calibri" pitchFamily="34" charset="0"/>
                <a:ea typeface="Calibri" pitchFamily="34" charset="-122"/>
                <a:cs typeface="Calibri" pitchFamily="34" charset="-120"/>
              </a:rPr>
              <a:t>What atomic competencies are and why they matter</a:t>
            </a:r>
            <a:endParaRPr lang="en-US" dirty="0"/>
          </a:p>
          <a:p>
            <a:pPr marL="457200" indent="-341313">
              <a:spcAft>
                <a:spcPts val="1000"/>
              </a:spcAft>
              <a:buFont typeface="+mj-lt"/>
              <a:buAutoNum type="arabicParenR"/>
            </a:pPr>
            <a:r>
              <a:rPr lang="en-US" dirty="0">
                <a:solidFill>
                  <a:srgbClr val="4A5568"/>
                </a:solidFill>
                <a:latin typeface="Calibri" pitchFamily="34" charset="0"/>
                <a:ea typeface="Calibri" pitchFamily="34" charset="-122"/>
                <a:cs typeface="Calibri" pitchFamily="34" charset="-120"/>
              </a:rPr>
              <a:t>Breaking down a KSAT: the encryption example</a:t>
            </a:r>
            <a:endParaRPr lang="en-US" dirty="0"/>
          </a:p>
          <a:p>
            <a:pPr marL="457200" indent="-341313">
              <a:spcAft>
                <a:spcPts val="1000"/>
              </a:spcAft>
              <a:buFont typeface="+mj-lt"/>
              <a:buAutoNum type="arabicParenR"/>
            </a:pPr>
            <a:r>
              <a:rPr lang="en-US" dirty="0">
                <a:solidFill>
                  <a:srgbClr val="4A5568"/>
                </a:solidFill>
                <a:latin typeface="Calibri" pitchFamily="34" charset="0"/>
                <a:ea typeface="Calibri" pitchFamily="34" charset="-122"/>
                <a:cs typeface="Calibri" pitchFamily="34" charset="-120"/>
              </a:rPr>
              <a:t>The I/O psychology foundation behind our approach</a:t>
            </a:r>
            <a:endParaRPr lang="en-US" dirty="0"/>
          </a:p>
          <a:p>
            <a:pPr marL="457200" indent="-340995">
              <a:spcAft>
                <a:spcPts val="1000"/>
              </a:spcAft>
              <a:buFont typeface="+mj-lt"/>
              <a:buAutoNum type="arabicParenR"/>
            </a:pPr>
            <a:r>
              <a:rPr lang="en-US">
                <a:solidFill>
                  <a:srgbClr val="4A5568"/>
                </a:solidFill>
                <a:latin typeface="Calibri"/>
                <a:ea typeface="Calibri"/>
                <a:cs typeface="Calibri"/>
              </a:rPr>
              <a:t>AI-assisted generation: how we produce 18,000+ competencies</a:t>
            </a:r>
            <a:endParaRPr lang="en-US">
              <a:latin typeface="Calibri"/>
              <a:ea typeface="Calibri"/>
              <a:cs typeface="Calibri"/>
            </a:endParaRPr>
          </a:p>
          <a:p>
            <a:pPr marL="457200" indent="-457200">
              <a:spcAft>
                <a:spcPts val="1000"/>
              </a:spcAft>
              <a:buFont typeface="+mj-lt"/>
              <a:buAutoNum type="arabicParenR"/>
            </a:pPr>
            <a:r>
              <a:rPr lang="en-US" dirty="0">
                <a:solidFill>
                  <a:srgbClr val="4A5568"/>
                </a:solidFill>
                <a:latin typeface="Calibri" pitchFamily="34" charset="0"/>
                <a:ea typeface="Calibri" pitchFamily="34" charset="-122"/>
                <a:cs typeface="Calibri" pitchFamily="34" charset="-120"/>
              </a:rPr>
              <a:t>Human-in-the-loop validation: keeping quality high at scale</a:t>
            </a:r>
            <a:endParaRPr lang="en-US" dirty="0"/>
          </a:p>
        </p:txBody>
      </p:sp>
    </p:spTree>
    <p:extLst>
      <p:ext uri="{BB962C8B-B14F-4D97-AF65-F5344CB8AC3E}">
        <p14:creationId xmlns:p14="http://schemas.microsoft.com/office/powerpoint/2010/main" val="215657357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91A5800-4372-F47E-5826-A59746A953CB}"/>
              </a:ext>
            </a:extLst>
          </p:cNvPr>
          <p:cNvSpPr>
            <a:spLocks noGrp="1"/>
          </p:cNvSpPr>
          <p:nvPr>
            <p:ph type="body" sz="quarter" idx="13"/>
          </p:nvPr>
        </p:nvSpPr>
        <p:spPr/>
        <p:txBody>
          <a:bodyPr>
            <a:normAutofit/>
          </a:bodyPr>
          <a:lstStyle/>
          <a:p>
            <a:r>
              <a:rPr lang="en-US" sz="2400" dirty="0"/>
              <a:t>Foundations in I/O Psychology</a:t>
            </a:r>
          </a:p>
        </p:txBody>
      </p:sp>
      <p:sp>
        <p:nvSpPr>
          <p:cNvPr id="12" name="Shape 6">
            <a:extLst>
              <a:ext uri="{FF2B5EF4-FFF2-40B4-BE49-F238E27FC236}">
                <a16:creationId xmlns:a16="http://schemas.microsoft.com/office/drawing/2014/main" id="{F9CD3C97-6BE5-2623-FF79-697DE4E4AA49}"/>
              </a:ext>
            </a:extLst>
          </p:cNvPr>
          <p:cNvSpPr/>
          <p:nvPr/>
        </p:nvSpPr>
        <p:spPr>
          <a:xfrm>
            <a:off x="109032" y="1148984"/>
            <a:ext cx="4871439" cy="4996840"/>
          </a:xfrm>
          <a:prstGeom prst="rect">
            <a:avLst/>
          </a:prstGeom>
          <a:solidFill>
            <a:srgbClr val="F2F4F7"/>
          </a:solidFill>
          <a:ln w="12700">
            <a:solidFill>
              <a:srgbClr val="DDE3ED"/>
            </a:solidFill>
            <a:prstDash val="solid"/>
          </a:ln>
        </p:spPr>
        <p:txBody>
          <a:bodyPr/>
          <a:lstStyle/>
          <a:p>
            <a:endParaRPr lang="en-US"/>
          </a:p>
        </p:txBody>
      </p:sp>
      <p:sp>
        <p:nvSpPr>
          <p:cNvPr id="13" name="Shape 7">
            <a:extLst>
              <a:ext uri="{FF2B5EF4-FFF2-40B4-BE49-F238E27FC236}">
                <a16:creationId xmlns:a16="http://schemas.microsoft.com/office/drawing/2014/main" id="{A47101C5-E448-69FA-32F8-92F54A8FD3BF}"/>
              </a:ext>
            </a:extLst>
          </p:cNvPr>
          <p:cNvSpPr/>
          <p:nvPr/>
        </p:nvSpPr>
        <p:spPr>
          <a:xfrm>
            <a:off x="109032" y="1148984"/>
            <a:ext cx="4871439" cy="457200"/>
          </a:xfrm>
          <a:prstGeom prst="rect">
            <a:avLst/>
          </a:prstGeom>
          <a:solidFill>
            <a:srgbClr val="156082"/>
          </a:solidFill>
          <a:ln w="12700">
            <a:solidFill>
              <a:srgbClr val="156082"/>
            </a:solidFill>
            <a:prstDash val="solid"/>
          </a:ln>
        </p:spPr>
        <p:txBody>
          <a:bodyPr/>
          <a:lstStyle/>
          <a:p>
            <a:endParaRPr lang="en-US"/>
          </a:p>
        </p:txBody>
      </p:sp>
      <p:sp>
        <p:nvSpPr>
          <p:cNvPr id="14" name="Text 8">
            <a:extLst>
              <a:ext uri="{FF2B5EF4-FFF2-40B4-BE49-F238E27FC236}">
                <a16:creationId xmlns:a16="http://schemas.microsoft.com/office/drawing/2014/main" id="{925FDBCC-87D6-8C40-7088-ECE6E352D073}"/>
              </a:ext>
            </a:extLst>
          </p:cNvPr>
          <p:cNvSpPr/>
          <p:nvPr/>
        </p:nvSpPr>
        <p:spPr>
          <a:xfrm>
            <a:off x="109032" y="1148984"/>
            <a:ext cx="4871439" cy="45720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Why I/O Psychology Matters Here</a:t>
            </a:r>
            <a:endParaRPr lang="en-US" sz="1300" dirty="0"/>
          </a:p>
        </p:txBody>
      </p:sp>
      <p:sp>
        <p:nvSpPr>
          <p:cNvPr id="15" name="Text 9">
            <a:extLst>
              <a:ext uri="{FF2B5EF4-FFF2-40B4-BE49-F238E27FC236}">
                <a16:creationId xmlns:a16="http://schemas.microsoft.com/office/drawing/2014/main" id="{96942C00-2CE2-8721-68AE-CD97D670D17C}"/>
              </a:ext>
            </a:extLst>
          </p:cNvPr>
          <p:cNvSpPr/>
          <p:nvPr/>
        </p:nvSpPr>
        <p:spPr>
          <a:xfrm>
            <a:off x="139513" y="1679128"/>
            <a:ext cx="4845733" cy="4097423"/>
          </a:xfrm>
          <a:prstGeom prst="rect">
            <a:avLst/>
          </a:prstGeom>
          <a:noFill/>
          <a:ln/>
        </p:spPr>
        <p:txBody>
          <a:bodyPr wrap="square" rtlCol="0" anchor="t"/>
          <a:lstStyle/>
          <a:p>
            <a:pPr marL="0" indent="0">
              <a:spcAft>
                <a:spcPts val="400"/>
              </a:spcAft>
              <a:buNone/>
            </a:pPr>
            <a:r>
              <a:rPr lang="en-US" sz="1250" b="1" dirty="0">
                <a:solidFill>
                  <a:srgbClr val="0E2841"/>
                </a:solidFill>
                <a:latin typeface="Calibri" pitchFamily="34" charset="0"/>
                <a:ea typeface="Calibri" pitchFamily="34" charset="-122"/>
                <a:cs typeface="Calibri" pitchFamily="34" charset="-120"/>
              </a:rPr>
              <a:t>Job Analysis </a:t>
            </a:r>
            <a:r>
              <a:rPr lang="en-US" sz="1250" dirty="0">
                <a:solidFill>
                  <a:srgbClr val="4A5568"/>
                </a:solidFill>
                <a:latin typeface="Calibri" pitchFamily="34" charset="0"/>
                <a:ea typeface="Calibri" pitchFamily="34" charset="-122"/>
                <a:cs typeface="Calibri" pitchFamily="34" charset="-120"/>
              </a:rPr>
              <a:t>is the systematic study of work that includes identifying tasks, conditions, knowledge, skills, and observable behaviors required for successful performance. It includes</a:t>
            </a:r>
          </a:p>
          <a:p>
            <a:pPr marL="285750" indent="-171450">
              <a:buFont typeface="Arial" panose="020B0604020202020204" pitchFamily="34" charset="0"/>
              <a:buChar char="•"/>
            </a:pPr>
            <a:r>
              <a:rPr lang="en-US" sz="1250" dirty="0">
                <a:solidFill>
                  <a:srgbClr val="4A5568"/>
                </a:solidFill>
                <a:latin typeface="Calibri" pitchFamily="34" charset="0"/>
                <a:ea typeface="Calibri" pitchFamily="34" charset="-122"/>
                <a:cs typeface="Calibri" pitchFamily="34" charset="-120"/>
              </a:rPr>
              <a:t>A defensible linkage between competencies and job requirements</a:t>
            </a:r>
          </a:p>
          <a:p>
            <a:pPr marL="285750" indent="-171450">
              <a:buFont typeface="Arial" panose="020B0604020202020204" pitchFamily="34" charset="0"/>
              <a:buChar char="•"/>
            </a:pPr>
            <a:r>
              <a:rPr lang="en-US" sz="1250" dirty="0">
                <a:solidFill>
                  <a:srgbClr val="4A5568"/>
                </a:solidFill>
                <a:latin typeface="Calibri" pitchFamily="34" charset="0"/>
                <a:ea typeface="Calibri" pitchFamily="34" charset="-122"/>
                <a:cs typeface="Calibri" pitchFamily="34" charset="-120"/>
              </a:rPr>
              <a:t>Protection against abstract, role-agnostic, or aspirational language</a:t>
            </a:r>
          </a:p>
          <a:p>
            <a:pPr marL="285750" indent="-171450">
              <a:spcAft>
                <a:spcPts val="400"/>
              </a:spcAft>
              <a:buFont typeface="Arial" panose="020B0604020202020204" pitchFamily="34" charset="0"/>
              <a:buChar char="•"/>
            </a:pPr>
            <a:r>
              <a:rPr lang="en-US" sz="1250" dirty="0">
                <a:solidFill>
                  <a:srgbClr val="4A5568"/>
                </a:solidFill>
                <a:latin typeface="Calibri" pitchFamily="34" charset="0"/>
                <a:ea typeface="Calibri" pitchFamily="34" charset="-122"/>
                <a:cs typeface="Calibri" pitchFamily="34" charset="-120"/>
              </a:rPr>
              <a:t>The empirical basis needed to justify why a competency exists</a:t>
            </a:r>
            <a:endParaRPr lang="en-US" sz="1250" dirty="0"/>
          </a:p>
          <a:p>
            <a:pPr marL="0" indent="0">
              <a:spcAft>
                <a:spcPts val="400"/>
              </a:spcAft>
              <a:buNone/>
            </a:pPr>
            <a:r>
              <a:rPr lang="en-US" sz="1250" b="1" dirty="0">
                <a:solidFill>
                  <a:srgbClr val="0E2841"/>
                </a:solidFill>
                <a:latin typeface="Calibri" pitchFamily="34" charset="0"/>
                <a:ea typeface="Calibri" pitchFamily="34" charset="-122"/>
                <a:cs typeface="Calibri" pitchFamily="34" charset="-120"/>
              </a:rPr>
              <a:t>Psychometrics </a:t>
            </a:r>
            <a:r>
              <a:rPr lang="en-US" sz="1250" dirty="0">
                <a:solidFill>
                  <a:srgbClr val="0E2841"/>
                </a:solidFill>
                <a:latin typeface="Calibri" pitchFamily="34" charset="0"/>
                <a:ea typeface="Calibri" pitchFamily="34" charset="-122"/>
                <a:cs typeface="Calibri" pitchFamily="34" charset="-120"/>
              </a:rPr>
              <a:t>is the </a:t>
            </a:r>
            <a:r>
              <a:rPr lang="en-US" sz="1250" dirty="0">
                <a:solidFill>
                  <a:srgbClr val="4A5568"/>
                </a:solidFill>
                <a:latin typeface="Calibri" pitchFamily="34" charset="0"/>
                <a:ea typeface="Calibri" pitchFamily="34" charset="-122"/>
                <a:cs typeface="Calibri" pitchFamily="34" charset="-120"/>
              </a:rPr>
              <a:t>science of measurement that includes reliability, consistency, and comparability of assessment results across raters, tools, and contexts. It ensures that: </a:t>
            </a:r>
          </a:p>
          <a:p>
            <a:pPr marL="285750" indent="-171450">
              <a:buFont typeface="Arial" panose="020B0604020202020204" pitchFamily="34" charset="0"/>
              <a:buChar char="•"/>
            </a:pPr>
            <a:r>
              <a:rPr lang="en-US" sz="1250" dirty="0">
                <a:solidFill>
                  <a:srgbClr val="4A5568"/>
                </a:solidFill>
                <a:latin typeface="Calibri" pitchFamily="34" charset="0"/>
                <a:ea typeface="Calibri" pitchFamily="34" charset="-122"/>
                <a:cs typeface="Calibri" pitchFamily="34" charset="-120"/>
              </a:rPr>
              <a:t>Competencies have clear performance boundaries</a:t>
            </a:r>
          </a:p>
          <a:p>
            <a:pPr marL="285750" indent="-171450">
              <a:buFont typeface="Arial" panose="020B0604020202020204" pitchFamily="34" charset="0"/>
              <a:buChar char="•"/>
            </a:pPr>
            <a:r>
              <a:rPr lang="en-US" sz="1250" dirty="0">
                <a:solidFill>
                  <a:srgbClr val="4A5568"/>
                </a:solidFill>
                <a:latin typeface="Calibri" pitchFamily="34" charset="0"/>
                <a:ea typeface="Calibri" pitchFamily="34" charset="-122"/>
                <a:cs typeface="Calibri" pitchFamily="34" charset="-120"/>
              </a:rPr>
              <a:t>Assessments yield similar results when applied repeatedly</a:t>
            </a:r>
          </a:p>
          <a:p>
            <a:pPr marL="285750" indent="-171450">
              <a:spcAft>
                <a:spcPts val="400"/>
              </a:spcAft>
              <a:buFont typeface="Arial" panose="020B0604020202020204" pitchFamily="34" charset="0"/>
              <a:buChar char="•"/>
            </a:pPr>
            <a:r>
              <a:rPr lang="en-US" sz="1250" dirty="0">
                <a:solidFill>
                  <a:srgbClr val="4A5568"/>
                </a:solidFill>
                <a:latin typeface="Calibri" pitchFamily="34" charset="0"/>
                <a:ea typeface="Calibri" pitchFamily="34" charset="-122"/>
                <a:cs typeface="Calibri" pitchFamily="34" charset="-120"/>
              </a:rPr>
              <a:t>Measurement error is reduced and understood. </a:t>
            </a:r>
            <a:endParaRPr lang="en-US" sz="1250" dirty="0"/>
          </a:p>
          <a:p>
            <a:pPr marL="0" indent="0">
              <a:spcAft>
                <a:spcPts val="400"/>
              </a:spcAft>
              <a:buNone/>
            </a:pPr>
            <a:r>
              <a:rPr lang="en-US" sz="1250" b="1" dirty="0">
                <a:solidFill>
                  <a:srgbClr val="0E2841"/>
                </a:solidFill>
                <a:latin typeface="Calibri" pitchFamily="34" charset="0"/>
                <a:ea typeface="Calibri" pitchFamily="34" charset="-122"/>
                <a:cs typeface="Calibri" pitchFamily="34" charset="-120"/>
              </a:rPr>
              <a:t>Construct Validity </a:t>
            </a:r>
            <a:r>
              <a:rPr lang="en-US" sz="1250" dirty="0">
                <a:solidFill>
                  <a:srgbClr val="0E2841"/>
                </a:solidFill>
                <a:latin typeface="Calibri" pitchFamily="34" charset="0"/>
                <a:ea typeface="Calibri" pitchFamily="34" charset="-122"/>
                <a:cs typeface="Calibri" pitchFamily="34" charset="-120"/>
              </a:rPr>
              <a:t>asks a fundamentally scientific question: </a:t>
            </a:r>
            <a:r>
              <a:rPr lang="en-US" sz="1250" i="1" dirty="0">
                <a:solidFill>
                  <a:srgbClr val="0E2841"/>
                </a:solidFill>
                <a:latin typeface="Calibri" pitchFamily="34" charset="0"/>
                <a:ea typeface="Calibri" pitchFamily="34" charset="-122"/>
                <a:cs typeface="Calibri" pitchFamily="34" charset="-120"/>
              </a:rPr>
              <a:t>Does this competency represent the capability it claims to measure? </a:t>
            </a:r>
            <a:endParaRPr lang="en-US" sz="1250" i="1" dirty="0"/>
          </a:p>
          <a:p>
            <a:pPr marL="285750" indent="-171450">
              <a:spcAft>
                <a:spcPts val="400"/>
              </a:spcAft>
              <a:buFont typeface="Arial" panose="020B0604020202020204" pitchFamily="34" charset="0"/>
              <a:buChar char="•"/>
            </a:pPr>
            <a:r>
              <a:rPr lang="en-US" sz="1250" dirty="0">
                <a:solidFill>
                  <a:srgbClr val="4A5568"/>
                </a:solidFill>
                <a:latin typeface="Calibri" pitchFamily="34" charset="0"/>
                <a:ea typeface="Calibri" pitchFamily="34" charset="-122"/>
                <a:cs typeface="Calibri" pitchFamily="34" charset="-120"/>
              </a:rPr>
              <a:t>Without this, assessment results cannot be trusted for hiring or readiness decisions.</a:t>
            </a:r>
          </a:p>
          <a:p>
            <a:pPr>
              <a:spcAft>
                <a:spcPts val="400"/>
              </a:spcAft>
            </a:pPr>
            <a:r>
              <a:rPr lang="en-US" sz="1250" b="1" dirty="0">
                <a:solidFill>
                  <a:srgbClr val="4A5568"/>
                </a:solidFill>
                <a:latin typeface="Calibri" pitchFamily="34" charset="0"/>
                <a:ea typeface="Calibri" pitchFamily="34" charset="-122"/>
                <a:cs typeface="Calibri" pitchFamily="34" charset="-120"/>
              </a:rPr>
              <a:t>Behavioral Anchoring</a:t>
            </a:r>
            <a:r>
              <a:rPr lang="en-US" sz="1250" dirty="0">
                <a:solidFill>
                  <a:srgbClr val="4A5568"/>
                </a:solidFill>
                <a:latin typeface="Calibri" pitchFamily="34" charset="0"/>
                <a:ea typeface="Calibri" pitchFamily="34" charset="-122"/>
                <a:cs typeface="Calibri" pitchFamily="34" charset="-120"/>
              </a:rPr>
              <a:t> ties competency definitions to specific, demonstrable actions to support objective observation and scoring and reduce rater bias and interpretation to enable consistent evidence collection across environments. </a:t>
            </a:r>
            <a:endParaRPr lang="en-US" sz="1250" b="1" dirty="0">
              <a:solidFill>
                <a:srgbClr val="4A5568"/>
              </a:solidFill>
              <a:latin typeface="Calibri" pitchFamily="34" charset="0"/>
              <a:ea typeface="Calibri" pitchFamily="34" charset="-122"/>
              <a:cs typeface="Calibri" pitchFamily="34" charset="-120"/>
            </a:endParaRPr>
          </a:p>
        </p:txBody>
      </p:sp>
      <p:sp>
        <p:nvSpPr>
          <p:cNvPr id="16" name="Shape 10">
            <a:extLst>
              <a:ext uri="{FF2B5EF4-FFF2-40B4-BE49-F238E27FC236}">
                <a16:creationId xmlns:a16="http://schemas.microsoft.com/office/drawing/2014/main" id="{FC599B63-BD2A-ABA6-882A-962E2F8548E9}"/>
              </a:ext>
            </a:extLst>
          </p:cNvPr>
          <p:cNvSpPr/>
          <p:nvPr/>
        </p:nvSpPr>
        <p:spPr>
          <a:xfrm>
            <a:off x="4985247" y="1148984"/>
            <a:ext cx="7074080" cy="4996840"/>
          </a:xfrm>
          <a:prstGeom prst="rect">
            <a:avLst/>
          </a:prstGeom>
          <a:solidFill>
            <a:srgbClr val="F2F4F7"/>
          </a:solidFill>
          <a:ln w="12700">
            <a:solidFill>
              <a:srgbClr val="DDE3ED"/>
            </a:solidFill>
            <a:prstDash val="solid"/>
          </a:ln>
        </p:spPr>
        <p:txBody>
          <a:bodyPr/>
          <a:lstStyle/>
          <a:p>
            <a:endParaRPr lang="en-US"/>
          </a:p>
        </p:txBody>
      </p:sp>
      <p:sp>
        <p:nvSpPr>
          <p:cNvPr id="17" name="Shape 11">
            <a:extLst>
              <a:ext uri="{FF2B5EF4-FFF2-40B4-BE49-F238E27FC236}">
                <a16:creationId xmlns:a16="http://schemas.microsoft.com/office/drawing/2014/main" id="{D3486235-2D7B-5801-F5D7-4DEF78152430}"/>
              </a:ext>
            </a:extLst>
          </p:cNvPr>
          <p:cNvSpPr/>
          <p:nvPr/>
        </p:nvSpPr>
        <p:spPr>
          <a:xfrm>
            <a:off x="4985247" y="1148984"/>
            <a:ext cx="7074080" cy="457200"/>
          </a:xfrm>
          <a:prstGeom prst="rect">
            <a:avLst/>
          </a:prstGeom>
          <a:solidFill>
            <a:srgbClr val="0E2841"/>
          </a:solidFill>
          <a:ln w="12700">
            <a:solidFill>
              <a:srgbClr val="0E2841"/>
            </a:solidFill>
            <a:prstDash val="solid"/>
          </a:ln>
        </p:spPr>
        <p:txBody>
          <a:bodyPr/>
          <a:lstStyle/>
          <a:p>
            <a:endParaRPr lang="en-US"/>
          </a:p>
        </p:txBody>
      </p:sp>
      <p:sp>
        <p:nvSpPr>
          <p:cNvPr id="18" name="Text 12">
            <a:extLst>
              <a:ext uri="{FF2B5EF4-FFF2-40B4-BE49-F238E27FC236}">
                <a16:creationId xmlns:a16="http://schemas.microsoft.com/office/drawing/2014/main" id="{B5AF77ED-8F35-ADF7-264D-F157AEBA6065}"/>
              </a:ext>
            </a:extLst>
          </p:cNvPr>
          <p:cNvSpPr/>
          <p:nvPr/>
        </p:nvSpPr>
        <p:spPr>
          <a:xfrm>
            <a:off x="4709953" y="1148984"/>
            <a:ext cx="6920519" cy="457200"/>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How This Shapes the AI Prompt Architecture</a:t>
            </a:r>
            <a:endParaRPr lang="en-US" sz="1300" dirty="0"/>
          </a:p>
        </p:txBody>
      </p:sp>
      <p:sp>
        <p:nvSpPr>
          <p:cNvPr id="19" name="Text 13">
            <a:extLst>
              <a:ext uri="{FF2B5EF4-FFF2-40B4-BE49-F238E27FC236}">
                <a16:creationId xmlns:a16="http://schemas.microsoft.com/office/drawing/2014/main" id="{E0A8D4D1-EC8B-0692-D6CB-B212F8724175}"/>
              </a:ext>
            </a:extLst>
          </p:cNvPr>
          <p:cNvSpPr/>
          <p:nvPr/>
        </p:nvSpPr>
        <p:spPr>
          <a:xfrm>
            <a:off x="5091213" y="1679128"/>
            <a:ext cx="6961274" cy="4380184"/>
          </a:xfrm>
          <a:prstGeom prst="rect">
            <a:avLst/>
          </a:prstGeom>
          <a:noFill/>
          <a:ln/>
        </p:spPr>
        <p:txBody>
          <a:bodyPr wrap="square" rtlCol="0" anchor="t"/>
          <a:lstStyle/>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Each prompt declares whether the output is knowledge, skill, ability or task so the AI cannot blur categories or generate mismatched constructs.</a:t>
            </a:r>
          </a:p>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The prompt requires every atomic competency to be derivable from eh KSAT description and job-relevant requirements (prevents free-form invention)</a:t>
            </a:r>
          </a:p>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Level is encoded directly into the prompt, so outputs are calibrated and not dependent on model interpretation</a:t>
            </a:r>
          </a:p>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Prompts prohibit aspirational or internal-state phrasing and require demonstrable action / outcome language</a:t>
            </a:r>
          </a:p>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Prompts disallow “and/or” bundles and require a single measurable focus per statement.</a:t>
            </a:r>
          </a:p>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Outputs are returned using a standardized template so SME reviewers can judge validity quickly and consistently. </a:t>
            </a:r>
          </a:p>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Prompts require either an observable indicator or an evidence artifacts that demonstrates the competency.</a:t>
            </a:r>
          </a:p>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Prompts include explicit “reject” conditions (e.g., vague verbs, trait language, multi-construct statements).</a:t>
            </a:r>
          </a:p>
          <a:p>
            <a:pPr marL="342900" indent="-342900">
              <a:spcAft>
                <a:spcPts val="1000"/>
              </a:spcAft>
              <a:buFont typeface="+mj-lt"/>
              <a:buAutoNum type="arabicPeriod"/>
            </a:pPr>
            <a:r>
              <a:rPr lang="en-US" sz="1300" dirty="0">
                <a:solidFill>
                  <a:srgbClr val="4A5568"/>
                </a:solidFill>
                <a:latin typeface="Calibri" pitchFamily="34" charset="0"/>
                <a:ea typeface="Calibri" pitchFamily="34" charset="-122"/>
                <a:cs typeface="Calibri" pitchFamily="34" charset="-120"/>
              </a:rPr>
              <a:t>Prompts prohibit personality / values language to keep competencies aligned to job requirements and assessable behaviors.</a:t>
            </a:r>
            <a:endParaRPr lang="en-US" sz="1300" dirty="0"/>
          </a:p>
        </p:txBody>
      </p:sp>
      <p:sp>
        <p:nvSpPr>
          <p:cNvPr id="20" name="TextBox 19">
            <a:extLst>
              <a:ext uri="{FF2B5EF4-FFF2-40B4-BE49-F238E27FC236}">
                <a16:creationId xmlns:a16="http://schemas.microsoft.com/office/drawing/2014/main" id="{87A1DECA-322A-FC29-987F-C575CE06821F}"/>
              </a:ext>
            </a:extLst>
          </p:cNvPr>
          <p:cNvSpPr txBox="1"/>
          <p:nvPr/>
        </p:nvSpPr>
        <p:spPr>
          <a:xfrm>
            <a:off x="1270244" y="6281720"/>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Rigor in AI-Prompt Design Separates Defensible Competencies from Plausible-Sounding Text </a:t>
            </a:r>
          </a:p>
        </p:txBody>
      </p:sp>
    </p:spTree>
    <p:extLst>
      <p:ext uri="{BB962C8B-B14F-4D97-AF65-F5344CB8AC3E}">
        <p14:creationId xmlns:p14="http://schemas.microsoft.com/office/powerpoint/2010/main" val="36851291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F3F454A-9EF6-DAE1-D1E1-00CC1123412C}"/>
              </a:ext>
            </a:extLst>
          </p:cNvPr>
          <p:cNvSpPr>
            <a:spLocks noGrp="1"/>
          </p:cNvSpPr>
          <p:nvPr>
            <p:ph type="body" sz="quarter" idx="13"/>
          </p:nvPr>
        </p:nvSpPr>
        <p:spPr/>
        <p:txBody>
          <a:bodyPr>
            <a:normAutofit/>
          </a:bodyPr>
          <a:lstStyle/>
          <a:p>
            <a:r>
              <a:rPr lang="en-US" sz="2400" dirty="0"/>
              <a:t>AI-Assisted Competency Generation: The Process</a:t>
            </a:r>
          </a:p>
        </p:txBody>
      </p:sp>
      <p:sp>
        <p:nvSpPr>
          <p:cNvPr id="5" name="Text 7">
            <a:extLst>
              <a:ext uri="{FF2B5EF4-FFF2-40B4-BE49-F238E27FC236}">
                <a16:creationId xmlns:a16="http://schemas.microsoft.com/office/drawing/2014/main" id="{2A679DE7-5437-D3BA-B5F4-FC189CE41D5A}"/>
              </a:ext>
            </a:extLst>
          </p:cNvPr>
          <p:cNvSpPr/>
          <p:nvPr/>
        </p:nvSpPr>
        <p:spPr>
          <a:xfrm>
            <a:off x="708569" y="982979"/>
            <a:ext cx="1188720" cy="1188720"/>
          </a:xfrm>
          <a:prstGeom prst="rect">
            <a:avLst/>
          </a:prstGeom>
          <a:noFill/>
          <a:ln/>
        </p:spPr>
        <p:txBody>
          <a:bodyPr wrap="square" rtlCol="0" anchor="ctr"/>
          <a:lstStyle/>
          <a:p>
            <a:pPr marL="0" indent="0" algn="ctr">
              <a:buNone/>
            </a:pPr>
            <a:r>
              <a:rPr lang="en-US" sz="2200" b="1" dirty="0">
                <a:solidFill>
                  <a:srgbClr val="FFFFFF"/>
                </a:solidFill>
                <a:latin typeface="Calibri" pitchFamily="34" charset="0"/>
                <a:ea typeface="Calibri" pitchFamily="34" charset="-122"/>
                <a:cs typeface="Calibri" pitchFamily="34" charset="-120"/>
              </a:rPr>
              <a:t>01</a:t>
            </a:r>
            <a:endParaRPr lang="en-US" sz="2200" dirty="0"/>
          </a:p>
        </p:txBody>
      </p:sp>
      <p:sp>
        <p:nvSpPr>
          <p:cNvPr id="6" name="Text 8">
            <a:extLst>
              <a:ext uri="{FF2B5EF4-FFF2-40B4-BE49-F238E27FC236}">
                <a16:creationId xmlns:a16="http://schemas.microsoft.com/office/drawing/2014/main" id="{0D7CA0D9-AB46-233B-974E-5B863E95D05E}"/>
              </a:ext>
            </a:extLst>
          </p:cNvPr>
          <p:cNvSpPr/>
          <p:nvPr/>
        </p:nvSpPr>
        <p:spPr>
          <a:xfrm>
            <a:off x="708569" y="2317649"/>
            <a:ext cx="1188720" cy="457200"/>
          </a:xfrm>
          <a:prstGeom prst="rect">
            <a:avLst/>
          </a:prstGeom>
          <a:noFill/>
          <a:ln/>
        </p:spPr>
        <p:txBody>
          <a:bodyPr wrap="square" rtlCol="0" anchor="ctr"/>
          <a:lstStyle/>
          <a:p>
            <a:pPr marL="0" indent="0" algn="ctr">
              <a:buNone/>
            </a:pPr>
            <a:r>
              <a:rPr lang="en-US" sz="2200" dirty="0">
                <a:solidFill>
                  <a:srgbClr val="000000"/>
                </a:solidFill>
                <a:latin typeface="Segoe UI Emoji" pitchFamily="34" charset="0"/>
                <a:ea typeface="Segoe UI Emoji" pitchFamily="34" charset="-122"/>
                <a:cs typeface="Segoe UI Emoji" pitchFamily="34" charset="-120"/>
              </a:rPr>
              <a:t>📥</a:t>
            </a:r>
            <a:endParaRPr lang="en-US" sz="2200" dirty="0"/>
          </a:p>
        </p:txBody>
      </p:sp>
      <p:sp>
        <p:nvSpPr>
          <p:cNvPr id="7" name="Text 9">
            <a:extLst>
              <a:ext uri="{FF2B5EF4-FFF2-40B4-BE49-F238E27FC236}">
                <a16:creationId xmlns:a16="http://schemas.microsoft.com/office/drawing/2014/main" id="{05086C1A-6AB8-7C3E-1813-0BBB903C4AD6}"/>
              </a:ext>
            </a:extLst>
          </p:cNvPr>
          <p:cNvSpPr/>
          <p:nvPr/>
        </p:nvSpPr>
        <p:spPr>
          <a:xfrm>
            <a:off x="251369" y="2602517"/>
            <a:ext cx="2194560" cy="457200"/>
          </a:xfrm>
          <a:prstGeom prst="rect">
            <a:avLst/>
          </a:prstGeom>
          <a:noFill/>
          <a:ln/>
        </p:spPr>
        <p:txBody>
          <a:bodyPr wrap="square" rtlCol="0" anchor="ctr"/>
          <a:lstStyle/>
          <a:p>
            <a:pPr marL="0" indent="0" algn="ctr">
              <a:buNone/>
            </a:pPr>
            <a:r>
              <a:rPr lang="en-US" sz="1300" b="1" dirty="0">
                <a:solidFill>
                  <a:srgbClr val="0E2841"/>
                </a:solidFill>
                <a:latin typeface="Calibri" pitchFamily="34" charset="0"/>
                <a:ea typeface="Calibri" pitchFamily="34" charset="-122"/>
                <a:cs typeface="Calibri" pitchFamily="34" charset="-120"/>
              </a:rPr>
              <a:t>KSAT Input</a:t>
            </a:r>
            <a:endParaRPr lang="en-US" sz="1300" dirty="0"/>
          </a:p>
        </p:txBody>
      </p:sp>
      <p:sp>
        <p:nvSpPr>
          <p:cNvPr id="8" name="Shape 10">
            <a:extLst>
              <a:ext uri="{FF2B5EF4-FFF2-40B4-BE49-F238E27FC236}">
                <a16:creationId xmlns:a16="http://schemas.microsoft.com/office/drawing/2014/main" id="{663375A2-78D2-3A1B-64E9-8BF0E1510B81}"/>
              </a:ext>
            </a:extLst>
          </p:cNvPr>
          <p:cNvSpPr/>
          <p:nvPr/>
        </p:nvSpPr>
        <p:spPr>
          <a:xfrm>
            <a:off x="251369" y="3151157"/>
            <a:ext cx="2194560" cy="2607798"/>
          </a:xfrm>
          <a:prstGeom prst="rect">
            <a:avLst/>
          </a:prstGeom>
          <a:solidFill>
            <a:srgbClr val="F2F4F7"/>
          </a:solidFill>
          <a:ln w="12700">
            <a:solidFill>
              <a:srgbClr val="DDE3ED"/>
            </a:solidFill>
            <a:prstDash val="solid"/>
          </a:ln>
        </p:spPr>
        <p:txBody>
          <a:bodyPr/>
          <a:lstStyle/>
          <a:p>
            <a:endParaRPr lang="en-US"/>
          </a:p>
        </p:txBody>
      </p:sp>
      <p:sp>
        <p:nvSpPr>
          <p:cNvPr id="9" name="Text 11">
            <a:extLst>
              <a:ext uri="{FF2B5EF4-FFF2-40B4-BE49-F238E27FC236}">
                <a16:creationId xmlns:a16="http://schemas.microsoft.com/office/drawing/2014/main" id="{B54F0A8A-21D6-A55C-2C00-49F4D9762E75}"/>
              </a:ext>
            </a:extLst>
          </p:cNvPr>
          <p:cNvSpPr/>
          <p:nvPr/>
        </p:nvSpPr>
        <p:spPr>
          <a:xfrm>
            <a:off x="342809" y="3242597"/>
            <a:ext cx="2011680" cy="2446020"/>
          </a:xfrm>
          <a:prstGeom prst="rect">
            <a:avLst/>
          </a:prstGeom>
          <a:noFill/>
          <a:ln/>
        </p:spPr>
        <p:txBody>
          <a:bodyPr wrap="square" rtlCol="0" anchor="t"/>
          <a:lstStyle/>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Authoritative KSAT descriptions serve as the source of truth.</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Scope, intent, and context are explicitly defined before generation.</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KSAT type (e.g., knowledge, skill, ability, task)  is identified up front.</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Establishes traceability requirements for all downstream outputs.</a:t>
            </a:r>
            <a:endParaRPr lang="en-US" sz="1150" dirty="0"/>
          </a:p>
        </p:txBody>
      </p:sp>
      <p:sp>
        <p:nvSpPr>
          <p:cNvPr id="10" name="Shape 12">
            <a:extLst>
              <a:ext uri="{FF2B5EF4-FFF2-40B4-BE49-F238E27FC236}">
                <a16:creationId xmlns:a16="http://schemas.microsoft.com/office/drawing/2014/main" id="{84B9932B-EEF4-F91C-5900-86FBA21B60CC}"/>
              </a:ext>
            </a:extLst>
          </p:cNvPr>
          <p:cNvSpPr/>
          <p:nvPr/>
        </p:nvSpPr>
        <p:spPr>
          <a:xfrm>
            <a:off x="2171609" y="1841106"/>
            <a:ext cx="457200" cy="0"/>
          </a:xfrm>
          <a:prstGeom prst="line">
            <a:avLst/>
          </a:prstGeom>
          <a:noFill/>
          <a:ln w="25400">
            <a:solidFill>
              <a:srgbClr val="CC9933"/>
            </a:solidFill>
            <a:prstDash val="solid"/>
            <a:tailEnd type="arrow"/>
          </a:ln>
        </p:spPr>
        <p:txBody>
          <a:bodyPr/>
          <a:lstStyle/>
          <a:p>
            <a:endParaRPr lang="en-US"/>
          </a:p>
        </p:txBody>
      </p:sp>
      <p:sp>
        <p:nvSpPr>
          <p:cNvPr id="13" name="Text 15">
            <a:extLst>
              <a:ext uri="{FF2B5EF4-FFF2-40B4-BE49-F238E27FC236}">
                <a16:creationId xmlns:a16="http://schemas.microsoft.com/office/drawing/2014/main" id="{DC77B295-8955-4641-151A-713724C2B58F}"/>
              </a:ext>
            </a:extLst>
          </p:cNvPr>
          <p:cNvSpPr/>
          <p:nvPr/>
        </p:nvSpPr>
        <p:spPr>
          <a:xfrm>
            <a:off x="3086009" y="2317649"/>
            <a:ext cx="1188720" cy="457200"/>
          </a:xfrm>
          <a:prstGeom prst="rect">
            <a:avLst/>
          </a:prstGeom>
          <a:noFill/>
          <a:ln/>
        </p:spPr>
        <p:txBody>
          <a:bodyPr wrap="square" rtlCol="0" anchor="ctr"/>
          <a:lstStyle/>
          <a:p>
            <a:pPr marL="0" indent="0" algn="ctr">
              <a:buNone/>
            </a:pPr>
            <a:r>
              <a:rPr lang="en-US" sz="2200" dirty="0">
                <a:solidFill>
                  <a:srgbClr val="000000"/>
                </a:solidFill>
                <a:latin typeface="Segoe UI Emoji" pitchFamily="34" charset="0"/>
                <a:ea typeface="Segoe UI Emoji" pitchFamily="34" charset="-122"/>
                <a:cs typeface="Segoe UI Emoji" pitchFamily="34" charset="-120"/>
              </a:rPr>
              <a:t>🧠</a:t>
            </a:r>
            <a:endParaRPr lang="en-US" sz="2200" dirty="0"/>
          </a:p>
        </p:txBody>
      </p:sp>
      <p:sp>
        <p:nvSpPr>
          <p:cNvPr id="14" name="Text 16">
            <a:extLst>
              <a:ext uri="{FF2B5EF4-FFF2-40B4-BE49-F238E27FC236}">
                <a16:creationId xmlns:a16="http://schemas.microsoft.com/office/drawing/2014/main" id="{ABD26363-8D3A-09B2-4640-13C8FE5D68BE}"/>
              </a:ext>
            </a:extLst>
          </p:cNvPr>
          <p:cNvSpPr/>
          <p:nvPr/>
        </p:nvSpPr>
        <p:spPr>
          <a:xfrm>
            <a:off x="2628809" y="2602517"/>
            <a:ext cx="2194560" cy="457200"/>
          </a:xfrm>
          <a:prstGeom prst="rect">
            <a:avLst/>
          </a:prstGeom>
          <a:noFill/>
          <a:ln/>
        </p:spPr>
        <p:txBody>
          <a:bodyPr wrap="square" rtlCol="0" anchor="ctr"/>
          <a:lstStyle/>
          <a:p>
            <a:pPr marL="0" indent="0" algn="ctr">
              <a:buNone/>
            </a:pPr>
            <a:r>
              <a:rPr lang="en-US" sz="1300" b="1" dirty="0">
                <a:solidFill>
                  <a:srgbClr val="0E2841"/>
                </a:solidFill>
                <a:latin typeface="Calibri" pitchFamily="34" charset="0"/>
                <a:ea typeface="Calibri" pitchFamily="34" charset="-122"/>
                <a:cs typeface="Calibri" pitchFamily="34" charset="-120"/>
              </a:rPr>
              <a:t>Prompt Architecture</a:t>
            </a:r>
            <a:endParaRPr lang="en-US" sz="1300" dirty="0"/>
          </a:p>
        </p:txBody>
      </p:sp>
      <p:sp>
        <p:nvSpPr>
          <p:cNvPr id="15" name="Shape 17">
            <a:extLst>
              <a:ext uri="{FF2B5EF4-FFF2-40B4-BE49-F238E27FC236}">
                <a16:creationId xmlns:a16="http://schemas.microsoft.com/office/drawing/2014/main" id="{E9115B01-5548-E9C1-DF38-F0B4802A5B0D}"/>
              </a:ext>
            </a:extLst>
          </p:cNvPr>
          <p:cNvSpPr/>
          <p:nvPr/>
        </p:nvSpPr>
        <p:spPr>
          <a:xfrm>
            <a:off x="2628809" y="3151157"/>
            <a:ext cx="2194560" cy="2607798"/>
          </a:xfrm>
          <a:prstGeom prst="rect">
            <a:avLst/>
          </a:prstGeom>
          <a:solidFill>
            <a:srgbClr val="F2F4F7"/>
          </a:solidFill>
          <a:ln w="12700">
            <a:solidFill>
              <a:srgbClr val="DDE3ED"/>
            </a:solidFill>
            <a:prstDash val="solid"/>
          </a:ln>
        </p:spPr>
        <p:txBody>
          <a:bodyPr/>
          <a:lstStyle/>
          <a:p>
            <a:endParaRPr lang="en-US"/>
          </a:p>
        </p:txBody>
      </p:sp>
      <p:sp>
        <p:nvSpPr>
          <p:cNvPr id="16" name="Text 18">
            <a:extLst>
              <a:ext uri="{FF2B5EF4-FFF2-40B4-BE49-F238E27FC236}">
                <a16:creationId xmlns:a16="http://schemas.microsoft.com/office/drawing/2014/main" id="{FC7C7AB2-E665-20F7-DF3B-7D1A845D9F8A}"/>
              </a:ext>
            </a:extLst>
          </p:cNvPr>
          <p:cNvSpPr/>
          <p:nvPr/>
        </p:nvSpPr>
        <p:spPr>
          <a:xfrm>
            <a:off x="2720249" y="3242597"/>
            <a:ext cx="2011680" cy="2446020"/>
          </a:xfrm>
          <a:prstGeom prst="rect">
            <a:avLst/>
          </a:prstGeom>
          <a:noFill/>
          <a:ln/>
        </p:spPr>
        <p:txBody>
          <a:bodyPr wrap="square" rtlCol="0" anchor="t"/>
          <a:lstStyle/>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Prompt templates encode job analysis and I/O psychology constraints.</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Behavioral domain and proficiency levels are specified. </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Language rules prevent aspirational or non-observable constructs.</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Output schema and quality gates are defined before execution.</a:t>
            </a:r>
            <a:endParaRPr lang="en-US" sz="1150" dirty="0"/>
          </a:p>
        </p:txBody>
      </p:sp>
      <p:sp>
        <p:nvSpPr>
          <p:cNvPr id="17" name="Shape 19">
            <a:extLst>
              <a:ext uri="{FF2B5EF4-FFF2-40B4-BE49-F238E27FC236}">
                <a16:creationId xmlns:a16="http://schemas.microsoft.com/office/drawing/2014/main" id="{C261847B-9F96-A383-20C8-5F45CB8E478D}"/>
              </a:ext>
            </a:extLst>
          </p:cNvPr>
          <p:cNvSpPr/>
          <p:nvPr/>
        </p:nvSpPr>
        <p:spPr>
          <a:xfrm>
            <a:off x="4640489" y="1827038"/>
            <a:ext cx="457200" cy="0"/>
          </a:xfrm>
          <a:prstGeom prst="line">
            <a:avLst/>
          </a:prstGeom>
          <a:noFill/>
          <a:ln w="25400">
            <a:solidFill>
              <a:srgbClr val="CC9933"/>
            </a:solidFill>
            <a:prstDash val="solid"/>
            <a:tailEnd type="arrow"/>
          </a:ln>
        </p:spPr>
        <p:txBody>
          <a:bodyPr/>
          <a:lstStyle/>
          <a:p>
            <a:endParaRPr lang="en-US"/>
          </a:p>
        </p:txBody>
      </p:sp>
      <p:sp>
        <p:nvSpPr>
          <p:cNvPr id="19" name="Text 21">
            <a:extLst>
              <a:ext uri="{FF2B5EF4-FFF2-40B4-BE49-F238E27FC236}">
                <a16:creationId xmlns:a16="http://schemas.microsoft.com/office/drawing/2014/main" id="{0E63D379-F293-6B2D-9435-A37D65E5384F}"/>
              </a:ext>
            </a:extLst>
          </p:cNvPr>
          <p:cNvSpPr/>
          <p:nvPr/>
        </p:nvSpPr>
        <p:spPr>
          <a:xfrm>
            <a:off x="5463449" y="982979"/>
            <a:ext cx="1188720" cy="1188720"/>
          </a:xfrm>
          <a:prstGeom prst="rect">
            <a:avLst/>
          </a:prstGeom>
          <a:noFill/>
          <a:ln/>
        </p:spPr>
        <p:txBody>
          <a:bodyPr wrap="square" rtlCol="0" anchor="ctr"/>
          <a:lstStyle/>
          <a:p>
            <a:pPr marL="0" indent="0" algn="ctr">
              <a:buNone/>
            </a:pPr>
            <a:r>
              <a:rPr lang="en-US" sz="2200" b="1" dirty="0">
                <a:solidFill>
                  <a:srgbClr val="FFFFFF"/>
                </a:solidFill>
                <a:latin typeface="Calibri" pitchFamily="34" charset="0"/>
                <a:ea typeface="Calibri" pitchFamily="34" charset="-122"/>
                <a:cs typeface="Calibri" pitchFamily="34" charset="-120"/>
              </a:rPr>
              <a:t>03</a:t>
            </a:r>
            <a:endParaRPr lang="en-US" sz="2200" dirty="0"/>
          </a:p>
        </p:txBody>
      </p:sp>
      <p:sp>
        <p:nvSpPr>
          <p:cNvPr id="20" name="Text 22">
            <a:extLst>
              <a:ext uri="{FF2B5EF4-FFF2-40B4-BE49-F238E27FC236}">
                <a16:creationId xmlns:a16="http://schemas.microsoft.com/office/drawing/2014/main" id="{37720E01-F14E-E25F-1575-D1550E2F7358}"/>
              </a:ext>
            </a:extLst>
          </p:cNvPr>
          <p:cNvSpPr/>
          <p:nvPr/>
        </p:nvSpPr>
        <p:spPr>
          <a:xfrm>
            <a:off x="5463449" y="2317649"/>
            <a:ext cx="1188720" cy="457200"/>
          </a:xfrm>
          <a:prstGeom prst="rect">
            <a:avLst/>
          </a:prstGeom>
          <a:noFill/>
          <a:ln/>
        </p:spPr>
        <p:txBody>
          <a:bodyPr wrap="square" rtlCol="0" anchor="ctr"/>
          <a:lstStyle/>
          <a:p>
            <a:pPr marL="0" indent="0" algn="ctr">
              <a:buNone/>
            </a:pPr>
            <a:r>
              <a:rPr lang="en-US" sz="2200" dirty="0">
                <a:solidFill>
                  <a:srgbClr val="000000"/>
                </a:solidFill>
                <a:latin typeface="Segoe UI Emoji" pitchFamily="34" charset="0"/>
                <a:ea typeface="Segoe UI Emoji" pitchFamily="34" charset="-122"/>
                <a:cs typeface="Segoe UI Emoji" pitchFamily="34" charset="-120"/>
              </a:rPr>
              <a:t>⚡</a:t>
            </a:r>
            <a:endParaRPr lang="en-US" sz="2200" dirty="0"/>
          </a:p>
        </p:txBody>
      </p:sp>
      <p:sp>
        <p:nvSpPr>
          <p:cNvPr id="21" name="Text 23">
            <a:extLst>
              <a:ext uri="{FF2B5EF4-FFF2-40B4-BE49-F238E27FC236}">
                <a16:creationId xmlns:a16="http://schemas.microsoft.com/office/drawing/2014/main" id="{36007B5B-358B-3E97-022D-B8840229D026}"/>
              </a:ext>
            </a:extLst>
          </p:cNvPr>
          <p:cNvSpPr/>
          <p:nvPr/>
        </p:nvSpPr>
        <p:spPr>
          <a:xfrm>
            <a:off x="5006249" y="2602517"/>
            <a:ext cx="2194560" cy="457200"/>
          </a:xfrm>
          <a:prstGeom prst="rect">
            <a:avLst/>
          </a:prstGeom>
          <a:noFill/>
          <a:ln/>
        </p:spPr>
        <p:txBody>
          <a:bodyPr wrap="square" rtlCol="0" anchor="ctr"/>
          <a:lstStyle/>
          <a:p>
            <a:pPr marL="0" indent="0" algn="ctr">
              <a:buNone/>
            </a:pPr>
            <a:r>
              <a:rPr lang="en-US" sz="1300" b="1" dirty="0">
                <a:solidFill>
                  <a:srgbClr val="0E2841"/>
                </a:solidFill>
                <a:latin typeface="Calibri" pitchFamily="34" charset="0"/>
                <a:ea typeface="Calibri" pitchFamily="34" charset="-122"/>
                <a:cs typeface="Calibri" pitchFamily="34" charset="-120"/>
              </a:rPr>
              <a:t>AI Generation</a:t>
            </a:r>
            <a:endParaRPr lang="en-US" sz="1300" dirty="0"/>
          </a:p>
        </p:txBody>
      </p:sp>
      <p:sp>
        <p:nvSpPr>
          <p:cNvPr id="22" name="Shape 24">
            <a:extLst>
              <a:ext uri="{FF2B5EF4-FFF2-40B4-BE49-F238E27FC236}">
                <a16:creationId xmlns:a16="http://schemas.microsoft.com/office/drawing/2014/main" id="{4884ED64-CAA3-724A-5AA4-C8344B9ADCC0}"/>
              </a:ext>
            </a:extLst>
          </p:cNvPr>
          <p:cNvSpPr/>
          <p:nvPr/>
        </p:nvSpPr>
        <p:spPr>
          <a:xfrm>
            <a:off x="5006249" y="3151157"/>
            <a:ext cx="2194560" cy="2607798"/>
          </a:xfrm>
          <a:prstGeom prst="rect">
            <a:avLst/>
          </a:prstGeom>
          <a:solidFill>
            <a:srgbClr val="F2F4F7"/>
          </a:solidFill>
          <a:ln w="12700">
            <a:solidFill>
              <a:srgbClr val="DDE3ED"/>
            </a:solidFill>
            <a:prstDash val="solid"/>
          </a:ln>
        </p:spPr>
        <p:txBody>
          <a:bodyPr/>
          <a:lstStyle/>
          <a:p>
            <a:endParaRPr lang="en-US"/>
          </a:p>
        </p:txBody>
      </p:sp>
      <p:sp>
        <p:nvSpPr>
          <p:cNvPr id="23" name="Text 25">
            <a:extLst>
              <a:ext uri="{FF2B5EF4-FFF2-40B4-BE49-F238E27FC236}">
                <a16:creationId xmlns:a16="http://schemas.microsoft.com/office/drawing/2014/main" id="{B9A73BBE-5149-8175-A647-3F61A1C13BF3}"/>
              </a:ext>
            </a:extLst>
          </p:cNvPr>
          <p:cNvSpPr/>
          <p:nvPr/>
        </p:nvSpPr>
        <p:spPr>
          <a:xfrm>
            <a:off x="5097689" y="3242597"/>
            <a:ext cx="2011680" cy="2240280"/>
          </a:xfrm>
          <a:prstGeom prst="rect">
            <a:avLst/>
          </a:prstGeom>
          <a:noFill/>
          <a:ln/>
        </p:spPr>
        <p:txBody>
          <a:bodyPr wrap="square" rtlCol="0" anchor="t"/>
          <a:lstStyle/>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AI generates candidate atomic competencies within defined constraints</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Outputs are limited to one construct per competency</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No independent invention beyond the KSAT scope is permitted.</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Results are produced in a structured template that facilitates SME review</a:t>
            </a:r>
            <a:endParaRPr lang="en-US" sz="1150" dirty="0"/>
          </a:p>
        </p:txBody>
      </p:sp>
      <p:sp>
        <p:nvSpPr>
          <p:cNvPr id="24" name="Shape 26">
            <a:extLst>
              <a:ext uri="{FF2B5EF4-FFF2-40B4-BE49-F238E27FC236}">
                <a16:creationId xmlns:a16="http://schemas.microsoft.com/office/drawing/2014/main" id="{5EDADA68-F1E0-DA0D-1C2D-426E41E50F38}"/>
              </a:ext>
            </a:extLst>
          </p:cNvPr>
          <p:cNvSpPr/>
          <p:nvPr/>
        </p:nvSpPr>
        <p:spPr>
          <a:xfrm>
            <a:off x="6880769" y="1827038"/>
            <a:ext cx="457200" cy="0"/>
          </a:xfrm>
          <a:prstGeom prst="line">
            <a:avLst/>
          </a:prstGeom>
          <a:noFill/>
          <a:ln w="25400">
            <a:solidFill>
              <a:srgbClr val="CC9933"/>
            </a:solidFill>
            <a:prstDash val="solid"/>
            <a:tailEnd type="arrow"/>
          </a:ln>
        </p:spPr>
        <p:txBody>
          <a:bodyPr/>
          <a:lstStyle/>
          <a:p>
            <a:endParaRPr lang="en-US"/>
          </a:p>
        </p:txBody>
      </p:sp>
      <p:sp>
        <p:nvSpPr>
          <p:cNvPr id="27" name="Text 29">
            <a:extLst>
              <a:ext uri="{FF2B5EF4-FFF2-40B4-BE49-F238E27FC236}">
                <a16:creationId xmlns:a16="http://schemas.microsoft.com/office/drawing/2014/main" id="{AB0E060E-9F90-5277-0D63-673C80699751}"/>
              </a:ext>
            </a:extLst>
          </p:cNvPr>
          <p:cNvSpPr/>
          <p:nvPr/>
        </p:nvSpPr>
        <p:spPr>
          <a:xfrm>
            <a:off x="7840889" y="2317649"/>
            <a:ext cx="1188720" cy="457200"/>
          </a:xfrm>
          <a:prstGeom prst="rect">
            <a:avLst/>
          </a:prstGeom>
          <a:noFill/>
          <a:ln/>
        </p:spPr>
        <p:txBody>
          <a:bodyPr wrap="square" rtlCol="0" anchor="ctr"/>
          <a:lstStyle/>
          <a:p>
            <a:pPr marL="0" indent="0" algn="ctr">
              <a:buNone/>
            </a:pPr>
            <a:r>
              <a:rPr lang="en-US" sz="2200" dirty="0">
                <a:solidFill>
                  <a:srgbClr val="000000"/>
                </a:solidFill>
                <a:latin typeface="Segoe UI Emoji" pitchFamily="34" charset="0"/>
                <a:ea typeface="Segoe UI Emoji" pitchFamily="34" charset="-122"/>
                <a:cs typeface="Segoe UI Emoji" pitchFamily="34" charset="-120"/>
              </a:rPr>
              <a:t>👩‍💼</a:t>
            </a:r>
            <a:endParaRPr lang="en-US" sz="2200" dirty="0"/>
          </a:p>
        </p:txBody>
      </p:sp>
      <p:sp>
        <p:nvSpPr>
          <p:cNvPr id="28" name="Text 30">
            <a:extLst>
              <a:ext uri="{FF2B5EF4-FFF2-40B4-BE49-F238E27FC236}">
                <a16:creationId xmlns:a16="http://schemas.microsoft.com/office/drawing/2014/main" id="{047E3322-3A7C-725C-420A-BECE8B796934}"/>
              </a:ext>
            </a:extLst>
          </p:cNvPr>
          <p:cNvSpPr/>
          <p:nvPr/>
        </p:nvSpPr>
        <p:spPr>
          <a:xfrm>
            <a:off x="7383689" y="2602517"/>
            <a:ext cx="2194560" cy="457200"/>
          </a:xfrm>
          <a:prstGeom prst="rect">
            <a:avLst/>
          </a:prstGeom>
          <a:noFill/>
          <a:ln/>
        </p:spPr>
        <p:txBody>
          <a:bodyPr wrap="square" rtlCol="0" anchor="ctr"/>
          <a:lstStyle/>
          <a:p>
            <a:pPr marL="0" indent="0" algn="ctr">
              <a:buNone/>
            </a:pPr>
            <a:r>
              <a:rPr lang="en-US" sz="1300" b="1" dirty="0">
                <a:solidFill>
                  <a:srgbClr val="0E2841"/>
                </a:solidFill>
                <a:latin typeface="Calibri" pitchFamily="34" charset="0"/>
                <a:ea typeface="Calibri" pitchFamily="34" charset="-122"/>
                <a:cs typeface="Calibri" pitchFamily="34" charset="-120"/>
              </a:rPr>
              <a:t>SME Review</a:t>
            </a:r>
            <a:endParaRPr lang="en-US" sz="1300" dirty="0"/>
          </a:p>
        </p:txBody>
      </p:sp>
      <p:sp>
        <p:nvSpPr>
          <p:cNvPr id="29" name="Shape 31">
            <a:extLst>
              <a:ext uri="{FF2B5EF4-FFF2-40B4-BE49-F238E27FC236}">
                <a16:creationId xmlns:a16="http://schemas.microsoft.com/office/drawing/2014/main" id="{A33961A4-B401-1CA8-DD19-63FF79CFA519}"/>
              </a:ext>
            </a:extLst>
          </p:cNvPr>
          <p:cNvSpPr/>
          <p:nvPr/>
        </p:nvSpPr>
        <p:spPr>
          <a:xfrm>
            <a:off x="7383689" y="3151157"/>
            <a:ext cx="2194560" cy="2607798"/>
          </a:xfrm>
          <a:prstGeom prst="rect">
            <a:avLst/>
          </a:prstGeom>
          <a:solidFill>
            <a:srgbClr val="F2F4F7"/>
          </a:solidFill>
          <a:ln w="12700">
            <a:solidFill>
              <a:srgbClr val="DDE3ED"/>
            </a:solidFill>
            <a:prstDash val="solid"/>
          </a:ln>
        </p:spPr>
        <p:txBody>
          <a:bodyPr/>
          <a:lstStyle/>
          <a:p>
            <a:endParaRPr lang="en-US"/>
          </a:p>
        </p:txBody>
      </p:sp>
      <p:sp>
        <p:nvSpPr>
          <p:cNvPr id="30" name="Text 32">
            <a:extLst>
              <a:ext uri="{FF2B5EF4-FFF2-40B4-BE49-F238E27FC236}">
                <a16:creationId xmlns:a16="http://schemas.microsoft.com/office/drawing/2014/main" id="{6C8775AF-B62E-45A8-8D31-4299F4586CE1}"/>
              </a:ext>
            </a:extLst>
          </p:cNvPr>
          <p:cNvSpPr/>
          <p:nvPr/>
        </p:nvSpPr>
        <p:spPr>
          <a:xfrm>
            <a:off x="7475129" y="3242597"/>
            <a:ext cx="2011680" cy="2446020"/>
          </a:xfrm>
          <a:prstGeom prst="rect">
            <a:avLst/>
          </a:prstGeom>
          <a:noFill/>
          <a:ln/>
        </p:spPr>
        <p:txBody>
          <a:bodyPr wrap="square" rtlCol="0" anchor="t"/>
          <a:lstStyle/>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Subject matter experts evaluate relevance, clarity, and validity</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Review focuses on job relevance and observability. Not prose quality</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Invalid, redundant, or non-defensible competencies are rejected</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SME decisions are auditable and repeatable</a:t>
            </a:r>
            <a:endParaRPr lang="en-US" sz="1150" dirty="0"/>
          </a:p>
        </p:txBody>
      </p:sp>
      <p:sp>
        <p:nvSpPr>
          <p:cNvPr id="31" name="Shape 33">
            <a:extLst>
              <a:ext uri="{FF2B5EF4-FFF2-40B4-BE49-F238E27FC236}">
                <a16:creationId xmlns:a16="http://schemas.microsoft.com/office/drawing/2014/main" id="{5E07A100-79E0-D08B-5325-687837D3ECF6}"/>
              </a:ext>
            </a:extLst>
          </p:cNvPr>
          <p:cNvSpPr/>
          <p:nvPr/>
        </p:nvSpPr>
        <p:spPr>
          <a:xfrm>
            <a:off x="9395369" y="1841106"/>
            <a:ext cx="457200" cy="0"/>
          </a:xfrm>
          <a:prstGeom prst="line">
            <a:avLst/>
          </a:prstGeom>
          <a:noFill/>
          <a:ln w="25400">
            <a:solidFill>
              <a:srgbClr val="CC9933"/>
            </a:solidFill>
            <a:prstDash val="solid"/>
            <a:tailEnd type="arrow"/>
          </a:ln>
        </p:spPr>
        <p:txBody>
          <a:bodyPr/>
          <a:lstStyle/>
          <a:p>
            <a:endParaRPr lang="en-US"/>
          </a:p>
        </p:txBody>
      </p:sp>
      <p:sp>
        <p:nvSpPr>
          <p:cNvPr id="34" name="Text 36">
            <a:extLst>
              <a:ext uri="{FF2B5EF4-FFF2-40B4-BE49-F238E27FC236}">
                <a16:creationId xmlns:a16="http://schemas.microsoft.com/office/drawing/2014/main" id="{78F8C452-00A2-61A6-3C24-E2E3D50CF772}"/>
              </a:ext>
            </a:extLst>
          </p:cNvPr>
          <p:cNvSpPr/>
          <p:nvPr/>
        </p:nvSpPr>
        <p:spPr>
          <a:xfrm>
            <a:off x="10218329" y="2317649"/>
            <a:ext cx="1188720" cy="457200"/>
          </a:xfrm>
          <a:prstGeom prst="rect">
            <a:avLst/>
          </a:prstGeom>
          <a:noFill/>
          <a:ln/>
        </p:spPr>
        <p:txBody>
          <a:bodyPr wrap="square" rtlCol="0" anchor="ctr"/>
          <a:lstStyle/>
          <a:p>
            <a:pPr marL="0" indent="0" algn="ctr">
              <a:buNone/>
            </a:pPr>
            <a:r>
              <a:rPr lang="en-US" sz="2200" dirty="0">
                <a:solidFill>
                  <a:srgbClr val="000000"/>
                </a:solidFill>
                <a:latin typeface="Segoe UI Emoji" pitchFamily="34" charset="0"/>
                <a:ea typeface="Segoe UI Emoji" pitchFamily="34" charset="-122"/>
                <a:cs typeface="Segoe UI Emoji" pitchFamily="34" charset="-120"/>
              </a:rPr>
              <a:t>🕸</a:t>
            </a:r>
            <a:endParaRPr lang="en-US" sz="2200" dirty="0"/>
          </a:p>
        </p:txBody>
      </p:sp>
      <p:sp>
        <p:nvSpPr>
          <p:cNvPr id="35" name="Text 37">
            <a:extLst>
              <a:ext uri="{FF2B5EF4-FFF2-40B4-BE49-F238E27FC236}">
                <a16:creationId xmlns:a16="http://schemas.microsoft.com/office/drawing/2014/main" id="{A14D3E0D-F1C0-86B0-B04F-630347290FD5}"/>
              </a:ext>
            </a:extLst>
          </p:cNvPr>
          <p:cNvSpPr/>
          <p:nvPr/>
        </p:nvSpPr>
        <p:spPr>
          <a:xfrm>
            <a:off x="9761129" y="2602517"/>
            <a:ext cx="2194560" cy="457200"/>
          </a:xfrm>
          <a:prstGeom prst="rect">
            <a:avLst/>
          </a:prstGeom>
          <a:noFill/>
          <a:ln/>
        </p:spPr>
        <p:txBody>
          <a:bodyPr wrap="square" rtlCol="0" anchor="ctr"/>
          <a:lstStyle/>
          <a:p>
            <a:pPr marL="0" indent="0" algn="ctr">
              <a:buNone/>
            </a:pPr>
            <a:r>
              <a:rPr lang="en-US" sz="1300" b="1" dirty="0">
                <a:solidFill>
                  <a:srgbClr val="0E2841"/>
                </a:solidFill>
                <a:latin typeface="Calibri" pitchFamily="34" charset="0"/>
                <a:ea typeface="Calibri" pitchFamily="34" charset="-122"/>
                <a:cs typeface="Calibri" pitchFamily="34" charset="-120"/>
              </a:rPr>
              <a:t>Graph Integration</a:t>
            </a:r>
            <a:endParaRPr lang="en-US" sz="1300" dirty="0"/>
          </a:p>
        </p:txBody>
      </p:sp>
      <p:sp>
        <p:nvSpPr>
          <p:cNvPr id="36" name="Shape 38">
            <a:extLst>
              <a:ext uri="{FF2B5EF4-FFF2-40B4-BE49-F238E27FC236}">
                <a16:creationId xmlns:a16="http://schemas.microsoft.com/office/drawing/2014/main" id="{9A405162-45C6-F238-747B-3CB911FC25E9}"/>
              </a:ext>
            </a:extLst>
          </p:cNvPr>
          <p:cNvSpPr/>
          <p:nvPr/>
        </p:nvSpPr>
        <p:spPr>
          <a:xfrm>
            <a:off x="9761129" y="3151157"/>
            <a:ext cx="2194560" cy="2607798"/>
          </a:xfrm>
          <a:prstGeom prst="rect">
            <a:avLst/>
          </a:prstGeom>
          <a:solidFill>
            <a:srgbClr val="F2F4F7"/>
          </a:solidFill>
          <a:ln w="12700">
            <a:solidFill>
              <a:srgbClr val="DDE3ED"/>
            </a:solidFill>
            <a:prstDash val="solid"/>
          </a:ln>
        </p:spPr>
        <p:txBody>
          <a:bodyPr/>
          <a:lstStyle/>
          <a:p>
            <a:endParaRPr lang="en-US"/>
          </a:p>
        </p:txBody>
      </p:sp>
      <p:sp>
        <p:nvSpPr>
          <p:cNvPr id="37" name="Text 39">
            <a:extLst>
              <a:ext uri="{FF2B5EF4-FFF2-40B4-BE49-F238E27FC236}">
                <a16:creationId xmlns:a16="http://schemas.microsoft.com/office/drawing/2014/main" id="{066A6821-8FEB-9E13-E6C2-CFEBE869711E}"/>
              </a:ext>
            </a:extLst>
          </p:cNvPr>
          <p:cNvSpPr/>
          <p:nvPr/>
        </p:nvSpPr>
        <p:spPr>
          <a:xfrm>
            <a:off x="9852569" y="3242597"/>
            <a:ext cx="2011680" cy="2240280"/>
          </a:xfrm>
          <a:prstGeom prst="rect">
            <a:avLst/>
          </a:prstGeom>
          <a:noFill/>
          <a:ln/>
        </p:spPr>
        <p:txBody>
          <a:bodyPr wrap="square" rtlCol="0" anchor="t"/>
          <a:lstStyle/>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Validated and approved competencies are stored as graph nodes. </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Explicit relationships enable reuse across work roles, levels, and frameworks.</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Supports querying, analytics, and lifecycle governance. </a:t>
            </a:r>
          </a:p>
          <a:p>
            <a:pPr marL="171450" indent="-171450">
              <a:spcBef>
                <a:spcPts val="600"/>
              </a:spcBef>
              <a:buFont typeface="Arial" panose="020B0604020202020204" pitchFamily="34" charset="0"/>
              <a:buChar char="•"/>
            </a:pPr>
            <a:r>
              <a:rPr lang="en-US" sz="1150" dirty="0">
                <a:solidFill>
                  <a:srgbClr val="4A5568"/>
                </a:solidFill>
                <a:latin typeface="Calibri" pitchFamily="34" charset="0"/>
                <a:ea typeface="Calibri" pitchFamily="34" charset="-122"/>
                <a:cs typeface="Calibri" pitchFamily="34" charset="-120"/>
              </a:rPr>
              <a:t>Changes propagate without redefining competencies</a:t>
            </a:r>
            <a:endParaRPr lang="en-US" sz="1150" dirty="0"/>
          </a:p>
        </p:txBody>
      </p:sp>
      <p:pic>
        <p:nvPicPr>
          <p:cNvPr id="39" name="Graphic 38" descr="Checklist with solid fill">
            <a:extLst>
              <a:ext uri="{FF2B5EF4-FFF2-40B4-BE49-F238E27FC236}">
                <a16:creationId xmlns:a16="http://schemas.microsoft.com/office/drawing/2014/main" id="{A2510733-B4A6-F4D3-2C49-C61FAFCAF1A5}"/>
              </a:ext>
            </a:extLst>
          </p:cNvPr>
          <p:cNvPicPr>
            <a:picLocks noChangeAspect="1"/>
          </p:cNvPicPr>
          <p:nvPr/>
        </p:nvPicPr>
        <p:blipFill>
          <a:blip>
            <a:extLst>
              <a:ext uri="{96DAC541-7B7A-43D3-8B79-37D633B846F1}">
                <asvg:svgBlip xmlns:asvg="http://schemas.microsoft.com/office/drawing/2016/SVG/main" r:embed="rId3"/>
              </a:ext>
            </a:extLst>
          </a:blip>
          <a:stretch>
            <a:fillRect/>
          </a:stretch>
        </p:blipFill>
        <p:spPr>
          <a:xfrm>
            <a:off x="845729" y="1317085"/>
            <a:ext cx="914400" cy="914400"/>
          </a:xfrm>
          <a:prstGeom prst="rect">
            <a:avLst/>
          </a:prstGeom>
        </p:spPr>
      </p:pic>
      <p:pic>
        <p:nvPicPr>
          <p:cNvPr id="41" name="Graphic 40" descr="Blueprint with solid fill">
            <a:extLst>
              <a:ext uri="{FF2B5EF4-FFF2-40B4-BE49-F238E27FC236}">
                <a16:creationId xmlns:a16="http://schemas.microsoft.com/office/drawing/2014/main" id="{95ECB423-093D-E859-5016-E60B9428CFC8}"/>
              </a:ext>
            </a:extLst>
          </p:cNvPr>
          <p:cNvPicPr>
            <a:picLocks noChangeAspect="1"/>
          </p:cNvPicPr>
          <p:nvPr/>
        </p:nvPicPr>
        <p:blipFill>
          <a:blip>
            <a:extLst>
              <a:ext uri="{96DAC541-7B7A-43D3-8B79-37D633B846F1}">
                <asvg:svgBlip xmlns:asvg="http://schemas.microsoft.com/office/drawing/2016/SVG/main" r:embed="rId4"/>
              </a:ext>
            </a:extLst>
          </a:blip>
          <a:stretch>
            <a:fillRect/>
          </a:stretch>
        </p:blipFill>
        <p:spPr>
          <a:xfrm>
            <a:off x="3219561" y="1317085"/>
            <a:ext cx="914400" cy="914400"/>
          </a:xfrm>
          <a:prstGeom prst="rect">
            <a:avLst/>
          </a:prstGeom>
        </p:spPr>
      </p:pic>
      <p:pic>
        <p:nvPicPr>
          <p:cNvPr id="43" name="Graphic 42" descr="Gears with solid fill">
            <a:extLst>
              <a:ext uri="{FF2B5EF4-FFF2-40B4-BE49-F238E27FC236}">
                <a16:creationId xmlns:a16="http://schemas.microsoft.com/office/drawing/2014/main" id="{4AB5A2F8-7770-C94E-5254-0DB8EE81B15D}"/>
              </a:ext>
            </a:extLst>
          </p:cNvPr>
          <p:cNvPicPr>
            <a:picLocks noChangeAspect="1"/>
          </p:cNvPicPr>
          <p:nvPr/>
        </p:nvPicPr>
        <p:blipFill>
          <a:blip>
            <a:extLst>
              <a:ext uri="{96DAC541-7B7A-43D3-8B79-37D633B846F1}">
                <asvg:svgBlip xmlns:asvg="http://schemas.microsoft.com/office/drawing/2016/SVG/main" r:embed="rId5"/>
              </a:ext>
            </a:extLst>
          </a:blip>
          <a:stretch>
            <a:fillRect/>
          </a:stretch>
        </p:blipFill>
        <p:spPr>
          <a:xfrm>
            <a:off x="5600609" y="1317085"/>
            <a:ext cx="914400" cy="914400"/>
          </a:xfrm>
          <a:prstGeom prst="rect">
            <a:avLst/>
          </a:prstGeom>
        </p:spPr>
      </p:pic>
      <p:pic>
        <p:nvPicPr>
          <p:cNvPr id="45" name="Graphic 44" descr="Clipboard with solid fill">
            <a:extLst>
              <a:ext uri="{FF2B5EF4-FFF2-40B4-BE49-F238E27FC236}">
                <a16:creationId xmlns:a16="http://schemas.microsoft.com/office/drawing/2014/main" id="{BB984E59-7AB8-3AA8-1CD7-1F9755D7B123}"/>
              </a:ext>
            </a:extLst>
          </p:cNvPr>
          <p:cNvPicPr>
            <a:picLocks noChangeAspect="1"/>
          </p:cNvPicPr>
          <p:nvPr/>
        </p:nvPicPr>
        <p:blipFill>
          <a:blip>
            <a:extLst>
              <a:ext uri="{96DAC541-7B7A-43D3-8B79-37D633B846F1}">
                <asvg:svgBlip xmlns:asvg="http://schemas.microsoft.com/office/drawing/2016/SVG/main" r:embed="rId6"/>
              </a:ext>
            </a:extLst>
          </a:blip>
          <a:stretch>
            <a:fillRect/>
          </a:stretch>
        </p:blipFill>
        <p:spPr>
          <a:xfrm>
            <a:off x="7905953" y="1702189"/>
            <a:ext cx="529296" cy="529296"/>
          </a:xfrm>
          <a:prstGeom prst="rect">
            <a:avLst/>
          </a:prstGeom>
        </p:spPr>
      </p:pic>
      <p:pic>
        <p:nvPicPr>
          <p:cNvPr id="47" name="Graphic 46" descr="Magnifying glass with solid fill">
            <a:extLst>
              <a:ext uri="{FF2B5EF4-FFF2-40B4-BE49-F238E27FC236}">
                <a16:creationId xmlns:a16="http://schemas.microsoft.com/office/drawing/2014/main" id="{FFA26709-A0DF-C55E-F40A-240EA3BFB809}"/>
              </a:ext>
            </a:extLst>
          </p:cNvPr>
          <p:cNvPicPr>
            <a:picLocks noChangeAspect="1"/>
          </p:cNvPicPr>
          <p:nvPr/>
        </p:nvPicPr>
        <p:blipFill>
          <a:blip>
            <a:extLst>
              <a:ext uri="{96DAC541-7B7A-43D3-8B79-37D633B846F1}">
                <asvg:svgBlip xmlns:asvg="http://schemas.microsoft.com/office/drawing/2016/SVG/main" r:embed="rId7"/>
              </a:ext>
            </a:extLst>
          </a:blip>
          <a:stretch>
            <a:fillRect/>
          </a:stretch>
        </p:blipFill>
        <p:spPr>
          <a:xfrm>
            <a:off x="8131126" y="1244988"/>
            <a:ext cx="721847" cy="721847"/>
          </a:xfrm>
          <a:prstGeom prst="rect">
            <a:avLst/>
          </a:prstGeom>
        </p:spPr>
      </p:pic>
      <p:pic>
        <p:nvPicPr>
          <p:cNvPr id="49" name="Graphic 48" descr="Network with solid fill">
            <a:extLst>
              <a:ext uri="{FF2B5EF4-FFF2-40B4-BE49-F238E27FC236}">
                <a16:creationId xmlns:a16="http://schemas.microsoft.com/office/drawing/2014/main" id="{BEE169DA-2684-2E1F-96DD-2A739BF61A91}"/>
              </a:ext>
            </a:extLst>
          </p:cNvPr>
          <p:cNvPicPr>
            <a:picLocks noChangeAspect="1"/>
          </p:cNvPicPr>
          <p:nvPr/>
        </p:nvPicPr>
        <p:blipFill>
          <a:blip>
            <a:extLst>
              <a:ext uri="{96DAC541-7B7A-43D3-8B79-37D633B846F1}">
                <asvg:svgBlip xmlns:asvg="http://schemas.microsoft.com/office/drawing/2016/SVG/main" r:embed="rId8"/>
              </a:ext>
            </a:extLst>
          </a:blip>
          <a:stretch>
            <a:fillRect/>
          </a:stretch>
        </p:blipFill>
        <p:spPr>
          <a:xfrm>
            <a:off x="10431871" y="1317085"/>
            <a:ext cx="914400" cy="914400"/>
          </a:xfrm>
          <a:prstGeom prst="rect">
            <a:avLst/>
          </a:prstGeom>
        </p:spPr>
      </p:pic>
      <p:sp>
        <p:nvSpPr>
          <p:cNvPr id="50" name="TextBox 49">
            <a:extLst>
              <a:ext uri="{FF2B5EF4-FFF2-40B4-BE49-F238E27FC236}">
                <a16:creationId xmlns:a16="http://schemas.microsoft.com/office/drawing/2014/main" id="{A725BF2A-B7C7-870C-FF1E-9B2369B695D8}"/>
              </a:ext>
            </a:extLst>
          </p:cNvPr>
          <p:cNvSpPr txBox="1"/>
          <p:nvPr/>
        </p:nvSpPr>
        <p:spPr>
          <a:xfrm>
            <a:off x="1270244" y="6079497"/>
            <a:ext cx="96515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AI Accelerates Production. It does not Replace the Expertise Needed to Define what Good Outcomes Look Like </a:t>
            </a:r>
          </a:p>
        </p:txBody>
      </p:sp>
    </p:spTree>
    <p:extLst>
      <p:ext uri="{BB962C8B-B14F-4D97-AF65-F5344CB8AC3E}">
        <p14:creationId xmlns:p14="http://schemas.microsoft.com/office/powerpoint/2010/main" val="278837581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284E8A6-1F7C-B5EF-C182-AC8A3CF3F57A}"/>
              </a:ext>
            </a:extLst>
          </p:cNvPr>
          <p:cNvSpPr>
            <a:spLocks noGrp="1"/>
          </p:cNvSpPr>
          <p:nvPr>
            <p:ph type="body" sz="quarter" idx="13"/>
          </p:nvPr>
        </p:nvSpPr>
        <p:spPr/>
        <p:txBody>
          <a:bodyPr>
            <a:normAutofit/>
          </a:bodyPr>
          <a:lstStyle/>
          <a:p>
            <a:r>
              <a:rPr lang="en-US" sz="2400" dirty="0"/>
              <a:t>Human-in-the-Loop Validation at Scale</a:t>
            </a:r>
          </a:p>
        </p:txBody>
      </p:sp>
      <p:sp>
        <p:nvSpPr>
          <p:cNvPr id="4" name="Text 6">
            <a:extLst>
              <a:ext uri="{FF2B5EF4-FFF2-40B4-BE49-F238E27FC236}">
                <a16:creationId xmlns:a16="http://schemas.microsoft.com/office/drawing/2014/main" id="{CCACEEC6-877D-6A7C-0D9F-6B6A674A9E18}"/>
              </a:ext>
            </a:extLst>
          </p:cNvPr>
          <p:cNvSpPr/>
          <p:nvPr/>
        </p:nvSpPr>
        <p:spPr>
          <a:xfrm>
            <a:off x="457200" y="1106424"/>
            <a:ext cx="11247120" cy="502920"/>
          </a:xfrm>
          <a:prstGeom prst="rect">
            <a:avLst/>
          </a:prstGeom>
          <a:noFill/>
          <a:ln/>
        </p:spPr>
        <p:txBody>
          <a:bodyPr wrap="square" rtlCol="0" anchor="ctr"/>
          <a:lstStyle/>
          <a:p>
            <a:pPr marL="0" indent="0">
              <a:buNone/>
            </a:pPr>
            <a:r>
              <a:rPr lang="en-US" sz="1400" dirty="0">
                <a:solidFill>
                  <a:srgbClr val="4A5568"/>
                </a:solidFill>
                <a:latin typeface="Calibri" pitchFamily="34" charset="0"/>
                <a:ea typeface="Calibri" pitchFamily="34" charset="-122"/>
                <a:cs typeface="Calibri" pitchFamily="34" charset="-120"/>
              </a:rPr>
              <a:t>AI-assisted generation was the starting point. All outputs were reviewed by subject matter experts using a structured validation protocol.</a:t>
            </a:r>
            <a:endParaRPr lang="en-US" sz="1400" dirty="0"/>
          </a:p>
        </p:txBody>
      </p:sp>
      <p:sp>
        <p:nvSpPr>
          <p:cNvPr id="5" name="Shape 7">
            <a:extLst>
              <a:ext uri="{FF2B5EF4-FFF2-40B4-BE49-F238E27FC236}">
                <a16:creationId xmlns:a16="http://schemas.microsoft.com/office/drawing/2014/main" id="{2FA49549-E883-E923-FB8E-A92DD8474EB6}"/>
              </a:ext>
            </a:extLst>
          </p:cNvPr>
          <p:cNvSpPr/>
          <p:nvPr/>
        </p:nvSpPr>
        <p:spPr>
          <a:xfrm>
            <a:off x="457200" y="1746504"/>
            <a:ext cx="5486400" cy="4389120"/>
          </a:xfrm>
          <a:prstGeom prst="rect">
            <a:avLst/>
          </a:prstGeom>
          <a:solidFill>
            <a:srgbClr val="F2F4F7"/>
          </a:solidFill>
          <a:ln w="12700">
            <a:solidFill>
              <a:srgbClr val="DDE3ED"/>
            </a:solidFill>
            <a:prstDash val="solid"/>
          </a:ln>
        </p:spPr>
        <p:txBody>
          <a:bodyPr/>
          <a:lstStyle/>
          <a:p>
            <a:endParaRPr lang="en-US"/>
          </a:p>
        </p:txBody>
      </p:sp>
      <p:sp>
        <p:nvSpPr>
          <p:cNvPr id="6" name="Shape 8">
            <a:extLst>
              <a:ext uri="{FF2B5EF4-FFF2-40B4-BE49-F238E27FC236}">
                <a16:creationId xmlns:a16="http://schemas.microsoft.com/office/drawing/2014/main" id="{959328BC-0B94-250D-9A5D-51BEC48BD02C}"/>
              </a:ext>
            </a:extLst>
          </p:cNvPr>
          <p:cNvSpPr/>
          <p:nvPr/>
        </p:nvSpPr>
        <p:spPr>
          <a:xfrm>
            <a:off x="457200" y="1746504"/>
            <a:ext cx="5486400" cy="457200"/>
          </a:xfrm>
          <a:prstGeom prst="rect">
            <a:avLst/>
          </a:prstGeom>
          <a:solidFill>
            <a:srgbClr val="0E2841"/>
          </a:solidFill>
          <a:ln w="12700">
            <a:solidFill>
              <a:srgbClr val="0E2841"/>
            </a:solidFill>
            <a:prstDash val="solid"/>
          </a:ln>
        </p:spPr>
        <p:txBody>
          <a:bodyPr/>
          <a:lstStyle/>
          <a:p>
            <a:endParaRPr lang="en-US"/>
          </a:p>
        </p:txBody>
      </p:sp>
      <p:sp>
        <p:nvSpPr>
          <p:cNvPr id="7" name="Text 9">
            <a:extLst>
              <a:ext uri="{FF2B5EF4-FFF2-40B4-BE49-F238E27FC236}">
                <a16:creationId xmlns:a16="http://schemas.microsoft.com/office/drawing/2014/main" id="{D8C400B2-3410-BD20-B774-47F475A62686}"/>
              </a:ext>
            </a:extLst>
          </p:cNvPr>
          <p:cNvSpPr/>
          <p:nvPr/>
        </p:nvSpPr>
        <p:spPr>
          <a:xfrm>
            <a:off x="457200" y="1746504"/>
            <a:ext cx="5486400" cy="45720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Validation Criteria</a:t>
            </a:r>
            <a:endParaRPr lang="en-US" sz="1400" dirty="0"/>
          </a:p>
        </p:txBody>
      </p:sp>
      <p:sp>
        <p:nvSpPr>
          <p:cNvPr id="8" name="Shape 10">
            <a:extLst>
              <a:ext uri="{FF2B5EF4-FFF2-40B4-BE49-F238E27FC236}">
                <a16:creationId xmlns:a16="http://schemas.microsoft.com/office/drawing/2014/main" id="{B85E8B34-5355-03CD-C1CE-C9846F6F26C9}"/>
              </a:ext>
            </a:extLst>
          </p:cNvPr>
          <p:cNvSpPr/>
          <p:nvPr/>
        </p:nvSpPr>
        <p:spPr>
          <a:xfrm>
            <a:off x="594360" y="2340864"/>
            <a:ext cx="5212080" cy="777240"/>
          </a:xfrm>
          <a:prstGeom prst="rect">
            <a:avLst/>
          </a:prstGeom>
          <a:solidFill>
            <a:srgbClr val="FFFFFF"/>
          </a:solidFill>
          <a:ln w="12700">
            <a:solidFill>
              <a:srgbClr val="DDE3ED"/>
            </a:solidFill>
            <a:prstDash val="solid"/>
          </a:ln>
        </p:spPr>
        <p:txBody>
          <a:bodyPr/>
          <a:lstStyle/>
          <a:p>
            <a:endParaRPr lang="en-US"/>
          </a:p>
        </p:txBody>
      </p:sp>
      <p:sp>
        <p:nvSpPr>
          <p:cNvPr id="9" name="Text 11">
            <a:extLst>
              <a:ext uri="{FF2B5EF4-FFF2-40B4-BE49-F238E27FC236}">
                <a16:creationId xmlns:a16="http://schemas.microsoft.com/office/drawing/2014/main" id="{EF63B00F-CD28-1197-4169-20A17C66ED6C}"/>
              </a:ext>
            </a:extLst>
          </p:cNvPr>
          <p:cNvSpPr/>
          <p:nvPr/>
        </p:nvSpPr>
        <p:spPr>
          <a:xfrm>
            <a:off x="594360" y="2340864"/>
            <a:ext cx="548640" cy="777240"/>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0" name="Text 12">
            <a:extLst>
              <a:ext uri="{FF2B5EF4-FFF2-40B4-BE49-F238E27FC236}">
                <a16:creationId xmlns:a16="http://schemas.microsoft.com/office/drawing/2014/main" id="{384DFA41-5EEA-832F-3472-D9368CDC0FE3}"/>
              </a:ext>
            </a:extLst>
          </p:cNvPr>
          <p:cNvSpPr/>
          <p:nvPr/>
        </p:nvSpPr>
        <p:spPr>
          <a:xfrm>
            <a:off x="1234440" y="2377440"/>
            <a:ext cx="4434840" cy="292608"/>
          </a:xfrm>
          <a:prstGeom prst="rect">
            <a:avLst/>
          </a:prstGeom>
          <a:noFill/>
          <a:ln/>
        </p:spPr>
        <p:txBody>
          <a:bodyPr wrap="square" rtlCol="0" anchor="ctr"/>
          <a:lstStyle/>
          <a:p>
            <a:pPr marL="0" indent="0">
              <a:buNone/>
            </a:pPr>
            <a:r>
              <a:rPr lang="en-US" sz="1300" b="1" dirty="0">
                <a:solidFill>
                  <a:srgbClr val="0E2841"/>
                </a:solidFill>
                <a:latin typeface="Calibri" pitchFamily="34" charset="0"/>
                <a:ea typeface="Calibri" pitchFamily="34" charset="-122"/>
                <a:cs typeface="Calibri" pitchFamily="34" charset="-120"/>
              </a:rPr>
              <a:t>Content Validity</a:t>
            </a:r>
            <a:endParaRPr lang="en-US" sz="1300" dirty="0"/>
          </a:p>
        </p:txBody>
      </p:sp>
      <p:sp>
        <p:nvSpPr>
          <p:cNvPr id="11" name="Text 13">
            <a:extLst>
              <a:ext uri="{FF2B5EF4-FFF2-40B4-BE49-F238E27FC236}">
                <a16:creationId xmlns:a16="http://schemas.microsoft.com/office/drawing/2014/main" id="{6B431650-3F98-063D-03FE-6B8D455CE8E9}"/>
              </a:ext>
            </a:extLst>
          </p:cNvPr>
          <p:cNvSpPr/>
          <p:nvPr/>
        </p:nvSpPr>
        <p:spPr>
          <a:xfrm>
            <a:off x="1234440" y="2688336"/>
            <a:ext cx="4434840" cy="365760"/>
          </a:xfrm>
          <a:prstGeom prst="rect">
            <a:avLst/>
          </a:prstGeom>
          <a:noFill/>
          <a:ln/>
        </p:spPr>
        <p:txBody>
          <a:bodyPr wrap="square" rtlCol="0" anchor="ctr"/>
          <a:lstStyle/>
          <a:p>
            <a:pPr marL="0" indent="0">
              <a:buNone/>
            </a:pPr>
            <a:r>
              <a:rPr lang="en-US" sz="1100" dirty="0">
                <a:solidFill>
                  <a:srgbClr val="4A5568"/>
                </a:solidFill>
                <a:latin typeface="Calibri" pitchFamily="34" charset="0"/>
                <a:ea typeface="Calibri" pitchFamily="34" charset="-122"/>
                <a:cs typeface="Calibri" pitchFamily="34" charset="-120"/>
              </a:rPr>
              <a:t>Does this competency accurately represent what the KSAT requires? Is the scope right?</a:t>
            </a:r>
            <a:endParaRPr lang="en-US" sz="1100" dirty="0"/>
          </a:p>
        </p:txBody>
      </p:sp>
      <p:sp>
        <p:nvSpPr>
          <p:cNvPr id="12" name="Shape 14">
            <a:extLst>
              <a:ext uri="{FF2B5EF4-FFF2-40B4-BE49-F238E27FC236}">
                <a16:creationId xmlns:a16="http://schemas.microsoft.com/office/drawing/2014/main" id="{30338A86-0D78-A762-A839-7999F50606CE}"/>
              </a:ext>
            </a:extLst>
          </p:cNvPr>
          <p:cNvSpPr/>
          <p:nvPr/>
        </p:nvSpPr>
        <p:spPr>
          <a:xfrm>
            <a:off x="594360" y="3255264"/>
            <a:ext cx="5212080" cy="777240"/>
          </a:xfrm>
          <a:prstGeom prst="rect">
            <a:avLst/>
          </a:prstGeom>
          <a:solidFill>
            <a:srgbClr val="FFFFFF"/>
          </a:solidFill>
          <a:ln w="12700">
            <a:solidFill>
              <a:srgbClr val="DDE3ED"/>
            </a:solidFill>
            <a:prstDash val="solid"/>
          </a:ln>
        </p:spPr>
        <p:txBody>
          <a:bodyPr/>
          <a:lstStyle/>
          <a:p>
            <a:endParaRPr lang="en-US"/>
          </a:p>
        </p:txBody>
      </p:sp>
      <p:sp>
        <p:nvSpPr>
          <p:cNvPr id="13" name="Text 15">
            <a:extLst>
              <a:ext uri="{FF2B5EF4-FFF2-40B4-BE49-F238E27FC236}">
                <a16:creationId xmlns:a16="http://schemas.microsoft.com/office/drawing/2014/main" id="{4BB3A537-4671-4FBA-84CF-5CE981AE810C}"/>
              </a:ext>
            </a:extLst>
          </p:cNvPr>
          <p:cNvSpPr/>
          <p:nvPr/>
        </p:nvSpPr>
        <p:spPr>
          <a:xfrm>
            <a:off x="594360" y="3255264"/>
            <a:ext cx="548640" cy="777240"/>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4" name="Text 16">
            <a:extLst>
              <a:ext uri="{FF2B5EF4-FFF2-40B4-BE49-F238E27FC236}">
                <a16:creationId xmlns:a16="http://schemas.microsoft.com/office/drawing/2014/main" id="{B6187569-232B-E05F-9BD1-C4E8AB74169E}"/>
              </a:ext>
            </a:extLst>
          </p:cNvPr>
          <p:cNvSpPr/>
          <p:nvPr/>
        </p:nvSpPr>
        <p:spPr>
          <a:xfrm>
            <a:off x="1234440" y="3291840"/>
            <a:ext cx="4434840" cy="292608"/>
          </a:xfrm>
          <a:prstGeom prst="rect">
            <a:avLst/>
          </a:prstGeom>
          <a:noFill/>
          <a:ln/>
        </p:spPr>
        <p:txBody>
          <a:bodyPr wrap="square" rtlCol="0" anchor="ctr"/>
          <a:lstStyle/>
          <a:p>
            <a:pPr marL="0" indent="0">
              <a:buNone/>
            </a:pPr>
            <a:r>
              <a:rPr lang="en-US" sz="1300" b="1" dirty="0">
                <a:solidFill>
                  <a:srgbClr val="0E2841"/>
                </a:solidFill>
                <a:latin typeface="Calibri" pitchFamily="34" charset="0"/>
                <a:ea typeface="Calibri" pitchFamily="34" charset="-122"/>
                <a:cs typeface="Calibri" pitchFamily="34" charset="-120"/>
              </a:rPr>
              <a:t>Face Validity</a:t>
            </a:r>
            <a:endParaRPr lang="en-US" sz="1300" dirty="0"/>
          </a:p>
        </p:txBody>
      </p:sp>
      <p:sp>
        <p:nvSpPr>
          <p:cNvPr id="15" name="Text 17">
            <a:extLst>
              <a:ext uri="{FF2B5EF4-FFF2-40B4-BE49-F238E27FC236}">
                <a16:creationId xmlns:a16="http://schemas.microsoft.com/office/drawing/2014/main" id="{DE854F73-EDFF-4E20-7B1F-8004489C7431}"/>
              </a:ext>
            </a:extLst>
          </p:cNvPr>
          <p:cNvSpPr/>
          <p:nvPr/>
        </p:nvSpPr>
        <p:spPr>
          <a:xfrm>
            <a:off x="1234440" y="3602736"/>
            <a:ext cx="4434840" cy="365760"/>
          </a:xfrm>
          <a:prstGeom prst="rect">
            <a:avLst/>
          </a:prstGeom>
          <a:noFill/>
          <a:ln/>
        </p:spPr>
        <p:txBody>
          <a:bodyPr wrap="square" rtlCol="0" anchor="ctr"/>
          <a:lstStyle/>
          <a:p>
            <a:pPr marL="0" indent="0">
              <a:buNone/>
            </a:pPr>
            <a:r>
              <a:rPr lang="en-US" sz="1100" dirty="0">
                <a:solidFill>
                  <a:srgbClr val="4A5568"/>
                </a:solidFill>
                <a:latin typeface="Calibri" pitchFamily="34" charset="0"/>
                <a:ea typeface="Calibri" pitchFamily="34" charset="-122"/>
                <a:cs typeface="Calibri" pitchFamily="34" charset="-120"/>
              </a:rPr>
              <a:t>Will subject matter experts and learners recognize this as appropriate and professionally meaningful?</a:t>
            </a:r>
            <a:endParaRPr lang="en-US" sz="1100" dirty="0"/>
          </a:p>
        </p:txBody>
      </p:sp>
      <p:sp>
        <p:nvSpPr>
          <p:cNvPr id="16" name="Shape 18">
            <a:extLst>
              <a:ext uri="{FF2B5EF4-FFF2-40B4-BE49-F238E27FC236}">
                <a16:creationId xmlns:a16="http://schemas.microsoft.com/office/drawing/2014/main" id="{BC02FB27-D32E-A281-1E3A-BD4FAE6D1B05}"/>
              </a:ext>
            </a:extLst>
          </p:cNvPr>
          <p:cNvSpPr/>
          <p:nvPr/>
        </p:nvSpPr>
        <p:spPr>
          <a:xfrm>
            <a:off x="594360" y="4169664"/>
            <a:ext cx="5212080" cy="777240"/>
          </a:xfrm>
          <a:prstGeom prst="rect">
            <a:avLst/>
          </a:prstGeom>
          <a:solidFill>
            <a:srgbClr val="FFFFFF"/>
          </a:solidFill>
          <a:ln w="12700">
            <a:solidFill>
              <a:srgbClr val="DDE3ED"/>
            </a:solidFill>
            <a:prstDash val="solid"/>
          </a:ln>
        </p:spPr>
        <p:txBody>
          <a:bodyPr/>
          <a:lstStyle/>
          <a:p>
            <a:endParaRPr lang="en-US"/>
          </a:p>
        </p:txBody>
      </p:sp>
      <p:sp>
        <p:nvSpPr>
          <p:cNvPr id="17" name="Text 19">
            <a:extLst>
              <a:ext uri="{FF2B5EF4-FFF2-40B4-BE49-F238E27FC236}">
                <a16:creationId xmlns:a16="http://schemas.microsoft.com/office/drawing/2014/main" id="{64DF2FC0-A5B0-E4C0-1031-E6EB4FDC7FF7}"/>
              </a:ext>
            </a:extLst>
          </p:cNvPr>
          <p:cNvSpPr/>
          <p:nvPr/>
        </p:nvSpPr>
        <p:spPr>
          <a:xfrm>
            <a:off x="594360" y="4169664"/>
            <a:ext cx="548640" cy="777240"/>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18" name="Text 20">
            <a:extLst>
              <a:ext uri="{FF2B5EF4-FFF2-40B4-BE49-F238E27FC236}">
                <a16:creationId xmlns:a16="http://schemas.microsoft.com/office/drawing/2014/main" id="{3644C310-8565-5F93-06F6-D96E8AE73DCB}"/>
              </a:ext>
            </a:extLst>
          </p:cNvPr>
          <p:cNvSpPr/>
          <p:nvPr/>
        </p:nvSpPr>
        <p:spPr>
          <a:xfrm>
            <a:off x="1234440" y="4206240"/>
            <a:ext cx="4434840" cy="292608"/>
          </a:xfrm>
          <a:prstGeom prst="rect">
            <a:avLst/>
          </a:prstGeom>
          <a:noFill/>
          <a:ln/>
        </p:spPr>
        <p:txBody>
          <a:bodyPr wrap="square" rtlCol="0" anchor="ctr"/>
          <a:lstStyle/>
          <a:p>
            <a:pPr marL="0" indent="0">
              <a:buNone/>
            </a:pPr>
            <a:r>
              <a:rPr lang="en-US" sz="1300" b="1" dirty="0">
                <a:solidFill>
                  <a:srgbClr val="0E2841"/>
                </a:solidFill>
                <a:latin typeface="Calibri" pitchFamily="34" charset="0"/>
                <a:ea typeface="Calibri" pitchFamily="34" charset="-122"/>
                <a:cs typeface="Calibri" pitchFamily="34" charset="-120"/>
              </a:rPr>
              <a:t>DoD Alignment</a:t>
            </a:r>
            <a:endParaRPr lang="en-US" sz="1300" dirty="0"/>
          </a:p>
        </p:txBody>
      </p:sp>
      <p:sp>
        <p:nvSpPr>
          <p:cNvPr id="19" name="Text 21">
            <a:extLst>
              <a:ext uri="{FF2B5EF4-FFF2-40B4-BE49-F238E27FC236}">
                <a16:creationId xmlns:a16="http://schemas.microsoft.com/office/drawing/2014/main" id="{DED8A6F2-6F34-8F21-0F21-2F4917C8DF28}"/>
              </a:ext>
            </a:extLst>
          </p:cNvPr>
          <p:cNvSpPr/>
          <p:nvPr/>
        </p:nvSpPr>
        <p:spPr>
          <a:xfrm>
            <a:off x="1234440" y="4517136"/>
            <a:ext cx="4434840" cy="365760"/>
          </a:xfrm>
          <a:prstGeom prst="rect">
            <a:avLst/>
          </a:prstGeom>
          <a:noFill/>
          <a:ln/>
        </p:spPr>
        <p:txBody>
          <a:bodyPr wrap="square" rtlCol="0" anchor="ctr"/>
          <a:lstStyle/>
          <a:p>
            <a:pPr marL="0" indent="0">
              <a:buNone/>
            </a:pPr>
            <a:r>
              <a:rPr lang="en-US" sz="1100" dirty="0">
                <a:solidFill>
                  <a:srgbClr val="4A5568"/>
                </a:solidFill>
                <a:latin typeface="Calibri" pitchFamily="34" charset="0"/>
                <a:ea typeface="Calibri" pitchFamily="34" charset="-122"/>
                <a:cs typeface="Calibri" pitchFamily="34" charset="-120"/>
              </a:rPr>
              <a:t>Does the language conform to DoD terminology and standards? Is it consistent with how the DCWF is used across the enterprise?</a:t>
            </a:r>
            <a:endParaRPr lang="en-US" sz="1100" dirty="0"/>
          </a:p>
        </p:txBody>
      </p:sp>
      <p:sp>
        <p:nvSpPr>
          <p:cNvPr id="20" name="Shape 22">
            <a:extLst>
              <a:ext uri="{FF2B5EF4-FFF2-40B4-BE49-F238E27FC236}">
                <a16:creationId xmlns:a16="http://schemas.microsoft.com/office/drawing/2014/main" id="{CFE51C60-EAFF-ED1F-949E-4EEB35137AA2}"/>
              </a:ext>
            </a:extLst>
          </p:cNvPr>
          <p:cNvSpPr/>
          <p:nvPr/>
        </p:nvSpPr>
        <p:spPr>
          <a:xfrm>
            <a:off x="594360" y="5084064"/>
            <a:ext cx="5212080" cy="777240"/>
          </a:xfrm>
          <a:prstGeom prst="rect">
            <a:avLst/>
          </a:prstGeom>
          <a:solidFill>
            <a:srgbClr val="FFFFFF"/>
          </a:solidFill>
          <a:ln w="12700">
            <a:solidFill>
              <a:srgbClr val="DDE3ED"/>
            </a:solidFill>
            <a:prstDash val="solid"/>
          </a:ln>
        </p:spPr>
        <p:txBody>
          <a:bodyPr/>
          <a:lstStyle/>
          <a:p>
            <a:endParaRPr lang="en-US"/>
          </a:p>
        </p:txBody>
      </p:sp>
      <p:sp>
        <p:nvSpPr>
          <p:cNvPr id="21" name="Text 23">
            <a:extLst>
              <a:ext uri="{FF2B5EF4-FFF2-40B4-BE49-F238E27FC236}">
                <a16:creationId xmlns:a16="http://schemas.microsoft.com/office/drawing/2014/main" id="{2E4D3A22-2C8F-045B-DF8D-A4F7073EE2C3}"/>
              </a:ext>
            </a:extLst>
          </p:cNvPr>
          <p:cNvSpPr/>
          <p:nvPr/>
        </p:nvSpPr>
        <p:spPr>
          <a:xfrm>
            <a:off x="594360" y="5084064"/>
            <a:ext cx="548640" cy="777240"/>
          </a:xfrm>
          <a:prstGeom prst="rect">
            <a:avLst/>
          </a:prstGeom>
          <a:noFill/>
          <a:ln/>
        </p:spPr>
        <p:txBody>
          <a:bodyPr wrap="square" lIns="0" tIns="0" rIns="0" bIns="0" rtlCol="0" anchor="ctr"/>
          <a:lstStyle/>
          <a:p>
            <a:pPr marL="0" indent="0" algn="ctr">
              <a:buNone/>
            </a:pPr>
            <a:r>
              <a:rPr lang="en-US" sz="1800" dirty="0">
                <a:solidFill>
                  <a:srgbClr val="000000"/>
                </a:solidFill>
              </a:rPr>
              <a:t>📚</a:t>
            </a:r>
            <a:endParaRPr lang="en-US" sz="1800" dirty="0"/>
          </a:p>
        </p:txBody>
      </p:sp>
      <p:sp>
        <p:nvSpPr>
          <p:cNvPr id="22" name="Text 24">
            <a:extLst>
              <a:ext uri="{FF2B5EF4-FFF2-40B4-BE49-F238E27FC236}">
                <a16:creationId xmlns:a16="http://schemas.microsoft.com/office/drawing/2014/main" id="{033ED2FD-2F98-920A-F8EB-594828575442}"/>
              </a:ext>
            </a:extLst>
          </p:cNvPr>
          <p:cNvSpPr/>
          <p:nvPr/>
        </p:nvSpPr>
        <p:spPr>
          <a:xfrm>
            <a:off x="1234440" y="5120640"/>
            <a:ext cx="4434840" cy="292608"/>
          </a:xfrm>
          <a:prstGeom prst="rect">
            <a:avLst/>
          </a:prstGeom>
          <a:noFill/>
          <a:ln/>
        </p:spPr>
        <p:txBody>
          <a:bodyPr wrap="square" rtlCol="0" anchor="ctr"/>
          <a:lstStyle/>
          <a:p>
            <a:pPr marL="0" indent="0">
              <a:buNone/>
            </a:pPr>
            <a:r>
              <a:rPr lang="en-US" sz="1300" b="1" dirty="0">
                <a:solidFill>
                  <a:srgbClr val="0E2841"/>
                </a:solidFill>
                <a:latin typeface="Calibri" pitchFamily="34" charset="0"/>
                <a:ea typeface="Calibri" pitchFamily="34" charset="-122"/>
                <a:cs typeface="Calibri" pitchFamily="34" charset="-120"/>
              </a:rPr>
              <a:t>Training Utility</a:t>
            </a:r>
            <a:endParaRPr lang="en-US" sz="1300" dirty="0"/>
          </a:p>
        </p:txBody>
      </p:sp>
      <p:sp>
        <p:nvSpPr>
          <p:cNvPr id="23" name="Text 25">
            <a:extLst>
              <a:ext uri="{FF2B5EF4-FFF2-40B4-BE49-F238E27FC236}">
                <a16:creationId xmlns:a16="http://schemas.microsoft.com/office/drawing/2014/main" id="{A50B5ECC-E4A2-2929-DFB6-58905AD0ACC3}"/>
              </a:ext>
            </a:extLst>
          </p:cNvPr>
          <p:cNvSpPr/>
          <p:nvPr/>
        </p:nvSpPr>
        <p:spPr>
          <a:xfrm>
            <a:off x="1234440" y="5431536"/>
            <a:ext cx="4434840" cy="365760"/>
          </a:xfrm>
          <a:prstGeom prst="rect">
            <a:avLst/>
          </a:prstGeom>
          <a:noFill/>
          <a:ln/>
        </p:spPr>
        <p:txBody>
          <a:bodyPr wrap="square" rtlCol="0" anchor="ctr"/>
          <a:lstStyle/>
          <a:p>
            <a:pPr marL="0" indent="0">
              <a:buNone/>
            </a:pPr>
            <a:r>
              <a:rPr lang="en-US" sz="1100" dirty="0">
                <a:solidFill>
                  <a:srgbClr val="4A5568"/>
                </a:solidFill>
                <a:latin typeface="Calibri" pitchFamily="34" charset="0"/>
                <a:ea typeface="Calibri" pitchFamily="34" charset="-122"/>
                <a:cs typeface="Calibri" pitchFamily="34" charset="-120"/>
              </a:rPr>
              <a:t>Can a course developer use this statement to build or select learning content? Is it specific enough to act on?</a:t>
            </a:r>
            <a:endParaRPr lang="en-US" sz="1100" dirty="0"/>
          </a:p>
        </p:txBody>
      </p:sp>
      <p:sp>
        <p:nvSpPr>
          <p:cNvPr id="24" name="Shape 26">
            <a:extLst>
              <a:ext uri="{FF2B5EF4-FFF2-40B4-BE49-F238E27FC236}">
                <a16:creationId xmlns:a16="http://schemas.microsoft.com/office/drawing/2014/main" id="{2AB6874A-356A-A7BB-87B8-7640B80A59CE}"/>
              </a:ext>
            </a:extLst>
          </p:cNvPr>
          <p:cNvSpPr/>
          <p:nvPr/>
        </p:nvSpPr>
        <p:spPr>
          <a:xfrm>
            <a:off x="6309360" y="1746504"/>
            <a:ext cx="5486400" cy="4389120"/>
          </a:xfrm>
          <a:prstGeom prst="rect">
            <a:avLst/>
          </a:prstGeom>
          <a:solidFill>
            <a:srgbClr val="F2F4F7"/>
          </a:solidFill>
          <a:ln w="12700">
            <a:solidFill>
              <a:srgbClr val="DDE3ED"/>
            </a:solidFill>
            <a:prstDash val="solid"/>
          </a:ln>
        </p:spPr>
        <p:txBody>
          <a:bodyPr/>
          <a:lstStyle/>
          <a:p>
            <a:endParaRPr lang="en-US"/>
          </a:p>
        </p:txBody>
      </p:sp>
      <p:sp>
        <p:nvSpPr>
          <p:cNvPr id="25" name="Shape 27">
            <a:extLst>
              <a:ext uri="{FF2B5EF4-FFF2-40B4-BE49-F238E27FC236}">
                <a16:creationId xmlns:a16="http://schemas.microsoft.com/office/drawing/2014/main" id="{5AE9067A-3CFC-8555-0DCF-74EC3F1124E7}"/>
              </a:ext>
            </a:extLst>
          </p:cNvPr>
          <p:cNvSpPr/>
          <p:nvPr/>
        </p:nvSpPr>
        <p:spPr>
          <a:xfrm>
            <a:off x="6309360" y="1746504"/>
            <a:ext cx="5486400" cy="457200"/>
          </a:xfrm>
          <a:prstGeom prst="rect">
            <a:avLst/>
          </a:prstGeom>
          <a:solidFill>
            <a:srgbClr val="E97132"/>
          </a:solidFill>
          <a:ln w="12700">
            <a:solidFill>
              <a:srgbClr val="E97132"/>
            </a:solidFill>
            <a:prstDash val="solid"/>
          </a:ln>
        </p:spPr>
        <p:txBody>
          <a:bodyPr/>
          <a:lstStyle/>
          <a:p>
            <a:endParaRPr lang="en-US"/>
          </a:p>
        </p:txBody>
      </p:sp>
      <p:sp>
        <p:nvSpPr>
          <p:cNvPr id="26" name="Text 28">
            <a:extLst>
              <a:ext uri="{FF2B5EF4-FFF2-40B4-BE49-F238E27FC236}">
                <a16:creationId xmlns:a16="http://schemas.microsoft.com/office/drawing/2014/main" id="{9DDCA432-79A2-906E-19E8-2F70099E7A0B}"/>
              </a:ext>
            </a:extLst>
          </p:cNvPr>
          <p:cNvSpPr/>
          <p:nvPr/>
        </p:nvSpPr>
        <p:spPr>
          <a:xfrm>
            <a:off x="6309360" y="1746504"/>
            <a:ext cx="5486400" cy="457200"/>
          </a:xfrm>
          <a:prstGeom prst="rect">
            <a:avLst/>
          </a:prstGeom>
          <a:noFill/>
          <a:ln/>
        </p:spPr>
        <p:txBody>
          <a:bodyPr wrap="square"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Why Neither Alone Works</a:t>
            </a:r>
            <a:endParaRPr lang="en-US" sz="1400" dirty="0"/>
          </a:p>
        </p:txBody>
      </p:sp>
      <p:sp>
        <p:nvSpPr>
          <p:cNvPr id="27" name="Text 29">
            <a:extLst>
              <a:ext uri="{FF2B5EF4-FFF2-40B4-BE49-F238E27FC236}">
                <a16:creationId xmlns:a16="http://schemas.microsoft.com/office/drawing/2014/main" id="{794C05A7-706C-91C3-4312-CAF57B77E23C}"/>
              </a:ext>
            </a:extLst>
          </p:cNvPr>
          <p:cNvSpPr/>
          <p:nvPr/>
        </p:nvSpPr>
        <p:spPr>
          <a:xfrm>
            <a:off x="6492240" y="2340864"/>
            <a:ext cx="5120640" cy="3657600"/>
          </a:xfrm>
          <a:prstGeom prst="rect">
            <a:avLst/>
          </a:prstGeom>
          <a:noFill/>
          <a:ln/>
        </p:spPr>
        <p:txBody>
          <a:bodyPr wrap="square" rtlCol="0" anchor="t"/>
          <a:lstStyle/>
          <a:p>
            <a:pPr marL="0" indent="0">
              <a:spcAft>
                <a:spcPts val="600"/>
              </a:spcAft>
              <a:buNone/>
            </a:pPr>
            <a:r>
              <a:rPr lang="en-US" sz="1300" b="1" dirty="0">
                <a:solidFill>
                  <a:srgbClr val="0E2841"/>
                </a:solidFill>
                <a:latin typeface="Calibri" pitchFamily="34" charset="0"/>
                <a:ea typeface="Calibri" pitchFamily="34" charset="-122"/>
                <a:cs typeface="Calibri" pitchFamily="34" charset="-120"/>
              </a:rPr>
              <a:t>AI without review:</a:t>
            </a:r>
            <a:endParaRPr lang="en-US" sz="1300" dirty="0"/>
          </a:p>
          <a:p>
            <a:pPr marL="0" indent="0">
              <a:spcAft>
                <a:spcPts val="600"/>
              </a:spcAft>
              <a:buNone/>
            </a:pPr>
            <a:r>
              <a:rPr lang="en-US" sz="1300" dirty="0">
                <a:solidFill>
                  <a:srgbClr val="4A5568"/>
                </a:solidFill>
                <a:latin typeface="Calibri" pitchFamily="34" charset="0"/>
                <a:ea typeface="Calibri" pitchFamily="34" charset="-122"/>
                <a:cs typeface="Calibri" pitchFamily="34" charset="-120"/>
              </a:rPr>
              <a:t>Generates fast, plausible-sounding content that may contain errors, miss scope, or use non-standard terminology. Not defensible for assessment.</a:t>
            </a:r>
            <a:endParaRPr lang="en-US" sz="1300" dirty="0"/>
          </a:p>
          <a:p>
            <a:pPr marL="0" indent="0">
              <a:spcAft>
                <a:spcPts val="600"/>
              </a:spcAft>
              <a:buNone/>
            </a:pPr>
            <a:r>
              <a:rPr lang="en-US" sz="1300" dirty="0">
                <a:solidFill>
                  <a:srgbClr val="000000"/>
                </a:solidFill>
                <a:latin typeface="Calibri" pitchFamily="34" charset="0"/>
                <a:ea typeface="Calibri" pitchFamily="34" charset="-122"/>
                <a:cs typeface="Calibri" pitchFamily="34" charset="-120"/>
              </a:rPr>
              <a:t> </a:t>
            </a:r>
            <a:endParaRPr lang="en-US" sz="1300" dirty="0"/>
          </a:p>
          <a:p>
            <a:pPr marL="0" indent="0">
              <a:spcAft>
                <a:spcPts val="600"/>
              </a:spcAft>
              <a:buNone/>
            </a:pPr>
            <a:r>
              <a:rPr lang="en-US" sz="1300" b="1" dirty="0">
                <a:solidFill>
                  <a:srgbClr val="0E2841"/>
                </a:solidFill>
                <a:latin typeface="Calibri" pitchFamily="34" charset="0"/>
                <a:ea typeface="Calibri" pitchFamily="34" charset="-122"/>
                <a:cs typeface="Calibri" pitchFamily="34" charset="-120"/>
              </a:rPr>
              <a:t>Review without AI:</a:t>
            </a:r>
            <a:endParaRPr lang="en-US" sz="1300" dirty="0"/>
          </a:p>
          <a:p>
            <a:pPr marL="0" indent="0">
              <a:spcAft>
                <a:spcPts val="600"/>
              </a:spcAft>
              <a:buNone/>
            </a:pPr>
            <a:r>
              <a:rPr lang="en-US" sz="1300" dirty="0">
                <a:solidFill>
                  <a:srgbClr val="4A5568"/>
                </a:solidFill>
                <a:latin typeface="Calibri" pitchFamily="34" charset="0"/>
                <a:ea typeface="Calibri" pitchFamily="34" charset="-122"/>
                <a:cs typeface="Calibri" pitchFamily="34" charset="-120"/>
              </a:rPr>
              <a:t>Expert review alone cannot produce 32,000 competency definitions in any practical timeframe. Manual production is too slow and too expensive.</a:t>
            </a:r>
            <a:endParaRPr lang="en-US" sz="1300" dirty="0"/>
          </a:p>
          <a:p>
            <a:pPr marL="0" indent="0">
              <a:spcAft>
                <a:spcPts val="600"/>
              </a:spcAft>
              <a:buNone/>
            </a:pPr>
            <a:r>
              <a:rPr lang="en-US" sz="1300" dirty="0">
                <a:solidFill>
                  <a:srgbClr val="000000"/>
                </a:solidFill>
                <a:latin typeface="Calibri" pitchFamily="34" charset="0"/>
                <a:ea typeface="Calibri" pitchFamily="34" charset="-122"/>
                <a:cs typeface="Calibri" pitchFamily="34" charset="-120"/>
              </a:rPr>
              <a:t> </a:t>
            </a:r>
            <a:endParaRPr lang="en-US" sz="1300" dirty="0"/>
          </a:p>
          <a:p>
            <a:pPr marL="0" indent="0">
              <a:spcAft>
                <a:spcPts val="600"/>
              </a:spcAft>
              <a:buNone/>
            </a:pPr>
            <a:r>
              <a:rPr lang="en-US" sz="1300" b="1" dirty="0">
                <a:solidFill>
                  <a:srgbClr val="0E2841"/>
                </a:solidFill>
                <a:latin typeface="Calibri" pitchFamily="34" charset="0"/>
                <a:ea typeface="Calibri" pitchFamily="34" charset="-122"/>
                <a:cs typeface="Calibri" pitchFamily="34" charset="-120"/>
              </a:rPr>
              <a:t>Together:</a:t>
            </a:r>
            <a:endParaRPr lang="en-US" sz="1300" dirty="0"/>
          </a:p>
          <a:p>
            <a:pPr marL="0" indent="0">
              <a:spcAft>
                <a:spcPts val="600"/>
              </a:spcAft>
              <a:buNone/>
            </a:pPr>
            <a:r>
              <a:rPr lang="en-US" sz="1300" dirty="0">
                <a:solidFill>
                  <a:srgbClr val="4A5568"/>
                </a:solidFill>
                <a:latin typeface="Calibri" pitchFamily="34" charset="0"/>
                <a:ea typeface="Calibri" pitchFamily="34" charset="-122"/>
                <a:cs typeface="Calibri" pitchFamily="34" charset="-120"/>
              </a:rPr>
              <a:t>AI handles volume and consistency. Human review ensures accuracy, validity, and professional defensibility. The combination makes the project viable.</a:t>
            </a:r>
            <a:endParaRPr lang="en-US" sz="1300" dirty="0"/>
          </a:p>
        </p:txBody>
      </p:sp>
      <p:sp>
        <p:nvSpPr>
          <p:cNvPr id="28" name="TextBox 27">
            <a:extLst>
              <a:ext uri="{FF2B5EF4-FFF2-40B4-BE49-F238E27FC236}">
                <a16:creationId xmlns:a16="http://schemas.microsoft.com/office/drawing/2014/main" id="{CAC6474E-AE2C-0557-13D4-E1A92A98F817}"/>
              </a:ext>
            </a:extLst>
          </p:cNvPr>
          <p:cNvSpPr txBox="1"/>
          <p:nvPr/>
        </p:nvSpPr>
        <p:spPr>
          <a:xfrm>
            <a:off x="1270244" y="6281720"/>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The Validation Cycle is Where Professional Judgement Ensures Quality</a:t>
            </a:r>
          </a:p>
        </p:txBody>
      </p:sp>
    </p:spTree>
    <p:extLst>
      <p:ext uri="{BB962C8B-B14F-4D97-AF65-F5344CB8AC3E}">
        <p14:creationId xmlns:p14="http://schemas.microsoft.com/office/powerpoint/2010/main" val="313847445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2B40711-AC75-5B15-AF62-830BFE0B8A89}"/>
              </a:ext>
            </a:extLst>
          </p:cNvPr>
          <p:cNvSpPr>
            <a:spLocks noGrp="1"/>
          </p:cNvSpPr>
          <p:nvPr>
            <p:ph type="body" sz="quarter" idx="13"/>
          </p:nvPr>
        </p:nvSpPr>
        <p:spPr/>
        <p:txBody>
          <a:bodyPr>
            <a:normAutofit/>
          </a:bodyPr>
          <a:lstStyle/>
          <a:p>
            <a:r>
              <a:rPr lang="en-US" sz="2400" dirty="0"/>
              <a:t>Results: Scale and Coverage</a:t>
            </a:r>
          </a:p>
        </p:txBody>
      </p:sp>
      <p:sp>
        <p:nvSpPr>
          <p:cNvPr id="4" name="Shape 6">
            <a:extLst>
              <a:ext uri="{FF2B5EF4-FFF2-40B4-BE49-F238E27FC236}">
                <a16:creationId xmlns:a16="http://schemas.microsoft.com/office/drawing/2014/main" id="{8BBB51EC-281E-C472-24C4-5D8BA0247097}"/>
              </a:ext>
            </a:extLst>
          </p:cNvPr>
          <p:cNvSpPr/>
          <p:nvPr/>
        </p:nvSpPr>
        <p:spPr>
          <a:xfrm>
            <a:off x="457200" y="1222834"/>
            <a:ext cx="3474720" cy="2103120"/>
          </a:xfrm>
          <a:prstGeom prst="rect">
            <a:avLst/>
          </a:prstGeom>
          <a:solidFill>
            <a:srgbClr val="FFFFFF"/>
          </a:solidFill>
          <a:ln w="25400">
            <a:solidFill>
              <a:srgbClr val="E97132"/>
            </a:solidFill>
            <a:prstDash val="solid"/>
          </a:ln>
          <a:effectLst>
            <a:outerShdw blurRad="76200" dist="25400" dir="8100000" algn="bl" rotWithShape="0">
              <a:srgbClr val="000000">
                <a:alpha val="10000"/>
              </a:srgbClr>
            </a:outerShdw>
          </a:effectLst>
        </p:spPr>
        <p:txBody>
          <a:bodyPr/>
          <a:lstStyle/>
          <a:p>
            <a:endParaRPr lang="en-US"/>
          </a:p>
        </p:txBody>
      </p:sp>
      <p:sp>
        <p:nvSpPr>
          <p:cNvPr id="5" name="Shape 7">
            <a:extLst>
              <a:ext uri="{FF2B5EF4-FFF2-40B4-BE49-F238E27FC236}">
                <a16:creationId xmlns:a16="http://schemas.microsoft.com/office/drawing/2014/main" id="{C2D89887-54C1-241A-CEA6-F73D0A132C2E}"/>
              </a:ext>
            </a:extLst>
          </p:cNvPr>
          <p:cNvSpPr/>
          <p:nvPr/>
        </p:nvSpPr>
        <p:spPr>
          <a:xfrm>
            <a:off x="457200" y="1222834"/>
            <a:ext cx="109728" cy="2103120"/>
          </a:xfrm>
          <a:prstGeom prst="rect">
            <a:avLst/>
          </a:prstGeom>
          <a:solidFill>
            <a:srgbClr val="E97132"/>
          </a:solidFill>
          <a:ln w="12700">
            <a:solidFill>
              <a:srgbClr val="E97132"/>
            </a:solidFill>
            <a:prstDash val="solid"/>
          </a:ln>
        </p:spPr>
        <p:txBody>
          <a:bodyPr/>
          <a:lstStyle/>
          <a:p>
            <a:endParaRPr lang="en-US"/>
          </a:p>
        </p:txBody>
      </p:sp>
      <p:sp>
        <p:nvSpPr>
          <p:cNvPr id="6" name="Text 8">
            <a:extLst>
              <a:ext uri="{FF2B5EF4-FFF2-40B4-BE49-F238E27FC236}">
                <a16:creationId xmlns:a16="http://schemas.microsoft.com/office/drawing/2014/main" id="{A0A91A63-C00C-85E0-9112-5F8EAFF5FB14}"/>
              </a:ext>
            </a:extLst>
          </p:cNvPr>
          <p:cNvSpPr/>
          <p:nvPr/>
        </p:nvSpPr>
        <p:spPr>
          <a:xfrm>
            <a:off x="640080" y="1295986"/>
            <a:ext cx="3200400" cy="1156716"/>
          </a:xfrm>
          <a:prstGeom prst="rect">
            <a:avLst/>
          </a:prstGeom>
          <a:noFill/>
          <a:ln/>
        </p:spPr>
        <p:txBody>
          <a:bodyPr wrap="square" rtlCol="0" anchor="ctr"/>
          <a:lstStyle/>
          <a:p>
            <a:pPr marL="0" indent="0" algn="ctr">
              <a:buNone/>
            </a:pPr>
            <a:r>
              <a:rPr lang="en-US" sz="4000" b="1" dirty="0">
                <a:solidFill>
                  <a:srgbClr val="0E2841"/>
                </a:solidFill>
                <a:latin typeface="Calibri" pitchFamily="34" charset="0"/>
                <a:ea typeface="Calibri" pitchFamily="34" charset="-122"/>
                <a:cs typeface="Calibri" pitchFamily="34" charset="-120"/>
              </a:rPr>
              <a:t>18,000+</a:t>
            </a:r>
            <a:endParaRPr lang="en-US" sz="4000" dirty="0"/>
          </a:p>
        </p:txBody>
      </p:sp>
      <p:sp>
        <p:nvSpPr>
          <p:cNvPr id="7" name="Text 9">
            <a:extLst>
              <a:ext uri="{FF2B5EF4-FFF2-40B4-BE49-F238E27FC236}">
                <a16:creationId xmlns:a16="http://schemas.microsoft.com/office/drawing/2014/main" id="{137EF273-6035-DFC4-3902-2FDDD90FEBD9}"/>
              </a:ext>
            </a:extLst>
          </p:cNvPr>
          <p:cNvSpPr/>
          <p:nvPr/>
        </p:nvSpPr>
        <p:spPr>
          <a:xfrm>
            <a:off x="640080" y="2379550"/>
            <a:ext cx="3200400" cy="841248"/>
          </a:xfrm>
          <a:prstGeom prst="rect">
            <a:avLst/>
          </a:prstGeom>
          <a:noFill/>
          <a:ln/>
        </p:spPr>
        <p:txBody>
          <a:bodyPr wrap="square" rtlCol="0" anchor="t"/>
          <a:lstStyle/>
          <a:p>
            <a:pPr marL="0" indent="0" algn="ctr">
              <a:buNone/>
            </a:pPr>
            <a:r>
              <a:rPr lang="en-US" sz="1300" dirty="0">
                <a:solidFill>
                  <a:srgbClr val="4A5568"/>
                </a:solidFill>
                <a:latin typeface="Calibri" pitchFamily="34" charset="0"/>
                <a:ea typeface="Calibri" pitchFamily="34" charset="-122"/>
                <a:cs typeface="Calibri" pitchFamily="34" charset="-120"/>
              </a:rPr>
              <a:t>atomic competencies</a:t>
            </a:r>
            <a:endParaRPr lang="en-US" sz="1300" dirty="0"/>
          </a:p>
          <a:p>
            <a:pPr marL="0" indent="0" algn="ctr">
              <a:buNone/>
            </a:pPr>
            <a:r>
              <a:rPr lang="en-US" sz="1300" dirty="0">
                <a:solidFill>
                  <a:srgbClr val="4A5568"/>
                </a:solidFill>
                <a:latin typeface="Calibri" pitchFamily="34" charset="0"/>
                <a:ea typeface="Calibri" pitchFamily="34" charset="-122"/>
                <a:cs typeface="Calibri" pitchFamily="34" charset="-120"/>
              </a:rPr>
              <a:t>validated to date</a:t>
            </a:r>
            <a:endParaRPr lang="en-US" sz="1300" dirty="0"/>
          </a:p>
        </p:txBody>
      </p:sp>
      <p:sp>
        <p:nvSpPr>
          <p:cNvPr id="8" name="Shape 10">
            <a:extLst>
              <a:ext uri="{FF2B5EF4-FFF2-40B4-BE49-F238E27FC236}">
                <a16:creationId xmlns:a16="http://schemas.microsoft.com/office/drawing/2014/main" id="{8AE8FEE6-2684-7206-26E8-F45EAED9BB90}"/>
              </a:ext>
            </a:extLst>
          </p:cNvPr>
          <p:cNvSpPr/>
          <p:nvPr/>
        </p:nvSpPr>
        <p:spPr>
          <a:xfrm>
            <a:off x="4206240" y="1222834"/>
            <a:ext cx="3474720" cy="2103120"/>
          </a:xfrm>
          <a:prstGeom prst="rect">
            <a:avLst/>
          </a:prstGeom>
          <a:solidFill>
            <a:srgbClr val="FFFFFF"/>
          </a:solidFill>
          <a:ln w="25400">
            <a:solidFill>
              <a:srgbClr val="156082"/>
            </a:solidFill>
            <a:prstDash val="solid"/>
          </a:ln>
          <a:effectLst>
            <a:outerShdw blurRad="76200" dist="25400" dir="8100000" algn="bl" rotWithShape="0">
              <a:srgbClr val="000000">
                <a:alpha val="10000"/>
              </a:srgbClr>
            </a:outerShdw>
          </a:effectLst>
        </p:spPr>
        <p:txBody>
          <a:bodyPr/>
          <a:lstStyle/>
          <a:p>
            <a:endParaRPr lang="en-US"/>
          </a:p>
        </p:txBody>
      </p:sp>
      <p:sp>
        <p:nvSpPr>
          <p:cNvPr id="9" name="Shape 11">
            <a:extLst>
              <a:ext uri="{FF2B5EF4-FFF2-40B4-BE49-F238E27FC236}">
                <a16:creationId xmlns:a16="http://schemas.microsoft.com/office/drawing/2014/main" id="{6A6AC602-6910-95E8-869F-94B2CB5F8A4F}"/>
              </a:ext>
            </a:extLst>
          </p:cNvPr>
          <p:cNvSpPr/>
          <p:nvPr/>
        </p:nvSpPr>
        <p:spPr>
          <a:xfrm>
            <a:off x="4206240" y="1222834"/>
            <a:ext cx="109728" cy="2103120"/>
          </a:xfrm>
          <a:prstGeom prst="rect">
            <a:avLst/>
          </a:prstGeom>
          <a:solidFill>
            <a:srgbClr val="156082"/>
          </a:solidFill>
          <a:ln w="12700">
            <a:solidFill>
              <a:srgbClr val="156082"/>
            </a:solidFill>
            <a:prstDash val="solid"/>
          </a:ln>
        </p:spPr>
        <p:txBody>
          <a:bodyPr/>
          <a:lstStyle/>
          <a:p>
            <a:endParaRPr lang="en-US"/>
          </a:p>
        </p:txBody>
      </p:sp>
      <p:sp>
        <p:nvSpPr>
          <p:cNvPr id="10" name="Text 12">
            <a:extLst>
              <a:ext uri="{FF2B5EF4-FFF2-40B4-BE49-F238E27FC236}">
                <a16:creationId xmlns:a16="http://schemas.microsoft.com/office/drawing/2014/main" id="{0A35C512-D144-B187-1F46-2DFB76205514}"/>
              </a:ext>
            </a:extLst>
          </p:cNvPr>
          <p:cNvSpPr/>
          <p:nvPr/>
        </p:nvSpPr>
        <p:spPr>
          <a:xfrm>
            <a:off x="4389120" y="1295986"/>
            <a:ext cx="3200400" cy="1156716"/>
          </a:xfrm>
          <a:prstGeom prst="rect">
            <a:avLst/>
          </a:prstGeom>
          <a:noFill/>
          <a:ln/>
        </p:spPr>
        <p:txBody>
          <a:bodyPr wrap="square" rtlCol="0" anchor="ctr"/>
          <a:lstStyle/>
          <a:p>
            <a:pPr marL="0" indent="0" algn="ctr">
              <a:buNone/>
            </a:pPr>
            <a:r>
              <a:rPr lang="en-US" sz="4000" b="1" dirty="0">
                <a:solidFill>
                  <a:srgbClr val="0E2841"/>
                </a:solidFill>
                <a:latin typeface="Calibri" pitchFamily="34" charset="0"/>
                <a:ea typeface="Calibri" pitchFamily="34" charset="-122"/>
                <a:cs typeface="Calibri" pitchFamily="34" charset="-120"/>
              </a:rPr>
              <a:t>32,000+</a:t>
            </a:r>
            <a:endParaRPr lang="en-US" sz="4000" dirty="0"/>
          </a:p>
        </p:txBody>
      </p:sp>
      <p:sp>
        <p:nvSpPr>
          <p:cNvPr id="11" name="Text 13">
            <a:extLst>
              <a:ext uri="{FF2B5EF4-FFF2-40B4-BE49-F238E27FC236}">
                <a16:creationId xmlns:a16="http://schemas.microsoft.com/office/drawing/2014/main" id="{78DDAD3E-0603-671A-1131-F077F0E7B573}"/>
              </a:ext>
            </a:extLst>
          </p:cNvPr>
          <p:cNvSpPr/>
          <p:nvPr/>
        </p:nvSpPr>
        <p:spPr>
          <a:xfrm>
            <a:off x="4389120" y="2379550"/>
            <a:ext cx="3200400" cy="841248"/>
          </a:xfrm>
          <a:prstGeom prst="rect">
            <a:avLst/>
          </a:prstGeom>
          <a:noFill/>
          <a:ln/>
        </p:spPr>
        <p:txBody>
          <a:bodyPr wrap="square" rtlCol="0" anchor="t"/>
          <a:lstStyle/>
          <a:p>
            <a:pPr marL="0" indent="0" algn="ctr">
              <a:buNone/>
            </a:pPr>
            <a:r>
              <a:rPr lang="en-US" sz="1300" dirty="0">
                <a:solidFill>
                  <a:srgbClr val="4A5568"/>
                </a:solidFill>
                <a:latin typeface="Calibri" pitchFamily="34" charset="0"/>
                <a:ea typeface="Calibri" pitchFamily="34" charset="-122"/>
                <a:cs typeface="Calibri" pitchFamily="34" charset="-120"/>
              </a:rPr>
              <a:t>projected at</a:t>
            </a:r>
            <a:endParaRPr lang="en-US" sz="1300" dirty="0"/>
          </a:p>
          <a:p>
            <a:pPr marL="0" indent="0" algn="ctr">
              <a:buNone/>
            </a:pPr>
            <a:r>
              <a:rPr lang="en-US" sz="1300" dirty="0">
                <a:solidFill>
                  <a:srgbClr val="4A5568"/>
                </a:solidFill>
                <a:latin typeface="Calibri" pitchFamily="34" charset="0"/>
                <a:ea typeface="Calibri" pitchFamily="34" charset="-122"/>
                <a:cs typeface="Calibri" pitchFamily="34" charset="-120"/>
              </a:rPr>
              <a:t>full DCWF coverage</a:t>
            </a:r>
            <a:endParaRPr lang="en-US" sz="1300" dirty="0"/>
          </a:p>
        </p:txBody>
      </p:sp>
      <p:sp>
        <p:nvSpPr>
          <p:cNvPr id="12" name="Shape 14">
            <a:extLst>
              <a:ext uri="{FF2B5EF4-FFF2-40B4-BE49-F238E27FC236}">
                <a16:creationId xmlns:a16="http://schemas.microsoft.com/office/drawing/2014/main" id="{49AD4114-F045-8F9A-CE03-DB0709B0DA9E}"/>
              </a:ext>
            </a:extLst>
          </p:cNvPr>
          <p:cNvSpPr/>
          <p:nvPr/>
        </p:nvSpPr>
        <p:spPr>
          <a:xfrm>
            <a:off x="7955280" y="1222834"/>
            <a:ext cx="3474720" cy="2103120"/>
          </a:xfrm>
          <a:prstGeom prst="rect">
            <a:avLst/>
          </a:prstGeom>
          <a:solidFill>
            <a:srgbClr val="FFFFFF"/>
          </a:solidFill>
          <a:ln w="25400">
            <a:solidFill>
              <a:srgbClr val="0E2841"/>
            </a:solidFill>
            <a:prstDash val="solid"/>
          </a:ln>
          <a:effectLst>
            <a:outerShdw blurRad="76200" dist="25400" dir="8100000" algn="bl" rotWithShape="0">
              <a:srgbClr val="000000">
                <a:alpha val="10000"/>
              </a:srgbClr>
            </a:outerShdw>
          </a:effectLst>
        </p:spPr>
        <p:txBody>
          <a:bodyPr/>
          <a:lstStyle/>
          <a:p>
            <a:endParaRPr lang="en-US"/>
          </a:p>
        </p:txBody>
      </p:sp>
      <p:sp>
        <p:nvSpPr>
          <p:cNvPr id="13" name="Shape 15">
            <a:extLst>
              <a:ext uri="{FF2B5EF4-FFF2-40B4-BE49-F238E27FC236}">
                <a16:creationId xmlns:a16="http://schemas.microsoft.com/office/drawing/2014/main" id="{0F6F0D61-978E-5723-4A81-C45B1D4A9C8F}"/>
              </a:ext>
            </a:extLst>
          </p:cNvPr>
          <p:cNvSpPr/>
          <p:nvPr/>
        </p:nvSpPr>
        <p:spPr>
          <a:xfrm>
            <a:off x="7955280" y="1222834"/>
            <a:ext cx="109728" cy="2103120"/>
          </a:xfrm>
          <a:prstGeom prst="rect">
            <a:avLst/>
          </a:prstGeom>
          <a:solidFill>
            <a:srgbClr val="0E2841"/>
          </a:solidFill>
          <a:ln w="12700">
            <a:solidFill>
              <a:srgbClr val="0E2841"/>
            </a:solidFill>
            <a:prstDash val="solid"/>
          </a:ln>
        </p:spPr>
        <p:txBody>
          <a:bodyPr/>
          <a:lstStyle/>
          <a:p>
            <a:endParaRPr lang="en-US"/>
          </a:p>
        </p:txBody>
      </p:sp>
      <p:sp>
        <p:nvSpPr>
          <p:cNvPr id="14" name="Text 16">
            <a:extLst>
              <a:ext uri="{FF2B5EF4-FFF2-40B4-BE49-F238E27FC236}">
                <a16:creationId xmlns:a16="http://schemas.microsoft.com/office/drawing/2014/main" id="{A7E42624-4397-85C5-EFFE-9683360C5525}"/>
              </a:ext>
            </a:extLst>
          </p:cNvPr>
          <p:cNvSpPr/>
          <p:nvPr/>
        </p:nvSpPr>
        <p:spPr>
          <a:xfrm>
            <a:off x="8138160" y="1295986"/>
            <a:ext cx="3200400" cy="1156716"/>
          </a:xfrm>
          <a:prstGeom prst="rect">
            <a:avLst/>
          </a:prstGeom>
          <a:noFill/>
          <a:ln/>
        </p:spPr>
        <p:txBody>
          <a:bodyPr wrap="square" rtlCol="0" anchor="ctr"/>
          <a:lstStyle/>
          <a:p>
            <a:pPr marL="0" indent="0" algn="ctr">
              <a:buNone/>
            </a:pPr>
            <a:r>
              <a:rPr lang="en-US" sz="4000" b="1" dirty="0">
                <a:solidFill>
                  <a:srgbClr val="0E2841"/>
                </a:solidFill>
                <a:latin typeface="Calibri" pitchFamily="34" charset="0"/>
                <a:ea typeface="Calibri" pitchFamily="34" charset="-122"/>
                <a:cs typeface="Calibri" pitchFamily="34" charset="-120"/>
              </a:rPr>
              <a:t>3,124</a:t>
            </a:r>
            <a:endParaRPr lang="en-US" sz="4000" dirty="0"/>
          </a:p>
        </p:txBody>
      </p:sp>
      <p:sp>
        <p:nvSpPr>
          <p:cNvPr id="15" name="Text 17">
            <a:extLst>
              <a:ext uri="{FF2B5EF4-FFF2-40B4-BE49-F238E27FC236}">
                <a16:creationId xmlns:a16="http://schemas.microsoft.com/office/drawing/2014/main" id="{05039206-581A-929D-64AE-89D6B7470F46}"/>
              </a:ext>
            </a:extLst>
          </p:cNvPr>
          <p:cNvSpPr/>
          <p:nvPr/>
        </p:nvSpPr>
        <p:spPr>
          <a:xfrm>
            <a:off x="8138160" y="2379550"/>
            <a:ext cx="3200400" cy="841248"/>
          </a:xfrm>
          <a:prstGeom prst="rect">
            <a:avLst/>
          </a:prstGeom>
          <a:noFill/>
          <a:ln/>
        </p:spPr>
        <p:txBody>
          <a:bodyPr wrap="square" rtlCol="0" anchor="t"/>
          <a:lstStyle/>
          <a:p>
            <a:pPr marL="0" indent="0" algn="ctr">
              <a:buNone/>
            </a:pPr>
            <a:r>
              <a:rPr lang="en-US" sz="1300" dirty="0">
                <a:solidFill>
                  <a:srgbClr val="4A5568"/>
                </a:solidFill>
                <a:latin typeface="Calibri" pitchFamily="34" charset="0"/>
                <a:ea typeface="Calibri" pitchFamily="34" charset="-122"/>
                <a:cs typeface="Calibri" pitchFamily="34" charset="-120"/>
              </a:rPr>
              <a:t>KSATs mapped in the</a:t>
            </a:r>
            <a:endParaRPr lang="en-US" sz="1300" dirty="0"/>
          </a:p>
          <a:p>
            <a:pPr marL="0" indent="0" algn="ctr">
              <a:buNone/>
            </a:pPr>
            <a:r>
              <a:rPr lang="en-US" sz="1300" dirty="0">
                <a:solidFill>
                  <a:srgbClr val="4A5568"/>
                </a:solidFill>
                <a:latin typeface="Calibri" pitchFamily="34" charset="0"/>
                <a:ea typeface="Calibri" pitchFamily="34" charset="-122"/>
                <a:cs typeface="Calibri" pitchFamily="34" charset="-120"/>
              </a:rPr>
              <a:t>Neo4j graph</a:t>
            </a:r>
            <a:endParaRPr lang="en-US" sz="1300" dirty="0"/>
          </a:p>
        </p:txBody>
      </p:sp>
      <p:sp>
        <p:nvSpPr>
          <p:cNvPr id="16" name="Text 18">
            <a:extLst>
              <a:ext uri="{FF2B5EF4-FFF2-40B4-BE49-F238E27FC236}">
                <a16:creationId xmlns:a16="http://schemas.microsoft.com/office/drawing/2014/main" id="{5EF4FFC0-9739-78B0-D645-17AE83681B59}"/>
              </a:ext>
            </a:extLst>
          </p:cNvPr>
          <p:cNvSpPr/>
          <p:nvPr/>
        </p:nvSpPr>
        <p:spPr>
          <a:xfrm>
            <a:off x="325316" y="3466634"/>
            <a:ext cx="11379004" cy="411480"/>
          </a:xfrm>
          <a:prstGeom prst="rect">
            <a:avLst/>
          </a:prstGeom>
          <a:noFill/>
          <a:ln/>
        </p:spPr>
        <p:txBody>
          <a:bodyPr wrap="square" rtlCol="0" anchor="ctr"/>
          <a:lstStyle/>
          <a:p>
            <a:pPr marL="0" indent="0">
              <a:buNone/>
            </a:pPr>
            <a:r>
              <a:rPr lang="en-US" sz="1600" b="1" dirty="0">
                <a:solidFill>
                  <a:srgbClr val="0E2841"/>
                </a:solidFill>
                <a:latin typeface="Calibri" pitchFamily="34" charset="0"/>
                <a:ea typeface="Calibri" pitchFamily="34" charset="-122"/>
                <a:cs typeface="Calibri" pitchFamily="34" charset="-120"/>
              </a:rPr>
              <a:t>What This Scale Enables</a:t>
            </a:r>
            <a:endParaRPr lang="en-US" sz="1600" dirty="0"/>
          </a:p>
        </p:txBody>
      </p:sp>
      <p:sp>
        <p:nvSpPr>
          <p:cNvPr id="17" name="Shape 19">
            <a:extLst>
              <a:ext uri="{FF2B5EF4-FFF2-40B4-BE49-F238E27FC236}">
                <a16:creationId xmlns:a16="http://schemas.microsoft.com/office/drawing/2014/main" id="{FDB217E6-A69D-949E-1507-0E6291494CF7}"/>
              </a:ext>
            </a:extLst>
          </p:cNvPr>
          <p:cNvSpPr/>
          <p:nvPr/>
        </p:nvSpPr>
        <p:spPr>
          <a:xfrm>
            <a:off x="325316" y="3969554"/>
            <a:ext cx="2743200" cy="214884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18" name="Shape 20">
            <a:extLst>
              <a:ext uri="{FF2B5EF4-FFF2-40B4-BE49-F238E27FC236}">
                <a16:creationId xmlns:a16="http://schemas.microsoft.com/office/drawing/2014/main" id="{A3320651-AD4B-CEC0-91E2-7C55D75F5AC2}"/>
              </a:ext>
            </a:extLst>
          </p:cNvPr>
          <p:cNvSpPr/>
          <p:nvPr/>
        </p:nvSpPr>
        <p:spPr>
          <a:xfrm>
            <a:off x="325316" y="3969554"/>
            <a:ext cx="2743200" cy="64008"/>
          </a:xfrm>
          <a:prstGeom prst="rect">
            <a:avLst/>
          </a:prstGeom>
          <a:solidFill>
            <a:srgbClr val="E97132"/>
          </a:solidFill>
          <a:ln w="12700">
            <a:solidFill>
              <a:srgbClr val="E97132"/>
            </a:solidFill>
            <a:prstDash val="solid"/>
          </a:ln>
        </p:spPr>
        <p:txBody>
          <a:bodyPr/>
          <a:lstStyle/>
          <a:p>
            <a:endParaRPr lang="en-US"/>
          </a:p>
        </p:txBody>
      </p:sp>
      <p:sp>
        <p:nvSpPr>
          <p:cNvPr id="20" name="Text 22">
            <a:extLst>
              <a:ext uri="{FF2B5EF4-FFF2-40B4-BE49-F238E27FC236}">
                <a16:creationId xmlns:a16="http://schemas.microsoft.com/office/drawing/2014/main" id="{170133B8-2412-2FAC-2EE2-D3BE1446C38B}"/>
              </a:ext>
            </a:extLst>
          </p:cNvPr>
          <p:cNvSpPr/>
          <p:nvPr/>
        </p:nvSpPr>
        <p:spPr>
          <a:xfrm>
            <a:off x="489908" y="4134146"/>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21" name="Text 23">
            <a:extLst>
              <a:ext uri="{FF2B5EF4-FFF2-40B4-BE49-F238E27FC236}">
                <a16:creationId xmlns:a16="http://schemas.microsoft.com/office/drawing/2014/main" id="{B8F37105-5D35-F025-8C8E-8AD6B2861B58}"/>
              </a:ext>
            </a:extLst>
          </p:cNvPr>
          <p:cNvSpPr/>
          <p:nvPr/>
        </p:nvSpPr>
        <p:spPr>
          <a:xfrm>
            <a:off x="1075124" y="4106714"/>
            <a:ext cx="184708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Precise Training Design</a:t>
            </a:r>
            <a:endParaRPr lang="en-US" sz="1400" dirty="0"/>
          </a:p>
        </p:txBody>
      </p:sp>
      <p:sp>
        <p:nvSpPr>
          <p:cNvPr id="22" name="Text 24">
            <a:extLst>
              <a:ext uri="{FF2B5EF4-FFF2-40B4-BE49-F238E27FC236}">
                <a16:creationId xmlns:a16="http://schemas.microsoft.com/office/drawing/2014/main" id="{4024F19F-D5CA-65B2-71D9-C6C24C3D7861}"/>
              </a:ext>
            </a:extLst>
          </p:cNvPr>
          <p:cNvSpPr/>
          <p:nvPr/>
        </p:nvSpPr>
        <p:spPr>
          <a:xfrm>
            <a:off x="462476" y="4701074"/>
            <a:ext cx="2468880" cy="128016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Course developers can retrieve the exact competency set for any Work Role and build or select content that matches it directly.</a:t>
            </a:r>
            <a:endParaRPr lang="en-US" sz="1200" dirty="0"/>
          </a:p>
        </p:txBody>
      </p:sp>
      <p:sp>
        <p:nvSpPr>
          <p:cNvPr id="23" name="Shape 25">
            <a:extLst>
              <a:ext uri="{FF2B5EF4-FFF2-40B4-BE49-F238E27FC236}">
                <a16:creationId xmlns:a16="http://schemas.microsoft.com/office/drawing/2014/main" id="{876CA0B4-4A52-09DC-61B8-932BF7AFF988}"/>
              </a:ext>
            </a:extLst>
          </p:cNvPr>
          <p:cNvSpPr/>
          <p:nvPr/>
        </p:nvSpPr>
        <p:spPr>
          <a:xfrm>
            <a:off x="3269684" y="3969554"/>
            <a:ext cx="2743200" cy="214884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24" name="Shape 26">
            <a:extLst>
              <a:ext uri="{FF2B5EF4-FFF2-40B4-BE49-F238E27FC236}">
                <a16:creationId xmlns:a16="http://schemas.microsoft.com/office/drawing/2014/main" id="{C093017C-B732-0D87-A54E-B76981C43290}"/>
              </a:ext>
            </a:extLst>
          </p:cNvPr>
          <p:cNvSpPr/>
          <p:nvPr/>
        </p:nvSpPr>
        <p:spPr>
          <a:xfrm>
            <a:off x="3269684" y="3969554"/>
            <a:ext cx="2743200" cy="64008"/>
          </a:xfrm>
          <a:prstGeom prst="rect">
            <a:avLst/>
          </a:prstGeom>
          <a:solidFill>
            <a:srgbClr val="156082"/>
          </a:solidFill>
          <a:ln w="12700">
            <a:solidFill>
              <a:srgbClr val="156082"/>
            </a:solidFill>
            <a:prstDash val="solid"/>
          </a:ln>
        </p:spPr>
        <p:txBody>
          <a:bodyPr/>
          <a:lstStyle/>
          <a:p>
            <a:endParaRPr lang="en-US"/>
          </a:p>
        </p:txBody>
      </p:sp>
      <p:sp>
        <p:nvSpPr>
          <p:cNvPr id="26" name="Text 28">
            <a:extLst>
              <a:ext uri="{FF2B5EF4-FFF2-40B4-BE49-F238E27FC236}">
                <a16:creationId xmlns:a16="http://schemas.microsoft.com/office/drawing/2014/main" id="{96BD8D38-E7E2-1AFB-4231-E5CF86A3C1C3}"/>
              </a:ext>
            </a:extLst>
          </p:cNvPr>
          <p:cNvSpPr/>
          <p:nvPr/>
        </p:nvSpPr>
        <p:spPr>
          <a:xfrm>
            <a:off x="3434276" y="4134146"/>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27" name="Text 29">
            <a:extLst>
              <a:ext uri="{FF2B5EF4-FFF2-40B4-BE49-F238E27FC236}">
                <a16:creationId xmlns:a16="http://schemas.microsoft.com/office/drawing/2014/main" id="{457040A3-19C4-1F6B-E9E5-38B87BB71161}"/>
              </a:ext>
            </a:extLst>
          </p:cNvPr>
          <p:cNvSpPr/>
          <p:nvPr/>
        </p:nvSpPr>
        <p:spPr>
          <a:xfrm>
            <a:off x="4019492" y="4106714"/>
            <a:ext cx="184708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Quantified Gap Analysis</a:t>
            </a:r>
            <a:endParaRPr lang="en-US" sz="1400" dirty="0"/>
          </a:p>
        </p:txBody>
      </p:sp>
      <p:sp>
        <p:nvSpPr>
          <p:cNvPr id="28" name="Text 30">
            <a:extLst>
              <a:ext uri="{FF2B5EF4-FFF2-40B4-BE49-F238E27FC236}">
                <a16:creationId xmlns:a16="http://schemas.microsoft.com/office/drawing/2014/main" id="{253C1964-C40F-0C19-1462-B225FED2F672}"/>
              </a:ext>
            </a:extLst>
          </p:cNvPr>
          <p:cNvSpPr/>
          <p:nvPr/>
        </p:nvSpPr>
        <p:spPr>
          <a:xfrm>
            <a:off x="3406844" y="4701074"/>
            <a:ext cx="2468880" cy="128016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Workforce managers can compare an individual's demonstrated competencies to a target role and generate a specific, actionable gap report.</a:t>
            </a:r>
            <a:endParaRPr lang="en-US" sz="1200" dirty="0"/>
          </a:p>
        </p:txBody>
      </p:sp>
      <p:sp>
        <p:nvSpPr>
          <p:cNvPr id="29" name="Shape 31">
            <a:extLst>
              <a:ext uri="{FF2B5EF4-FFF2-40B4-BE49-F238E27FC236}">
                <a16:creationId xmlns:a16="http://schemas.microsoft.com/office/drawing/2014/main" id="{594D2352-1DFF-08A4-84CE-C9B095D1348C}"/>
              </a:ext>
            </a:extLst>
          </p:cNvPr>
          <p:cNvSpPr/>
          <p:nvPr/>
        </p:nvSpPr>
        <p:spPr>
          <a:xfrm>
            <a:off x="6214052" y="3969554"/>
            <a:ext cx="2743200" cy="214884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30" name="Shape 32">
            <a:extLst>
              <a:ext uri="{FF2B5EF4-FFF2-40B4-BE49-F238E27FC236}">
                <a16:creationId xmlns:a16="http://schemas.microsoft.com/office/drawing/2014/main" id="{57557957-9B54-C05E-E414-D8558281ADC2}"/>
              </a:ext>
            </a:extLst>
          </p:cNvPr>
          <p:cNvSpPr/>
          <p:nvPr/>
        </p:nvSpPr>
        <p:spPr>
          <a:xfrm>
            <a:off x="6214052" y="3969554"/>
            <a:ext cx="2743200" cy="64008"/>
          </a:xfrm>
          <a:prstGeom prst="rect">
            <a:avLst/>
          </a:prstGeom>
          <a:solidFill>
            <a:srgbClr val="E97132"/>
          </a:solidFill>
          <a:ln w="12700">
            <a:solidFill>
              <a:srgbClr val="E97132"/>
            </a:solidFill>
            <a:prstDash val="solid"/>
          </a:ln>
        </p:spPr>
        <p:txBody>
          <a:bodyPr/>
          <a:lstStyle/>
          <a:p>
            <a:endParaRPr lang="en-US"/>
          </a:p>
        </p:txBody>
      </p:sp>
      <p:sp>
        <p:nvSpPr>
          <p:cNvPr id="32" name="Text 34">
            <a:extLst>
              <a:ext uri="{FF2B5EF4-FFF2-40B4-BE49-F238E27FC236}">
                <a16:creationId xmlns:a16="http://schemas.microsoft.com/office/drawing/2014/main" id="{ECDAC561-8337-BCD9-7471-36DA9649A912}"/>
              </a:ext>
            </a:extLst>
          </p:cNvPr>
          <p:cNvSpPr/>
          <p:nvPr/>
        </p:nvSpPr>
        <p:spPr>
          <a:xfrm>
            <a:off x="6378644" y="4134146"/>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33" name="Text 35">
            <a:extLst>
              <a:ext uri="{FF2B5EF4-FFF2-40B4-BE49-F238E27FC236}">
                <a16:creationId xmlns:a16="http://schemas.microsoft.com/office/drawing/2014/main" id="{CB8BA3A9-2854-8297-5022-85F387133D31}"/>
              </a:ext>
            </a:extLst>
          </p:cNvPr>
          <p:cNvSpPr/>
          <p:nvPr/>
        </p:nvSpPr>
        <p:spPr>
          <a:xfrm>
            <a:off x="6963860" y="4106714"/>
            <a:ext cx="1993392"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Meaningful Proficiency Assessment</a:t>
            </a:r>
            <a:endParaRPr lang="en-US" sz="1400" dirty="0"/>
          </a:p>
        </p:txBody>
      </p:sp>
      <p:sp>
        <p:nvSpPr>
          <p:cNvPr id="34" name="Text 36">
            <a:extLst>
              <a:ext uri="{FF2B5EF4-FFF2-40B4-BE49-F238E27FC236}">
                <a16:creationId xmlns:a16="http://schemas.microsoft.com/office/drawing/2014/main" id="{07C51DC4-5E63-0E59-A4D8-52202E09E0F6}"/>
              </a:ext>
            </a:extLst>
          </p:cNvPr>
          <p:cNvSpPr/>
          <p:nvPr/>
        </p:nvSpPr>
        <p:spPr>
          <a:xfrm>
            <a:off x="6351212" y="4701074"/>
            <a:ext cx="2468880" cy="128016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Assessment instruments can be built to the atomic level — testing specific, measurable competencies rather than broad KSAT labels.</a:t>
            </a:r>
            <a:endParaRPr lang="en-US" sz="1200" dirty="0"/>
          </a:p>
        </p:txBody>
      </p:sp>
      <p:sp>
        <p:nvSpPr>
          <p:cNvPr id="35" name="Shape 37">
            <a:extLst>
              <a:ext uri="{FF2B5EF4-FFF2-40B4-BE49-F238E27FC236}">
                <a16:creationId xmlns:a16="http://schemas.microsoft.com/office/drawing/2014/main" id="{78F8066D-BF1E-D8C7-7FAF-4D158AF2449D}"/>
              </a:ext>
            </a:extLst>
          </p:cNvPr>
          <p:cNvSpPr/>
          <p:nvPr/>
        </p:nvSpPr>
        <p:spPr>
          <a:xfrm>
            <a:off x="9158420" y="3969554"/>
            <a:ext cx="2743200" cy="2148840"/>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36" name="Shape 38">
            <a:extLst>
              <a:ext uri="{FF2B5EF4-FFF2-40B4-BE49-F238E27FC236}">
                <a16:creationId xmlns:a16="http://schemas.microsoft.com/office/drawing/2014/main" id="{30D2E66F-851B-9007-DC14-C828052480E3}"/>
              </a:ext>
            </a:extLst>
          </p:cNvPr>
          <p:cNvSpPr/>
          <p:nvPr/>
        </p:nvSpPr>
        <p:spPr>
          <a:xfrm>
            <a:off x="9158420" y="3969554"/>
            <a:ext cx="2743200" cy="64008"/>
          </a:xfrm>
          <a:prstGeom prst="rect">
            <a:avLst/>
          </a:prstGeom>
          <a:solidFill>
            <a:srgbClr val="156082"/>
          </a:solidFill>
          <a:ln w="12700">
            <a:solidFill>
              <a:srgbClr val="156082"/>
            </a:solidFill>
            <a:prstDash val="solid"/>
          </a:ln>
        </p:spPr>
        <p:txBody>
          <a:bodyPr/>
          <a:lstStyle/>
          <a:p>
            <a:endParaRPr lang="en-US"/>
          </a:p>
        </p:txBody>
      </p:sp>
      <p:sp>
        <p:nvSpPr>
          <p:cNvPr id="38" name="Text 40">
            <a:extLst>
              <a:ext uri="{FF2B5EF4-FFF2-40B4-BE49-F238E27FC236}">
                <a16:creationId xmlns:a16="http://schemas.microsoft.com/office/drawing/2014/main" id="{36E34F42-82D7-6157-2EFA-6963664BC3FD}"/>
              </a:ext>
            </a:extLst>
          </p:cNvPr>
          <p:cNvSpPr/>
          <p:nvPr/>
        </p:nvSpPr>
        <p:spPr>
          <a:xfrm>
            <a:off x="9323012" y="4134146"/>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39" name="Text 41">
            <a:extLst>
              <a:ext uri="{FF2B5EF4-FFF2-40B4-BE49-F238E27FC236}">
                <a16:creationId xmlns:a16="http://schemas.microsoft.com/office/drawing/2014/main" id="{E4EC7600-A613-D48F-ACF3-40D3BB951F0A}"/>
              </a:ext>
            </a:extLst>
          </p:cNvPr>
          <p:cNvSpPr/>
          <p:nvPr/>
        </p:nvSpPr>
        <p:spPr>
          <a:xfrm>
            <a:off x="9908228" y="4106714"/>
            <a:ext cx="184708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Governance at Scale</a:t>
            </a:r>
            <a:endParaRPr lang="en-US" sz="1400" dirty="0"/>
          </a:p>
        </p:txBody>
      </p:sp>
      <p:sp>
        <p:nvSpPr>
          <p:cNvPr id="40" name="Text 42">
            <a:extLst>
              <a:ext uri="{FF2B5EF4-FFF2-40B4-BE49-F238E27FC236}">
                <a16:creationId xmlns:a16="http://schemas.microsoft.com/office/drawing/2014/main" id="{A2764F2C-74DC-E7DB-ADDC-BDBEC4B3CBFF}"/>
              </a:ext>
            </a:extLst>
          </p:cNvPr>
          <p:cNvSpPr/>
          <p:nvPr/>
        </p:nvSpPr>
        <p:spPr>
          <a:xfrm>
            <a:off x="9295580" y="4701074"/>
            <a:ext cx="2468880" cy="1280160"/>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When a KSAT is updated, the graph shows every downstream competency and learning asset affected — enabling targeted, efficient revisions.</a:t>
            </a:r>
            <a:endParaRPr lang="en-US" sz="1200" dirty="0"/>
          </a:p>
        </p:txBody>
      </p:sp>
      <p:sp>
        <p:nvSpPr>
          <p:cNvPr id="41" name="TextBox 40">
            <a:extLst>
              <a:ext uri="{FF2B5EF4-FFF2-40B4-BE49-F238E27FC236}">
                <a16:creationId xmlns:a16="http://schemas.microsoft.com/office/drawing/2014/main" id="{FCC75D5D-0D09-FE40-40C8-B420AF220276}"/>
              </a:ext>
            </a:extLst>
          </p:cNvPr>
          <p:cNvSpPr txBox="1"/>
          <p:nvPr/>
        </p:nvSpPr>
        <p:spPr>
          <a:xfrm>
            <a:off x="1270244" y="6281720"/>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More than 18000 Competencies Validated and Loaded with a Path to Full DCWF Coverage </a:t>
            </a:r>
          </a:p>
        </p:txBody>
      </p:sp>
    </p:spTree>
    <p:extLst>
      <p:ext uri="{BB962C8B-B14F-4D97-AF65-F5344CB8AC3E}">
        <p14:creationId xmlns:p14="http://schemas.microsoft.com/office/powerpoint/2010/main" val="814330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id="{621D62DE-D91E-6982-B2CD-A7D9E711BC47}"/>
              </a:ext>
            </a:extLst>
          </p:cNvPr>
          <p:cNvPicPr>
            <a:picLocks noChangeAspect="1"/>
          </p:cNvPicPr>
          <p:nvPr/>
        </p:nvPicPr>
        <p:blipFill>
          <a:blip r:embed="rId2"/>
          <a:stretch>
            <a:fillRect/>
          </a:stretch>
        </p:blipFill>
        <p:spPr>
          <a:xfrm>
            <a:off x="248320" y="1304185"/>
            <a:ext cx="7950143" cy="4751453"/>
          </a:xfrm>
          <a:prstGeom prst="rect">
            <a:avLst/>
          </a:prstGeom>
        </p:spPr>
      </p:pic>
      <p:sp>
        <p:nvSpPr>
          <p:cNvPr id="3" name="Text Placeholder 2">
            <a:extLst>
              <a:ext uri="{FF2B5EF4-FFF2-40B4-BE49-F238E27FC236}">
                <a16:creationId xmlns:a16="http://schemas.microsoft.com/office/drawing/2014/main" id="{AA33985D-A727-4F1F-4A75-AFD61CE96EAC}"/>
              </a:ext>
            </a:extLst>
          </p:cNvPr>
          <p:cNvSpPr>
            <a:spLocks noGrp="1"/>
          </p:cNvSpPr>
          <p:nvPr>
            <p:ph type="body" sz="quarter" idx="13"/>
          </p:nvPr>
        </p:nvSpPr>
        <p:spPr/>
        <p:txBody>
          <a:bodyPr>
            <a:normAutofit/>
          </a:bodyPr>
          <a:lstStyle/>
          <a:p>
            <a:r>
              <a:rPr lang="en-US" sz="2400" dirty="0"/>
              <a:t>The Graph for Supporting Learning Design</a:t>
            </a:r>
          </a:p>
        </p:txBody>
      </p:sp>
      <p:sp>
        <p:nvSpPr>
          <p:cNvPr id="4" name="Text 6">
            <a:extLst>
              <a:ext uri="{FF2B5EF4-FFF2-40B4-BE49-F238E27FC236}">
                <a16:creationId xmlns:a16="http://schemas.microsoft.com/office/drawing/2014/main" id="{85077C9A-68DF-7818-6239-68E34A65AE62}"/>
              </a:ext>
            </a:extLst>
          </p:cNvPr>
          <p:cNvSpPr/>
          <p:nvPr/>
        </p:nvSpPr>
        <p:spPr>
          <a:xfrm>
            <a:off x="248320" y="1339913"/>
            <a:ext cx="5836920" cy="328828"/>
          </a:xfrm>
          <a:prstGeom prst="rect">
            <a:avLst/>
          </a:prstGeom>
          <a:noFill/>
          <a:ln/>
        </p:spPr>
        <p:txBody>
          <a:bodyPr wrap="square" rtlCol="0" anchor="ctr"/>
          <a:lstStyle/>
          <a:p>
            <a:pPr marL="0" indent="0">
              <a:buNone/>
            </a:pPr>
            <a:r>
              <a:rPr lang="en-US" sz="1400" b="1" dirty="0">
                <a:solidFill>
                  <a:srgbClr val="4A5568"/>
                </a:solidFill>
                <a:latin typeface="Calibri" pitchFamily="34" charset="0"/>
                <a:ea typeface="Calibri" pitchFamily="34" charset="-122"/>
                <a:cs typeface="Calibri" pitchFamily="34" charset="-120"/>
              </a:rPr>
              <a:t>Once competencies are in the graph, learning assets can be attached directly to the competency nodes they teach or assess.</a:t>
            </a:r>
            <a:endParaRPr lang="en-US" sz="1400" b="1" dirty="0"/>
          </a:p>
        </p:txBody>
      </p:sp>
      <p:sp>
        <p:nvSpPr>
          <p:cNvPr id="7" name="Text 9">
            <a:extLst>
              <a:ext uri="{FF2B5EF4-FFF2-40B4-BE49-F238E27FC236}">
                <a16:creationId xmlns:a16="http://schemas.microsoft.com/office/drawing/2014/main" id="{B2BB5187-E7CF-FAC2-F716-92C9EA141FBD}"/>
              </a:ext>
            </a:extLst>
          </p:cNvPr>
          <p:cNvSpPr/>
          <p:nvPr/>
        </p:nvSpPr>
        <p:spPr>
          <a:xfrm>
            <a:off x="8612854" y="1317206"/>
            <a:ext cx="3342835" cy="251011"/>
          </a:xfrm>
          <a:prstGeom prst="rect">
            <a:avLst/>
          </a:prstGeom>
          <a:noFill/>
          <a:ln/>
        </p:spPr>
        <p:txBody>
          <a:bodyPr wrap="square" rtlCol="0" anchor="ctr"/>
          <a:lstStyle/>
          <a:p>
            <a:pPr marL="0" indent="0">
              <a:buNone/>
            </a:pPr>
            <a:r>
              <a:rPr lang="en-US" sz="1500" b="1" dirty="0">
                <a:solidFill>
                  <a:srgbClr val="0E2841"/>
                </a:solidFill>
                <a:latin typeface="Calibri" pitchFamily="34" charset="0"/>
                <a:ea typeface="Calibri" pitchFamily="34" charset="-122"/>
                <a:cs typeface="Calibri" pitchFamily="34" charset="-120"/>
              </a:rPr>
              <a:t>What This Changes for Learning Design</a:t>
            </a:r>
            <a:endParaRPr lang="en-US" sz="1500" dirty="0"/>
          </a:p>
        </p:txBody>
      </p:sp>
      <p:sp>
        <p:nvSpPr>
          <p:cNvPr id="8" name="Shape 10">
            <a:extLst>
              <a:ext uri="{FF2B5EF4-FFF2-40B4-BE49-F238E27FC236}">
                <a16:creationId xmlns:a16="http://schemas.microsoft.com/office/drawing/2014/main" id="{D6C30AD7-4D44-400D-8A8C-1BF2FF8A8DDE}"/>
              </a:ext>
            </a:extLst>
          </p:cNvPr>
          <p:cNvSpPr/>
          <p:nvPr/>
        </p:nvSpPr>
        <p:spPr>
          <a:xfrm>
            <a:off x="8429758" y="1642816"/>
            <a:ext cx="3540817" cy="4371739"/>
          </a:xfrm>
          <a:prstGeom prst="rect">
            <a:avLst/>
          </a:prstGeom>
          <a:solidFill>
            <a:srgbClr val="F2F4F7"/>
          </a:solidFill>
          <a:ln w="12700">
            <a:solidFill>
              <a:srgbClr val="DDE3ED"/>
            </a:solidFill>
            <a:prstDash val="solid"/>
          </a:ln>
        </p:spPr>
        <p:txBody>
          <a:bodyPr/>
          <a:lstStyle/>
          <a:p>
            <a:endParaRPr lang="en-US"/>
          </a:p>
        </p:txBody>
      </p:sp>
      <p:sp>
        <p:nvSpPr>
          <p:cNvPr id="9" name="Text 11">
            <a:extLst>
              <a:ext uri="{FF2B5EF4-FFF2-40B4-BE49-F238E27FC236}">
                <a16:creationId xmlns:a16="http://schemas.microsoft.com/office/drawing/2014/main" id="{27B3AA60-ADC4-54EE-C8EF-AF3F2706F278}"/>
              </a:ext>
            </a:extLst>
          </p:cNvPr>
          <p:cNvSpPr/>
          <p:nvPr/>
        </p:nvSpPr>
        <p:spPr>
          <a:xfrm>
            <a:off x="8465618" y="1579980"/>
            <a:ext cx="548640" cy="960120"/>
          </a:xfrm>
          <a:prstGeom prst="rect">
            <a:avLst/>
          </a:prstGeom>
          <a:noFill/>
          <a:ln/>
        </p:spPr>
        <p:txBody>
          <a:bodyPr wrap="square" lIns="0" tIns="0" rIns="0" bIns="0" rtlCol="0" anchor="ctr"/>
          <a:lstStyle/>
          <a:p>
            <a:pPr marL="0" indent="0" algn="ctr">
              <a:buNone/>
            </a:pPr>
            <a:r>
              <a:rPr lang="en-US" sz="2000" dirty="0">
                <a:solidFill>
                  <a:srgbClr val="000000"/>
                </a:solidFill>
              </a:rPr>
              <a:t>🔍</a:t>
            </a:r>
            <a:endParaRPr lang="en-US" sz="2000" dirty="0"/>
          </a:p>
        </p:txBody>
      </p:sp>
      <p:sp>
        <p:nvSpPr>
          <p:cNvPr id="10" name="Text 12">
            <a:extLst>
              <a:ext uri="{FF2B5EF4-FFF2-40B4-BE49-F238E27FC236}">
                <a16:creationId xmlns:a16="http://schemas.microsoft.com/office/drawing/2014/main" id="{B381F264-1A72-BBA2-BAD3-A472E5996CC1}"/>
              </a:ext>
            </a:extLst>
          </p:cNvPr>
          <p:cNvSpPr/>
          <p:nvPr/>
        </p:nvSpPr>
        <p:spPr>
          <a:xfrm>
            <a:off x="9069838" y="1661739"/>
            <a:ext cx="2900737" cy="329184"/>
          </a:xfrm>
          <a:prstGeom prst="rect">
            <a:avLst/>
          </a:prstGeom>
          <a:noFill/>
          <a:ln/>
        </p:spPr>
        <p:txBody>
          <a:bodyPr wrap="square" rtlCol="0" anchor="ctr"/>
          <a:lstStyle/>
          <a:p>
            <a:pPr marL="0" indent="0">
              <a:buNone/>
            </a:pPr>
            <a:r>
              <a:rPr lang="en-US" sz="1300" b="1" dirty="0">
                <a:solidFill>
                  <a:srgbClr val="0E2841"/>
                </a:solidFill>
                <a:latin typeface="Calibri" pitchFamily="34" charset="0"/>
                <a:ea typeface="Calibri" pitchFamily="34" charset="-122"/>
                <a:cs typeface="Calibri" pitchFamily="34" charset="-120"/>
              </a:rPr>
              <a:t>Start with the gap</a:t>
            </a:r>
            <a:endParaRPr lang="en-US" sz="1300" dirty="0"/>
          </a:p>
        </p:txBody>
      </p:sp>
      <p:sp>
        <p:nvSpPr>
          <p:cNvPr id="11" name="Text 13">
            <a:extLst>
              <a:ext uri="{FF2B5EF4-FFF2-40B4-BE49-F238E27FC236}">
                <a16:creationId xmlns:a16="http://schemas.microsoft.com/office/drawing/2014/main" id="{0ACB703E-A618-F46B-8097-B0378BCDC809}"/>
              </a:ext>
            </a:extLst>
          </p:cNvPr>
          <p:cNvSpPr/>
          <p:nvPr/>
        </p:nvSpPr>
        <p:spPr>
          <a:xfrm>
            <a:off x="9069839" y="2036426"/>
            <a:ext cx="2772538" cy="591709"/>
          </a:xfrm>
          <a:prstGeom prst="rect">
            <a:avLst/>
          </a:prstGeom>
          <a:noFill/>
          <a:ln/>
        </p:spPr>
        <p:txBody>
          <a:bodyPr wrap="square" rtlCol="0" anchor="ctr"/>
          <a:lstStyle/>
          <a:p>
            <a:pPr marL="0" indent="0">
              <a:buNone/>
            </a:pPr>
            <a:r>
              <a:rPr lang="en-US" sz="1200" dirty="0">
                <a:solidFill>
                  <a:srgbClr val="4A5568"/>
                </a:solidFill>
                <a:latin typeface="Calibri" pitchFamily="34" charset="0"/>
                <a:ea typeface="Calibri" pitchFamily="34" charset="-122"/>
                <a:cs typeface="Calibri" pitchFamily="34" charset="-120"/>
              </a:rPr>
              <a:t>Query the graph for competencies a learner is missing, then retrieve the learning assets that address those specific competencies.</a:t>
            </a:r>
            <a:endParaRPr lang="en-US" sz="1200" dirty="0"/>
          </a:p>
        </p:txBody>
      </p:sp>
      <p:sp>
        <p:nvSpPr>
          <p:cNvPr id="13" name="Text 15">
            <a:extLst>
              <a:ext uri="{FF2B5EF4-FFF2-40B4-BE49-F238E27FC236}">
                <a16:creationId xmlns:a16="http://schemas.microsoft.com/office/drawing/2014/main" id="{AD0707EF-6848-8DA7-CB8D-80ECDA025439}"/>
              </a:ext>
            </a:extLst>
          </p:cNvPr>
          <p:cNvSpPr/>
          <p:nvPr/>
        </p:nvSpPr>
        <p:spPr>
          <a:xfrm>
            <a:off x="8483548" y="2588854"/>
            <a:ext cx="548640" cy="960120"/>
          </a:xfrm>
          <a:prstGeom prst="rect">
            <a:avLst/>
          </a:prstGeom>
          <a:noFill/>
          <a:ln/>
        </p:spPr>
        <p:txBody>
          <a:bodyPr wrap="square" lIns="0" tIns="0" rIns="0" bIns="0" rtlCol="0" anchor="ctr"/>
          <a:lstStyle/>
          <a:p>
            <a:pPr marL="0" indent="0" algn="ctr">
              <a:buNone/>
            </a:pPr>
            <a:r>
              <a:rPr lang="en-US" sz="2000" dirty="0">
                <a:solidFill>
                  <a:srgbClr val="000000"/>
                </a:solidFill>
              </a:rPr>
              <a:t>🧩</a:t>
            </a:r>
            <a:endParaRPr lang="en-US" sz="2000" dirty="0"/>
          </a:p>
        </p:txBody>
      </p:sp>
      <p:sp>
        <p:nvSpPr>
          <p:cNvPr id="14" name="Text 16">
            <a:extLst>
              <a:ext uri="{FF2B5EF4-FFF2-40B4-BE49-F238E27FC236}">
                <a16:creationId xmlns:a16="http://schemas.microsoft.com/office/drawing/2014/main" id="{3E0907F5-E14B-88F6-90FF-AAD1E9BE2DAF}"/>
              </a:ext>
            </a:extLst>
          </p:cNvPr>
          <p:cNvSpPr/>
          <p:nvPr/>
        </p:nvSpPr>
        <p:spPr>
          <a:xfrm>
            <a:off x="9069838" y="2706473"/>
            <a:ext cx="2900737" cy="329184"/>
          </a:xfrm>
          <a:prstGeom prst="rect">
            <a:avLst/>
          </a:prstGeom>
          <a:noFill/>
          <a:ln/>
        </p:spPr>
        <p:txBody>
          <a:bodyPr wrap="square" rtlCol="0" anchor="ctr"/>
          <a:lstStyle/>
          <a:p>
            <a:pPr marL="0" indent="0">
              <a:buNone/>
            </a:pPr>
            <a:r>
              <a:rPr lang="en-US" sz="1300" b="1" dirty="0">
                <a:solidFill>
                  <a:srgbClr val="0E2841"/>
                </a:solidFill>
                <a:latin typeface="Calibri" pitchFamily="34" charset="0"/>
                <a:ea typeface="Calibri" pitchFamily="34" charset="-122"/>
                <a:cs typeface="Calibri" pitchFamily="34" charset="-120"/>
              </a:rPr>
              <a:t>Multi-platform delivery</a:t>
            </a:r>
            <a:endParaRPr lang="en-US" sz="1300" dirty="0"/>
          </a:p>
        </p:txBody>
      </p:sp>
      <p:sp>
        <p:nvSpPr>
          <p:cNvPr id="15" name="Text 17">
            <a:extLst>
              <a:ext uri="{FF2B5EF4-FFF2-40B4-BE49-F238E27FC236}">
                <a16:creationId xmlns:a16="http://schemas.microsoft.com/office/drawing/2014/main" id="{C38B6DDE-B409-FEB7-7C09-C0F56D329E36}"/>
              </a:ext>
            </a:extLst>
          </p:cNvPr>
          <p:cNvSpPr/>
          <p:nvPr/>
        </p:nvSpPr>
        <p:spPr>
          <a:xfrm>
            <a:off x="9069838" y="3053944"/>
            <a:ext cx="2900737" cy="671885"/>
          </a:xfrm>
          <a:prstGeom prst="rect">
            <a:avLst/>
          </a:prstGeom>
          <a:noFill/>
          <a:ln/>
        </p:spPr>
        <p:txBody>
          <a:bodyPr wrap="square" rtlCol="0" anchor="ctr"/>
          <a:lstStyle/>
          <a:p>
            <a:pPr marL="0" indent="0">
              <a:buNone/>
            </a:pPr>
            <a:r>
              <a:rPr lang="en-US" sz="1200" dirty="0">
                <a:solidFill>
                  <a:srgbClr val="4A5568"/>
                </a:solidFill>
                <a:latin typeface="Calibri" pitchFamily="34" charset="0"/>
                <a:ea typeface="Calibri" pitchFamily="34" charset="-122"/>
                <a:cs typeface="Calibri" pitchFamily="34" charset="-120"/>
              </a:rPr>
              <a:t>A single competency node can link to a classroom course, an online module, a simulation, and an assessment simultaneously.</a:t>
            </a:r>
            <a:endParaRPr lang="en-US" sz="1200" dirty="0"/>
          </a:p>
        </p:txBody>
      </p:sp>
      <p:sp>
        <p:nvSpPr>
          <p:cNvPr id="21" name="Text 23">
            <a:extLst>
              <a:ext uri="{FF2B5EF4-FFF2-40B4-BE49-F238E27FC236}">
                <a16:creationId xmlns:a16="http://schemas.microsoft.com/office/drawing/2014/main" id="{E9C582BF-62C6-3809-7EB8-89BDA7C71ECF}"/>
              </a:ext>
            </a:extLst>
          </p:cNvPr>
          <p:cNvSpPr/>
          <p:nvPr/>
        </p:nvSpPr>
        <p:spPr>
          <a:xfrm>
            <a:off x="8483548" y="3679856"/>
            <a:ext cx="548640" cy="960120"/>
          </a:xfrm>
          <a:prstGeom prst="rect">
            <a:avLst/>
          </a:prstGeom>
          <a:noFill/>
          <a:ln/>
        </p:spPr>
        <p:txBody>
          <a:bodyPr wrap="square" lIns="0" tIns="0" rIns="0" bIns="0" rtlCol="0" anchor="ctr"/>
          <a:lstStyle/>
          <a:p>
            <a:pPr marL="0" indent="0" algn="ctr">
              <a:buNone/>
            </a:pPr>
            <a:r>
              <a:rPr lang="en-US" sz="2000" dirty="0">
                <a:solidFill>
                  <a:srgbClr val="000000"/>
                </a:solidFill>
              </a:rPr>
              <a:t>📐</a:t>
            </a:r>
            <a:endParaRPr lang="en-US" sz="2000" dirty="0"/>
          </a:p>
        </p:txBody>
      </p:sp>
      <p:sp>
        <p:nvSpPr>
          <p:cNvPr id="22" name="Text 24">
            <a:extLst>
              <a:ext uri="{FF2B5EF4-FFF2-40B4-BE49-F238E27FC236}">
                <a16:creationId xmlns:a16="http://schemas.microsoft.com/office/drawing/2014/main" id="{A5290690-C740-CD56-8EF3-FB50E0A8BAD5}"/>
              </a:ext>
            </a:extLst>
          </p:cNvPr>
          <p:cNvSpPr/>
          <p:nvPr/>
        </p:nvSpPr>
        <p:spPr>
          <a:xfrm>
            <a:off x="9069838" y="3806440"/>
            <a:ext cx="2900737" cy="329184"/>
          </a:xfrm>
          <a:prstGeom prst="rect">
            <a:avLst/>
          </a:prstGeom>
          <a:noFill/>
          <a:ln/>
        </p:spPr>
        <p:txBody>
          <a:bodyPr wrap="square" rtlCol="0" anchor="ctr"/>
          <a:lstStyle/>
          <a:p>
            <a:pPr marL="0" indent="0">
              <a:buNone/>
            </a:pPr>
            <a:r>
              <a:rPr lang="en-US" sz="1300" b="1" dirty="0">
                <a:solidFill>
                  <a:srgbClr val="0E2841"/>
                </a:solidFill>
                <a:latin typeface="Calibri" pitchFamily="34" charset="0"/>
                <a:ea typeface="Calibri" pitchFamily="34" charset="-122"/>
                <a:cs typeface="Calibri" pitchFamily="34" charset="-120"/>
              </a:rPr>
              <a:t>Blended design</a:t>
            </a:r>
            <a:endParaRPr lang="en-US" sz="1300" dirty="0"/>
          </a:p>
        </p:txBody>
      </p:sp>
      <p:sp>
        <p:nvSpPr>
          <p:cNvPr id="23" name="Text 25">
            <a:extLst>
              <a:ext uri="{FF2B5EF4-FFF2-40B4-BE49-F238E27FC236}">
                <a16:creationId xmlns:a16="http://schemas.microsoft.com/office/drawing/2014/main" id="{371EC054-A5FB-A2DA-504D-E5F69888CC11}"/>
              </a:ext>
            </a:extLst>
          </p:cNvPr>
          <p:cNvSpPr/>
          <p:nvPr/>
        </p:nvSpPr>
        <p:spPr>
          <a:xfrm>
            <a:off x="9069838" y="4153911"/>
            <a:ext cx="2900737" cy="686586"/>
          </a:xfrm>
          <a:prstGeom prst="rect">
            <a:avLst/>
          </a:prstGeom>
          <a:noFill/>
          <a:ln/>
        </p:spPr>
        <p:txBody>
          <a:bodyPr wrap="square" rtlCol="0" anchor="ctr"/>
          <a:lstStyle/>
          <a:p>
            <a:pPr marL="0" indent="0">
              <a:buNone/>
            </a:pPr>
            <a:r>
              <a:rPr lang="en-US" sz="1200" dirty="0">
                <a:solidFill>
                  <a:srgbClr val="4A5568"/>
                </a:solidFill>
                <a:latin typeface="Calibri" pitchFamily="34" charset="0"/>
                <a:ea typeface="Calibri" pitchFamily="34" charset="-122"/>
                <a:cs typeface="Calibri" pitchFamily="34" charset="-120"/>
              </a:rPr>
              <a:t>Learning designers can build programs by selecting across modalities, all anchored to the same underlying competency definitions.</a:t>
            </a:r>
            <a:endParaRPr lang="en-US" sz="1200" dirty="0"/>
          </a:p>
        </p:txBody>
      </p:sp>
      <p:sp>
        <p:nvSpPr>
          <p:cNvPr id="26" name="TextBox 25">
            <a:extLst>
              <a:ext uri="{FF2B5EF4-FFF2-40B4-BE49-F238E27FC236}">
                <a16:creationId xmlns:a16="http://schemas.microsoft.com/office/drawing/2014/main" id="{6FB9CFAD-B3D0-3209-E1FF-F07F2FC5FFE0}"/>
              </a:ext>
            </a:extLst>
          </p:cNvPr>
          <p:cNvSpPr txBox="1"/>
          <p:nvPr/>
        </p:nvSpPr>
        <p:spPr>
          <a:xfrm>
            <a:off x="1270244" y="6281720"/>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Every Competency Node is a Connection Point to What Teaches / Assess it </a:t>
            </a:r>
          </a:p>
        </p:txBody>
      </p:sp>
      <p:sp>
        <p:nvSpPr>
          <p:cNvPr id="28" name="Text 19">
            <a:extLst>
              <a:ext uri="{FF2B5EF4-FFF2-40B4-BE49-F238E27FC236}">
                <a16:creationId xmlns:a16="http://schemas.microsoft.com/office/drawing/2014/main" id="{D1416151-E3A8-DD9E-A2ED-9A2E49EDAEF6}"/>
              </a:ext>
            </a:extLst>
          </p:cNvPr>
          <p:cNvSpPr/>
          <p:nvPr/>
        </p:nvSpPr>
        <p:spPr>
          <a:xfrm>
            <a:off x="8456653" y="4777346"/>
            <a:ext cx="548640" cy="960120"/>
          </a:xfrm>
          <a:prstGeom prst="rect">
            <a:avLst/>
          </a:prstGeom>
          <a:noFill/>
          <a:ln/>
        </p:spPr>
        <p:txBody>
          <a:bodyPr wrap="square" lIns="0" tIns="0" rIns="0" bIns="0" rtlCol="0" anchor="ctr"/>
          <a:lstStyle/>
          <a:p>
            <a:pPr marL="0" indent="0" algn="ctr">
              <a:buNone/>
            </a:pPr>
            <a:r>
              <a:rPr lang="en-US" sz="2000" dirty="0">
                <a:solidFill>
                  <a:srgbClr val="000000"/>
                </a:solidFill>
              </a:rPr>
              <a:t>🤖</a:t>
            </a:r>
            <a:endParaRPr lang="en-US" sz="2000" dirty="0"/>
          </a:p>
        </p:txBody>
      </p:sp>
      <p:sp>
        <p:nvSpPr>
          <p:cNvPr id="29" name="Text 20">
            <a:extLst>
              <a:ext uri="{FF2B5EF4-FFF2-40B4-BE49-F238E27FC236}">
                <a16:creationId xmlns:a16="http://schemas.microsoft.com/office/drawing/2014/main" id="{63CCBE04-53FB-8951-FC2B-BEA6C4B59777}"/>
              </a:ext>
            </a:extLst>
          </p:cNvPr>
          <p:cNvSpPr/>
          <p:nvPr/>
        </p:nvSpPr>
        <p:spPr>
          <a:xfrm>
            <a:off x="9069838" y="4886000"/>
            <a:ext cx="2900737" cy="329184"/>
          </a:xfrm>
          <a:prstGeom prst="rect">
            <a:avLst/>
          </a:prstGeom>
          <a:noFill/>
          <a:ln/>
        </p:spPr>
        <p:txBody>
          <a:bodyPr wrap="square" rtlCol="0" anchor="ctr"/>
          <a:lstStyle/>
          <a:p>
            <a:pPr marL="0" indent="0">
              <a:buNone/>
            </a:pPr>
            <a:r>
              <a:rPr lang="en-US" sz="1300" b="1" dirty="0">
                <a:solidFill>
                  <a:srgbClr val="0E2841"/>
                </a:solidFill>
                <a:latin typeface="Calibri" pitchFamily="34" charset="0"/>
                <a:ea typeface="Calibri" pitchFamily="34" charset="-122"/>
                <a:cs typeface="Calibri" pitchFamily="34" charset="-120"/>
              </a:rPr>
              <a:t>AI content generation</a:t>
            </a:r>
            <a:endParaRPr lang="en-US" sz="1300" dirty="0"/>
          </a:p>
        </p:txBody>
      </p:sp>
      <p:sp>
        <p:nvSpPr>
          <p:cNvPr id="30" name="Text 21">
            <a:extLst>
              <a:ext uri="{FF2B5EF4-FFF2-40B4-BE49-F238E27FC236}">
                <a16:creationId xmlns:a16="http://schemas.microsoft.com/office/drawing/2014/main" id="{C2674549-F361-3EF9-5C48-66DCE42C08DF}"/>
              </a:ext>
            </a:extLst>
          </p:cNvPr>
          <p:cNvSpPr/>
          <p:nvPr/>
        </p:nvSpPr>
        <p:spPr>
          <a:xfrm>
            <a:off x="9069838" y="5233472"/>
            <a:ext cx="2885851" cy="653796"/>
          </a:xfrm>
          <a:prstGeom prst="rect">
            <a:avLst/>
          </a:prstGeom>
          <a:noFill/>
          <a:ln/>
        </p:spPr>
        <p:txBody>
          <a:bodyPr wrap="square" rtlCol="0" anchor="ctr"/>
          <a:lstStyle/>
          <a:p>
            <a:pPr marL="0" indent="0">
              <a:buNone/>
            </a:pPr>
            <a:r>
              <a:rPr lang="en-US" sz="1200" dirty="0">
                <a:solidFill>
                  <a:srgbClr val="4A5568"/>
                </a:solidFill>
                <a:latin typeface="Calibri" pitchFamily="34" charset="0"/>
                <a:ea typeface="Calibri" pitchFamily="34" charset="-122"/>
                <a:cs typeface="Calibri" pitchFamily="34" charset="-120"/>
              </a:rPr>
              <a:t>AI can draft training content — scenarios, quiz questions, objectives — directly from competency nodes, precisely aligned to the requirement.</a:t>
            </a:r>
            <a:endParaRPr lang="en-US" sz="1200" dirty="0"/>
          </a:p>
        </p:txBody>
      </p:sp>
    </p:spTree>
    <p:extLst>
      <p:ext uri="{BB962C8B-B14F-4D97-AF65-F5344CB8AC3E}">
        <p14:creationId xmlns:p14="http://schemas.microsoft.com/office/powerpoint/2010/main" val="236570406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8E6E069B-7B6D-D0FE-2B4C-54AB7EA88256}"/>
              </a:ext>
            </a:extLst>
          </p:cNvPr>
          <p:cNvSpPr>
            <a:spLocks noGrp="1"/>
          </p:cNvSpPr>
          <p:nvPr>
            <p:ph type="body" sz="quarter" idx="13"/>
          </p:nvPr>
        </p:nvSpPr>
        <p:spPr/>
        <p:txBody>
          <a:bodyPr>
            <a:normAutofit/>
          </a:bodyPr>
          <a:lstStyle/>
          <a:p>
            <a:r>
              <a:rPr lang="en-US" sz="2400" dirty="0"/>
              <a:t>Governance and Lifecycle Management</a:t>
            </a:r>
          </a:p>
        </p:txBody>
      </p:sp>
      <p:sp>
        <p:nvSpPr>
          <p:cNvPr id="4" name="Shape 6">
            <a:extLst>
              <a:ext uri="{FF2B5EF4-FFF2-40B4-BE49-F238E27FC236}">
                <a16:creationId xmlns:a16="http://schemas.microsoft.com/office/drawing/2014/main" id="{D1110172-A6A8-91E2-474A-990CAFA461CF}"/>
              </a:ext>
            </a:extLst>
          </p:cNvPr>
          <p:cNvSpPr/>
          <p:nvPr/>
        </p:nvSpPr>
        <p:spPr>
          <a:xfrm>
            <a:off x="457200" y="2687634"/>
            <a:ext cx="5394960" cy="3308721"/>
          </a:xfrm>
          <a:prstGeom prst="rect">
            <a:avLst/>
          </a:prstGeom>
          <a:solidFill>
            <a:srgbClr val="F2F4F7"/>
          </a:solidFill>
          <a:ln w="12700">
            <a:solidFill>
              <a:srgbClr val="DDE3ED"/>
            </a:solidFill>
            <a:prstDash val="solid"/>
          </a:ln>
        </p:spPr>
        <p:txBody>
          <a:bodyPr/>
          <a:lstStyle/>
          <a:p>
            <a:endParaRPr lang="en-US"/>
          </a:p>
        </p:txBody>
      </p:sp>
      <p:sp>
        <p:nvSpPr>
          <p:cNvPr id="5" name="Shape 7">
            <a:extLst>
              <a:ext uri="{FF2B5EF4-FFF2-40B4-BE49-F238E27FC236}">
                <a16:creationId xmlns:a16="http://schemas.microsoft.com/office/drawing/2014/main" id="{7068A357-B331-76CE-12D2-2882E43BCEBA}"/>
              </a:ext>
            </a:extLst>
          </p:cNvPr>
          <p:cNvSpPr/>
          <p:nvPr/>
        </p:nvSpPr>
        <p:spPr>
          <a:xfrm>
            <a:off x="457200" y="2687634"/>
            <a:ext cx="5394960" cy="475488"/>
          </a:xfrm>
          <a:prstGeom prst="rect">
            <a:avLst/>
          </a:prstGeom>
          <a:solidFill>
            <a:srgbClr val="4A5568"/>
          </a:solidFill>
          <a:ln w="12700">
            <a:solidFill>
              <a:srgbClr val="4A5568"/>
            </a:solidFill>
            <a:prstDash val="solid"/>
          </a:ln>
        </p:spPr>
        <p:txBody>
          <a:bodyPr/>
          <a:lstStyle/>
          <a:p>
            <a:endParaRPr lang="en-US"/>
          </a:p>
        </p:txBody>
      </p:sp>
      <p:sp>
        <p:nvSpPr>
          <p:cNvPr id="6" name="Text 8">
            <a:extLst>
              <a:ext uri="{FF2B5EF4-FFF2-40B4-BE49-F238E27FC236}">
                <a16:creationId xmlns:a16="http://schemas.microsoft.com/office/drawing/2014/main" id="{4B5CED3F-7335-A3B2-A337-4299BE461949}"/>
              </a:ext>
            </a:extLst>
          </p:cNvPr>
          <p:cNvSpPr/>
          <p:nvPr/>
        </p:nvSpPr>
        <p:spPr>
          <a:xfrm>
            <a:off x="457200" y="2687634"/>
            <a:ext cx="5394960" cy="475488"/>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WITHOUT THE GRAPH</a:t>
            </a:r>
            <a:endParaRPr lang="en-US" sz="1300" dirty="0"/>
          </a:p>
        </p:txBody>
      </p:sp>
      <p:sp>
        <p:nvSpPr>
          <p:cNvPr id="7" name="Text 9">
            <a:extLst>
              <a:ext uri="{FF2B5EF4-FFF2-40B4-BE49-F238E27FC236}">
                <a16:creationId xmlns:a16="http://schemas.microsoft.com/office/drawing/2014/main" id="{51CEB8F4-2BAF-9B26-DE73-811D7AFC617A}"/>
              </a:ext>
            </a:extLst>
          </p:cNvPr>
          <p:cNvSpPr/>
          <p:nvPr/>
        </p:nvSpPr>
        <p:spPr>
          <a:xfrm>
            <a:off x="594360" y="3309426"/>
            <a:ext cx="5120640" cy="2511083"/>
          </a:xfrm>
          <a:prstGeom prst="rect">
            <a:avLst/>
          </a:prstGeom>
          <a:noFill/>
          <a:ln/>
        </p:spPr>
        <p:txBody>
          <a:bodyPr wrap="square" rtlCol="0" anchor="t"/>
          <a:lstStyle/>
          <a:p>
            <a:pPr marL="228600" indent="-228600">
              <a:spcAft>
                <a:spcPts val="1000"/>
              </a:spcAft>
              <a:buNone/>
            </a:pPr>
            <a:r>
              <a:rPr lang="en-US" sz="1300" b="1" dirty="0">
                <a:solidFill>
                  <a:srgbClr val="C0392B"/>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A KSAT is updated → every course, assessment, and job description that references it must be manually identified and reviewed</a:t>
            </a:r>
            <a:endParaRPr lang="en-US" sz="1300" dirty="0"/>
          </a:p>
          <a:p>
            <a:pPr marL="228600" indent="-228600">
              <a:spcAft>
                <a:spcPts val="1000"/>
              </a:spcAft>
              <a:buNone/>
            </a:pPr>
            <a:r>
              <a:rPr lang="en-US" sz="1300" b="1" dirty="0">
                <a:solidFill>
                  <a:srgbClr val="C0392B"/>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No automated way to know what is affected by a change</a:t>
            </a:r>
            <a:endParaRPr lang="en-US" sz="1300" dirty="0"/>
          </a:p>
          <a:p>
            <a:pPr marL="228600" indent="-228600">
              <a:spcAft>
                <a:spcPts val="1000"/>
              </a:spcAft>
              <a:buNone/>
            </a:pPr>
            <a:r>
              <a:rPr lang="en-US" sz="1300" b="1" dirty="0">
                <a:solidFill>
                  <a:srgbClr val="C0392B"/>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Versions of competency definitions exist in separate documents with no central tracking</a:t>
            </a:r>
            <a:endParaRPr lang="en-US" sz="1300" dirty="0"/>
          </a:p>
          <a:p>
            <a:pPr marL="228600" indent="-228600">
              <a:spcAft>
                <a:spcPts val="1000"/>
              </a:spcAft>
              <a:buNone/>
            </a:pPr>
            <a:r>
              <a:rPr lang="en-US" sz="1300" b="1" dirty="0">
                <a:solidFill>
                  <a:srgbClr val="C0392B"/>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SME review cycles are scheduled separately from content and cannot be linked to specific changes</a:t>
            </a:r>
            <a:endParaRPr lang="en-US" sz="1300" dirty="0"/>
          </a:p>
          <a:p>
            <a:pPr marL="228600" indent="-228600">
              <a:spcAft>
                <a:spcPts val="1000"/>
              </a:spcAft>
              <a:buNone/>
            </a:pPr>
            <a:r>
              <a:rPr lang="en-US" sz="1300" b="1" dirty="0">
                <a:solidFill>
                  <a:srgbClr val="C0392B"/>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Outdated content persists because the maintenance burden is too high</a:t>
            </a:r>
            <a:endParaRPr lang="en-US" sz="1300" dirty="0"/>
          </a:p>
        </p:txBody>
      </p:sp>
      <p:sp>
        <p:nvSpPr>
          <p:cNvPr id="8" name="Shape 10">
            <a:extLst>
              <a:ext uri="{FF2B5EF4-FFF2-40B4-BE49-F238E27FC236}">
                <a16:creationId xmlns:a16="http://schemas.microsoft.com/office/drawing/2014/main" id="{1F042463-2CF4-D39B-5776-F7657C933AB5}"/>
              </a:ext>
            </a:extLst>
          </p:cNvPr>
          <p:cNvSpPr/>
          <p:nvPr/>
        </p:nvSpPr>
        <p:spPr>
          <a:xfrm>
            <a:off x="6309360" y="2687634"/>
            <a:ext cx="5394960" cy="3308721"/>
          </a:xfrm>
          <a:prstGeom prst="rect">
            <a:avLst/>
          </a:prstGeom>
          <a:solidFill>
            <a:srgbClr val="F2F4F7"/>
          </a:solidFill>
          <a:ln w="12700">
            <a:solidFill>
              <a:srgbClr val="DDE3ED"/>
            </a:solidFill>
            <a:prstDash val="solid"/>
          </a:ln>
        </p:spPr>
        <p:txBody>
          <a:bodyPr/>
          <a:lstStyle/>
          <a:p>
            <a:endParaRPr lang="en-US"/>
          </a:p>
        </p:txBody>
      </p:sp>
      <p:sp>
        <p:nvSpPr>
          <p:cNvPr id="9" name="Shape 11">
            <a:extLst>
              <a:ext uri="{FF2B5EF4-FFF2-40B4-BE49-F238E27FC236}">
                <a16:creationId xmlns:a16="http://schemas.microsoft.com/office/drawing/2014/main" id="{287FEBFF-243A-7533-9AB1-4087366764F8}"/>
              </a:ext>
            </a:extLst>
          </p:cNvPr>
          <p:cNvSpPr/>
          <p:nvPr/>
        </p:nvSpPr>
        <p:spPr>
          <a:xfrm>
            <a:off x="6309360" y="2687634"/>
            <a:ext cx="5394960" cy="475488"/>
          </a:xfrm>
          <a:prstGeom prst="rect">
            <a:avLst/>
          </a:prstGeom>
          <a:solidFill>
            <a:srgbClr val="0E2841"/>
          </a:solidFill>
          <a:ln w="12700">
            <a:solidFill>
              <a:srgbClr val="0E2841"/>
            </a:solidFill>
            <a:prstDash val="solid"/>
          </a:ln>
        </p:spPr>
        <p:txBody>
          <a:bodyPr/>
          <a:lstStyle/>
          <a:p>
            <a:endParaRPr lang="en-US"/>
          </a:p>
        </p:txBody>
      </p:sp>
      <p:sp>
        <p:nvSpPr>
          <p:cNvPr id="10" name="Text 12">
            <a:extLst>
              <a:ext uri="{FF2B5EF4-FFF2-40B4-BE49-F238E27FC236}">
                <a16:creationId xmlns:a16="http://schemas.microsoft.com/office/drawing/2014/main" id="{6F583D70-58C0-B0E5-0CC3-2F29B48986BA}"/>
              </a:ext>
            </a:extLst>
          </p:cNvPr>
          <p:cNvSpPr/>
          <p:nvPr/>
        </p:nvSpPr>
        <p:spPr>
          <a:xfrm>
            <a:off x="6309360" y="2687634"/>
            <a:ext cx="5394960" cy="475488"/>
          </a:xfrm>
          <a:prstGeom prst="rect">
            <a:avLst/>
          </a:prstGeom>
          <a:noFill/>
          <a:ln/>
        </p:spPr>
        <p:txBody>
          <a:bodyPr wrap="square"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WITH THE GRAPH</a:t>
            </a:r>
            <a:endParaRPr lang="en-US" sz="1300" dirty="0"/>
          </a:p>
        </p:txBody>
      </p:sp>
      <p:sp>
        <p:nvSpPr>
          <p:cNvPr id="11" name="Text 13">
            <a:extLst>
              <a:ext uri="{FF2B5EF4-FFF2-40B4-BE49-F238E27FC236}">
                <a16:creationId xmlns:a16="http://schemas.microsoft.com/office/drawing/2014/main" id="{425E3592-C786-ED7A-C582-E1D52A6CFCA5}"/>
              </a:ext>
            </a:extLst>
          </p:cNvPr>
          <p:cNvSpPr/>
          <p:nvPr/>
        </p:nvSpPr>
        <p:spPr>
          <a:xfrm>
            <a:off x="6446520" y="3309426"/>
            <a:ext cx="5120640" cy="2511083"/>
          </a:xfrm>
          <a:prstGeom prst="rect">
            <a:avLst/>
          </a:prstGeom>
          <a:noFill/>
          <a:ln/>
        </p:spPr>
        <p:txBody>
          <a:bodyPr wrap="square" rtlCol="0" anchor="t"/>
          <a:lstStyle/>
          <a:p>
            <a:pPr marL="228600" indent="-228600">
              <a:spcAft>
                <a:spcPts val="1000"/>
              </a:spcAft>
              <a:buNone/>
            </a:pPr>
            <a:r>
              <a:rPr lang="en-US" sz="1300" b="1" dirty="0">
                <a:solidFill>
                  <a:srgbClr val="196B24"/>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A KSAT change propagates instantly, and all connected competencies and learning assets are identified automatically</a:t>
            </a:r>
            <a:endParaRPr lang="en-US" sz="1300" dirty="0"/>
          </a:p>
          <a:p>
            <a:pPr marL="228600" indent="-228600">
              <a:spcAft>
                <a:spcPts val="1000"/>
              </a:spcAft>
              <a:buNone/>
            </a:pPr>
            <a:r>
              <a:rPr lang="en-US" sz="1300" b="1" dirty="0">
                <a:solidFill>
                  <a:srgbClr val="196B24"/>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Versioning is managed at the node level with full metadata (created, validated by, last reviewed)</a:t>
            </a:r>
            <a:endParaRPr lang="en-US" sz="1300" dirty="0"/>
          </a:p>
          <a:p>
            <a:pPr marL="228600" indent="-228600">
              <a:spcAft>
                <a:spcPts val="1000"/>
              </a:spcAft>
              <a:buNone/>
            </a:pPr>
            <a:r>
              <a:rPr lang="en-US" sz="1300" b="1" dirty="0">
                <a:solidFill>
                  <a:srgbClr val="196B24"/>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SME validation cycles are built into the graph structure and tracked</a:t>
            </a:r>
            <a:endParaRPr lang="en-US" sz="1300" dirty="0"/>
          </a:p>
          <a:p>
            <a:pPr marL="228600" indent="-228600">
              <a:spcAft>
                <a:spcPts val="1000"/>
              </a:spcAft>
              <a:buNone/>
            </a:pPr>
            <a:r>
              <a:rPr lang="en-US" sz="1300" b="1" dirty="0">
                <a:solidFill>
                  <a:srgbClr val="196B24"/>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Impact of any update is visible before changes are applied </a:t>
            </a:r>
          </a:p>
          <a:p>
            <a:pPr marL="228600" indent="-228600">
              <a:spcAft>
                <a:spcPts val="1000"/>
              </a:spcAft>
              <a:buNone/>
            </a:pPr>
            <a:r>
              <a:rPr lang="en-US" sz="1300" b="1" dirty="0">
                <a:solidFill>
                  <a:srgbClr val="196B24"/>
                </a:solidFill>
                <a:latin typeface="Calibri" pitchFamily="34" charset="0"/>
                <a:ea typeface="Calibri" pitchFamily="34" charset="-122"/>
                <a:cs typeface="Calibri" pitchFamily="34" charset="-120"/>
              </a:rPr>
              <a:t>✓  </a:t>
            </a:r>
            <a:r>
              <a:rPr lang="en-US" sz="1300" dirty="0">
                <a:solidFill>
                  <a:srgbClr val="4A5568"/>
                </a:solidFill>
                <a:latin typeface="Calibri" pitchFamily="34" charset="0"/>
                <a:ea typeface="Calibri" pitchFamily="34" charset="-122"/>
                <a:cs typeface="Calibri" pitchFamily="34" charset="-120"/>
              </a:rPr>
              <a:t>Content lifecycle rules govern when competencies expire and must be re-reviewed</a:t>
            </a:r>
            <a:endParaRPr lang="en-US" sz="1300" dirty="0"/>
          </a:p>
        </p:txBody>
      </p:sp>
      <p:sp>
        <p:nvSpPr>
          <p:cNvPr id="12" name="TextBox 11">
            <a:extLst>
              <a:ext uri="{FF2B5EF4-FFF2-40B4-BE49-F238E27FC236}">
                <a16:creationId xmlns:a16="http://schemas.microsoft.com/office/drawing/2014/main" id="{71AB28E0-1F5D-DC67-4391-3ACCBE5AD6C9}"/>
              </a:ext>
            </a:extLst>
          </p:cNvPr>
          <p:cNvSpPr txBox="1"/>
          <p:nvPr/>
        </p:nvSpPr>
        <p:spPr>
          <a:xfrm>
            <a:off x="1270244" y="6281720"/>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The Graph Makes Governance Faster, More Targeted, and Fully Auditable  </a:t>
            </a:r>
          </a:p>
        </p:txBody>
      </p:sp>
      <p:sp>
        <p:nvSpPr>
          <p:cNvPr id="13" name="Shape 6">
            <a:extLst>
              <a:ext uri="{FF2B5EF4-FFF2-40B4-BE49-F238E27FC236}">
                <a16:creationId xmlns:a16="http://schemas.microsoft.com/office/drawing/2014/main" id="{8428B4D3-D878-BB73-42E8-E862B60961E4}"/>
              </a:ext>
            </a:extLst>
          </p:cNvPr>
          <p:cNvSpPr/>
          <p:nvPr/>
        </p:nvSpPr>
        <p:spPr>
          <a:xfrm>
            <a:off x="460713" y="1245694"/>
            <a:ext cx="11247120" cy="1097280"/>
          </a:xfrm>
          <a:prstGeom prst="rect">
            <a:avLst/>
          </a:prstGeom>
          <a:solidFill>
            <a:srgbClr val="EBF5FF"/>
          </a:solidFill>
          <a:ln w="19050">
            <a:solidFill>
              <a:srgbClr val="156082"/>
            </a:solidFill>
            <a:prstDash val="solid"/>
          </a:ln>
        </p:spPr>
        <p:txBody>
          <a:bodyPr/>
          <a:lstStyle/>
          <a:p>
            <a:endParaRPr lang="en-US"/>
          </a:p>
        </p:txBody>
      </p:sp>
      <p:sp>
        <p:nvSpPr>
          <p:cNvPr id="14" name="Shape 7">
            <a:extLst>
              <a:ext uri="{FF2B5EF4-FFF2-40B4-BE49-F238E27FC236}">
                <a16:creationId xmlns:a16="http://schemas.microsoft.com/office/drawing/2014/main" id="{8D39CE97-20A5-66EE-5B9C-B4A3AE5BF6C7}"/>
              </a:ext>
            </a:extLst>
          </p:cNvPr>
          <p:cNvSpPr/>
          <p:nvPr/>
        </p:nvSpPr>
        <p:spPr>
          <a:xfrm>
            <a:off x="460713" y="1245694"/>
            <a:ext cx="164592" cy="1097280"/>
          </a:xfrm>
          <a:prstGeom prst="rect">
            <a:avLst/>
          </a:prstGeom>
          <a:solidFill>
            <a:srgbClr val="156082"/>
          </a:solidFill>
          <a:ln w="12700">
            <a:solidFill>
              <a:srgbClr val="156082"/>
            </a:solidFill>
            <a:prstDash val="solid"/>
          </a:ln>
        </p:spPr>
        <p:txBody>
          <a:bodyPr/>
          <a:lstStyle/>
          <a:p>
            <a:endParaRPr lang="en-US"/>
          </a:p>
        </p:txBody>
      </p:sp>
      <p:sp>
        <p:nvSpPr>
          <p:cNvPr id="15" name="Text 8">
            <a:extLst>
              <a:ext uri="{FF2B5EF4-FFF2-40B4-BE49-F238E27FC236}">
                <a16:creationId xmlns:a16="http://schemas.microsoft.com/office/drawing/2014/main" id="{7813AF3F-105E-F49C-57D0-E20B679523B4}"/>
              </a:ext>
            </a:extLst>
          </p:cNvPr>
          <p:cNvSpPr/>
          <p:nvPr/>
        </p:nvSpPr>
        <p:spPr>
          <a:xfrm>
            <a:off x="780753" y="1318846"/>
            <a:ext cx="10789920" cy="960120"/>
          </a:xfrm>
          <a:prstGeom prst="rect">
            <a:avLst/>
          </a:prstGeom>
          <a:noFill/>
          <a:ln/>
        </p:spPr>
        <p:txBody>
          <a:bodyPr wrap="square" rtlCol="0" anchor="ctr"/>
          <a:lstStyle/>
          <a:p>
            <a:r>
              <a:rPr lang="en-US" sz="1400" b="1" dirty="0"/>
              <a:t>Example: </a:t>
            </a:r>
            <a:r>
              <a:rPr lang="en-US" sz="1400" dirty="0"/>
              <a:t>In some instances, it takes 6- months for spreadsheet-based KSATs to be propagated to Training and Education teams after they’ve been updated. Curriculum updates can take another 6 – months which means a 1-year lag between the time a KSAT is updated and the associated courses are updated. </a:t>
            </a:r>
          </a:p>
        </p:txBody>
      </p:sp>
    </p:spTree>
    <p:extLst>
      <p:ext uri="{BB962C8B-B14F-4D97-AF65-F5344CB8AC3E}">
        <p14:creationId xmlns:p14="http://schemas.microsoft.com/office/powerpoint/2010/main" val="12019446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22441FA4-1F11-6D28-1A81-504542A56B16}"/>
              </a:ext>
            </a:extLst>
          </p:cNvPr>
          <p:cNvSpPr>
            <a:spLocks noGrp="1"/>
          </p:cNvSpPr>
          <p:nvPr>
            <p:ph type="body" sz="quarter" idx="13"/>
          </p:nvPr>
        </p:nvSpPr>
        <p:spPr/>
        <p:txBody>
          <a:bodyPr>
            <a:normAutofit/>
          </a:bodyPr>
          <a:lstStyle/>
          <a:p>
            <a:r>
              <a:rPr lang="en-US" sz="2400" dirty="0"/>
              <a:t>Implications for International Cyber Workforce Programs</a:t>
            </a:r>
          </a:p>
        </p:txBody>
      </p:sp>
      <p:sp>
        <p:nvSpPr>
          <p:cNvPr id="4" name="Text 6">
            <a:extLst>
              <a:ext uri="{FF2B5EF4-FFF2-40B4-BE49-F238E27FC236}">
                <a16:creationId xmlns:a16="http://schemas.microsoft.com/office/drawing/2014/main" id="{6D779D57-43BD-3E12-4192-86FC49AFB935}"/>
              </a:ext>
            </a:extLst>
          </p:cNvPr>
          <p:cNvSpPr/>
          <p:nvPr/>
        </p:nvSpPr>
        <p:spPr>
          <a:xfrm>
            <a:off x="337625" y="1255189"/>
            <a:ext cx="11247120" cy="548640"/>
          </a:xfrm>
          <a:prstGeom prst="rect">
            <a:avLst/>
          </a:prstGeom>
          <a:noFill/>
          <a:ln/>
        </p:spPr>
        <p:txBody>
          <a:bodyPr wrap="square" rtlCol="0" anchor="ctr"/>
          <a:lstStyle/>
          <a:p>
            <a:pPr marL="0" indent="0">
              <a:buNone/>
            </a:pPr>
            <a:r>
              <a:rPr lang="en-US" sz="1400" dirty="0">
                <a:solidFill>
                  <a:srgbClr val="4A5568"/>
                </a:solidFill>
                <a:latin typeface="Calibri" pitchFamily="34" charset="0"/>
                <a:ea typeface="Calibri" pitchFamily="34" charset="-122"/>
                <a:cs typeface="Calibri" pitchFamily="34" charset="-120"/>
              </a:rPr>
              <a:t>The approach described here is not specific to the U.S. DoD. Any organization with a workforce framework and a need to operationalize it at scale can apply the same methodology.</a:t>
            </a:r>
            <a:endParaRPr lang="en-US" sz="1400" dirty="0"/>
          </a:p>
        </p:txBody>
      </p:sp>
      <p:sp>
        <p:nvSpPr>
          <p:cNvPr id="5" name="Shape 7">
            <a:extLst>
              <a:ext uri="{FF2B5EF4-FFF2-40B4-BE49-F238E27FC236}">
                <a16:creationId xmlns:a16="http://schemas.microsoft.com/office/drawing/2014/main" id="{95BD7C1B-497B-DC63-AABB-61EA16DB6EA9}"/>
              </a:ext>
            </a:extLst>
          </p:cNvPr>
          <p:cNvSpPr/>
          <p:nvPr/>
        </p:nvSpPr>
        <p:spPr>
          <a:xfrm>
            <a:off x="337625" y="1940989"/>
            <a:ext cx="5577840" cy="1746856"/>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6" name="Shape 8">
            <a:extLst>
              <a:ext uri="{FF2B5EF4-FFF2-40B4-BE49-F238E27FC236}">
                <a16:creationId xmlns:a16="http://schemas.microsoft.com/office/drawing/2014/main" id="{B6490A92-FBD4-8B66-165A-C6A911449C2C}"/>
              </a:ext>
            </a:extLst>
          </p:cNvPr>
          <p:cNvSpPr/>
          <p:nvPr/>
        </p:nvSpPr>
        <p:spPr>
          <a:xfrm>
            <a:off x="337625" y="1940989"/>
            <a:ext cx="5577840" cy="64008"/>
          </a:xfrm>
          <a:prstGeom prst="rect">
            <a:avLst/>
          </a:prstGeom>
          <a:solidFill>
            <a:srgbClr val="0E2841"/>
          </a:solidFill>
          <a:ln w="12700">
            <a:solidFill>
              <a:srgbClr val="0E2841"/>
            </a:solidFill>
            <a:prstDash val="solid"/>
          </a:ln>
        </p:spPr>
        <p:txBody>
          <a:bodyPr/>
          <a:lstStyle/>
          <a:p>
            <a:endParaRPr lang="en-US"/>
          </a:p>
        </p:txBody>
      </p:sp>
      <p:sp>
        <p:nvSpPr>
          <p:cNvPr id="8" name="Text 10">
            <a:extLst>
              <a:ext uri="{FF2B5EF4-FFF2-40B4-BE49-F238E27FC236}">
                <a16:creationId xmlns:a16="http://schemas.microsoft.com/office/drawing/2014/main" id="{426B0463-1C30-3978-AD68-1D99E7F2C376}"/>
              </a:ext>
            </a:extLst>
          </p:cNvPr>
          <p:cNvSpPr/>
          <p:nvPr/>
        </p:nvSpPr>
        <p:spPr>
          <a:xfrm>
            <a:off x="502217" y="2105581"/>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9" name="Text 11">
            <a:extLst>
              <a:ext uri="{FF2B5EF4-FFF2-40B4-BE49-F238E27FC236}">
                <a16:creationId xmlns:a16="http://schemas.microsoft.com/office/drawing/2014/main" id="{4DA9CCBD-25CA-E6F3-C12D-C6EBE19F0419}"/>
              </a:ext>
            </a:extLst>
          </p:cNvPr>
          <p:cNvSpPr/>
          <p:nvPr/>
        </p:nvSpPr>
        <p:spPr>
          <a:xfrm>
            <a:off x="1087433" y="2078149"/>
            <a:ext cx="468172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Built on Open Standards</a:t>
            </a:r>
            <a:endParaRPr lang="en-US" sz="1400" dirty="0"/>
          </a:p>
        </p:txBody>
      </p:sp>
      <p:sp>
        <p:nvSpPr>
          <p:cNvPr id="10" name="Text 12">
            <a:extLst>
              <a:ext uri="{FF2B5EF4-FFF2-40B4-BE49-F238E27FC236}">
                <a16:creationId xmlns:a16="http://schemas.microsoft.com/office/drawing/2014/main" id="{F93F3B4E-59B7-5DA9-DA6E-6EE142C3AA9B}"/>
              </a:ext>
            </a:extLst>
          </p:cNvPr>
          <p:cNvSpPr/>
          <p:nvPr/>
        </p:nvSpPr>
        <p:spPr>
          <a:xfrm>
            <a:off x="474785" y="2672509"/>
            <a:ext cx="5303520" cy="791659"/>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IEEE 1484.20.3 is an international standard. A competency graph built to this model can be read by any compliant system to enable cross-national interoperability for allied workforce programs.</a:t>
            </a:r>
            <a:endParaRPr lang="en-US" sz="1200" dirty="0"/>
          </a:p>
        </p:txBody>
      </p:sp>
      <p:sp>
        <p:nvSpPr>
          <p:cNvPr id="11" name="Shape 13">
            <a:extLst>
              <a:ext uri="{FF2B5EF4-FFF2-40B4-BE49-F238E27FC236}">
                <a16:creationId xmlns:a16="http://schemas.microsoft.com/office/drawing/2014/main" id="{FC143383-267F-3B3B-ED00-E6F7D8AC2F3C}"/>
              </a:ext>
            </a:extLst>
          </p:cNvPr>
          <p:cNvSpPr/>
          <p:nvPr/>
        </p:nvSpPr>
        <p:spPr>
          <a:xfrm>
            <a:off x="6235505" y="1940989"/>
            <a:ext cx="5577840" cy="1746856"/>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12" name="Shape 14">
            <a:extLst>
              <a:ext uri="{FF2B5EF4-FFF2-40B4-BE49-F238E27FC236}">
                <a16:creationId xmlns:a16="http://schemas.microsoft.com/office/drawing/2014/main" id="{E28C2907-C6E9-F5A9-CE1C-30DC7FDEF06D}"/>
              </a:ext>
            </a:extLst>
          </p:cNvPr>
          <p:cNvSpPr/>
          <p:nvPr/>
        </p:nvSpPr>
        <p:spPr>
          <a:xfrm>
            <a:off x="6235505" y="1940989"/>
            <a:ext cx="5577840" cy="64008"/>
          </a:xfrm>
          <a:prstGeom prst="rect">
            <a:avLst/>
          </a:prstGeom>
          <a:solidFill>
            <a:srgbClr val="0E2841"/>
          </a:solidFill>
          <a:ln w="12700">
            <a:solidFill>
              <a:srgbClr val="0E2841"/>
            </a:solidFill>
            <a:prstDash val="solid"/>
          </a:ln>
        </p:spPr>
        <p:txBody>
          <a:bodyPr/>
          <a:lstStyle/>
          <a:p>
            <a:endParaRPr lang="en-US"/>
          </a:p>
        </p:txBody>
      </p:sp>
      <p:sp>
        <p:nvSpPr>
          <p:cNvPr id="14" name="Text 16">
            <a:extLst>
              <a:ext uri="{FF2B5EF4-FFF2-40B4-BE49-F238E27FC236}">
                <a16:creationId xmlns:a16="http://schemas.microsoft.com/office/drawing/2014/main" id="{EA2D2086-407B-91C6-DFA6-820383A315A5}"/>
              </a:ext>
            </a:extLst>
          </p:cNvPr>
          <p:cNvSpPr/>
          <p:nvPr/>
        </p:nvSpPr>
        <p:spPr>
          <a:xfrm>
            <a:off x="6373720" y="1991284"/>
            <a:ext cx="677711" cy="677711"/>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15" name="Text 17">
            <a:extLst>
              <a:ext uri="{FF2B5EF4-FFF2-40B4-BE49-F238E27FC236}">
                <a16:creationId xmlns:a16="http://schemas.microsoft.com/office/drawing/2014/main" id="{682E5426-F403-2066-0A0A-1DFEA5B78C76}"/>
              </a:ext>
            </a:extLst>
          </p:cNvPr>
          <p:cNvSpPr/>
          <p:nvPr/>
        </p:nvSpPr>
        <p:spPr>
          <a:xfrm>
            <a:off x="6985313" y="2078149"/>
            <a:ext cx="468172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Adaptable to Any Framework</a:t>
            </a:r>
            <a:endParaRPr lang="en-US" sz="1400" dirty="0"/>
          </a:p>
        </p:txBody>
      </p:sp>
      <p:sp>
        <p:nvSpPr>
          <p:cNvPr id="16" name="Text 18">
            <a:extLst>
              <a:ext uri="{FF2B5EF4-FFF2-40B4-BE49-F238E27FC236}">
                <a16:creationId xmlns:a16="http://schemas.microsoft.com/office/drawing/2014/main" id="{F90C63F7-C5CF-99B4-94F6-4C3106DB019D}"/>
              </a:ext>
            </a:extLst>
          </p:cNvPr>
          <p:cNvSpPr/>
          <p:nvPr/>
        </p:nvSpPr>
        <p:spPr>
          <a:xfrm>
            <a:off x="6372665" y="2672509"/>
            <a:ext cx="5303520" cy="791659"/>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The methodology is framework-agnostic. Whether starting from NICE, DCWF, or a national cyber workforce taxonomy, the same graph structure and AI-generation approach applies.</a:t>
            </a:r>
            <a:endParaRPr lang="en-US" sz="1200" dirty="0"/>
          </a:p>
        </p:txBody>
      </p:sp>
      <p:sp>
        <p:nvSpPr>
          <p:cNvPr id="17" name="Shape 19">
            <a:extLst>
              <a:ext uri="{FF2B5EF4-FFF2-40B4-BE49-F238E27FC236}">
                <a16:creationId xmlns:a16="http://schemas.microsoft.com/office/drawing/2014/main" id="{79EBEC52-C417-74FA-0DB3-B70B8C548AD7}"/>
              </a:ext>
            </a:extLst>
          </p:cNvPr>
          <p:cNvSpPr/>
          <p:nvPr/>
        </p:nvSpPr>
        <p:spPr>
          <a:xfrm>
            <a:off x="337625" y="3896398"/>
            <a:ext cx="5577840" cy="1746856"/>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18" name="Shape 20">
            <a:extLst>
              <a:ext uri="{FF2B5EF4-FFF2-40B4-BE49-F238E27FC236}">
                <a16:creationId xmlns:a16="http://schemas.microsoft.com/office/drawing/2014/main" id="{38F21FD2-04CC-2CA5-7BAF-8D05A6DADC7E}"/>
              </a:ext>
            </a:extLst>
          </p:cNvPr>
          <p:cNvSpPr/>
          <p:nvPr/>
        </p:nvSpPr>
        <p:spPr>
          <a:xfrm>
            <a:off x="337625" y="3896398"/>
            <a:ext cx="5577840" cy="64008"/>
          </a:xfrm>
          <a:prstGeom prst="rect">
            <a:avLst/>
          </a:prstGeom>
          <a:solidFill>
            <a:srgbClr val="156082"/>
          </a:solidFill>
          <a:ln w="12700">
            <a:solidFill>
              <a:srgbClr val="156082"/>
            </a:solidFill>
            <a:prstDash val="solid"/>
          </a:ln>
        </p:spPr>
        <p:txBody>
          <a:bodyPr/>
          <a:lstStyle/>
          <a:p>
            <a:endParaRPr lang="en-US"/>
          </a:p>
        </p:txBody>
      </p:sp>
      <p:sp>
        <p:nvSpPr>
          <p:cNvPr id="20" name="Text 22">
            <a:extLst>
              <a:ext uri="{FF2B5EF4-FFF2-40B4-BE49-F238E27FC236}">
                <a16:creationId xmlns:a16="http://schemas.microsoft.com/office/drawing/2014/main" id="{5F27A9B1-9D99-CEE1-D880-F0BC7AE9B1F4}"/>
              </a:ext>
            </a:extLst>
          </p:cNvPr>
          <p:cNvSpPr/>
          <p:nvPr/>
        </p:nvSpPr>
        <p:spPr>
          <a:xfrm>
            <a:off x="502217" y="4060990"/>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21" name="Text 23">
            <a:extLst>
              <a:ext uri="{FF2B5EF4-FFF2-40B4-BE49-F238E27FC236}">
                <a16:creationId xmlns:a16="http://schemas.microsoft.com/office/drawing/2014/main" id="{7B0A2A8F-F259-41A6-F1CD-EB1BAA5CA430}"/>
              </a:ext>
            </a:extLst>
          </p:cNvPr>
          <p:cNvSpPr/>
          <p:nvPr/>
        </p:nvSpPr>
        <p:spPr>
          <a:xfrm>
            <a:off x="1087433" y="4033558"/>
            <a:ext cx="468172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Scales with the Need</a:t>
            </a:r>
            <a:endParaRPr lang="en-US" sz="1400" dirty="0"/>
          </a:p>
        </p:txBody>
      </p:sp>
      <p:sp>
        <p:nvSpPr>
          <p:cNvPr id="22" name="Text 24">
            <a:extLst>
              <a:ext uri="{FF2B5EF4-FFF2-40B4-BE49-F238E27FC236}">
                <a16:creationId xmlns:a16="http://schemas.microsoft.com/office/drawing/2014/main" id="{B013E2E9-9E8D-FBE4-332C-7A1719B20D49}"/>
              </a:ext>
            </a:extLst>
          </p:cNvPr>
          <p:cNvSpPr/>
          <p:nvPr/>
        </p:nvSpPr>
        <p:spPr>
          <a:xfrm>
            <a:off x="474785" y="4627918"/>
            <a:ext cx="5303520" cy="667864"/>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Smaller organizations can start with a subset of roles and expand. The graph architecture does not require a complete taxonomy before delivering value.</a:t>
            </a:r>
            <a:endParaRPr lang="en-US" sz="1200" dirty="0"/>
          </a:p>
        </p:txBody>
      </p:sp>
      <p:sp>
        <p:nvSpPr>
          <p:cNvPr id="23" name="Shape 25">
            <a:extLst>
              <a:ext uri="{FF2B5EF4-FFF2-40B4-BE49-F238E27FC236}">
                <a16:creationId xmlns:a16="http://schemas.microsoft.com/office/drawing/2014/main" id="{72411443-530D-D054-C767-5D6B43C7A948}"/>
              </a:ext>
            </a:extLst>
          </p:cNvPr>
          <p:cNvSpPr/>
          <p:nvPr/>
        </p:nvSpPr>
        <p:spPr>
          <a:xfrm>
            <a:off x="6235505" y="3896398"/>
            <a:ext cx="5577840" cy="1746856"/>
          </a:xfrm>
          <a:prstGeom prst="rect">
            <a:avLst/>
          </a:prstGeom>
          <a:solidFill>
            <a:srgbClr val="FFFFFF"/>
          </a:solidFill>
          <a:ln w="12700">
            <a:solidFill>
              <a:srgbClr val="E8ECF2"/>
            </a:solidFill>
            <a:prstDash val="solid"/>
          </a:ln>
          <a:effectLst>
            <a:outerShdw blurRad="63500" dist="25400" dir="8100000" algn="bl" rotWithShape="0">
              <a:srgbClr val="000000">
                <a:alpha val="8000"/>
              </a:srgbClr>
            </a:outerShdw>
          </a:effectLst>
        </p:spPr>
        <p:txBody>
          <a:bodyPr/>
          <a:lstStyle/>
          <a:p>
            <a:endParaRPr lang="en-US"/>
          </a:p>
        </p:txBody>
      </p:sp>
      <p:sp>
        <p:nvSpPr>
          <p:cNvPr id="24" name="Shape 26">
            <a:extLst>
              <a:ext uri="{FF2B5EF4-FFF2-40B4-BE49-F238E27FC236}">
                <a16:creationId xmlns:a16="http://schemas.microsoft.com/office/drawing/2014/main" id="{53073BE6-AD2A-F9AE-8DD2-EBC949B6B1E4}"/>
              </a:ext>
            </a:extLst>
          </p:cNvPr>
          <p:cNvSpPr/>
          <p:nvPr/>
        </p:nvSpPr>
        <p:spPr>
          <a:xfrm>
            <a:off x="6235505" y="3896398"/>
            <a:ext cx="5577840" cy="64008"/>
          </a:xfrm>
          <a:prstGeom prst="rect">
            <a:avLst/>
          </a:prstGeom>
          <a:solidFill>
            <a:srgbClr val="156082"/>
          </a:solidFill>
          <a:ln w="12700">
            <a:solidFill>
              <a:srgbClr val="156082"/>
            </a:solidFill>
            <a:prstDash val="solid"/>
          </a:ln>
        </p:spPr>
        <p:txBody>
          <a:bodyPr/>
          <a:lstStyle/>
          <a:p>
            <a:endParaRPr lang="en-US"/>
          </a:p>
        </p:txBody>
      </p:sp>
      <p:sp>
        <p:nvSpPr>
          <p:cNvPr id="26" name="Text 28">
            <a:extLst>
              <a:ext uri="{FF2B5EF4-FFF2-40B4-BE49-F238E27FC236}">
                <a16:creationId xmlns:a16="http://schemas.microsoft.com/office/drawing/2014/main" id="{FE57B7A8-FB84-2D3C-1CC7-53C6073B6ADB}"/>
              </a:ext>
            </a:extLst>
          </p:cNvPr>
          <p:cNvSpPr/>
          <p:nvPr/>
        </p:nvSpPr>
        <p:spPr>
          <a:xfrm>
            <a:off x="6400097" y="4060990"/>
            <a:ext cx="475488" cy="475488"/>
          </a:xfrm>
          <a:prstGeom prst="rect">
            <a:avLst/>
          </a:prstGeom>
          <a:noFill/>
          <a:ln/>
        </p:spPr>
        <p:txBody>
          <a:bodyPr wrap="square" lIns="0" tIns="0" rIns="0" bIns="0" rtlCol="0" anchor="ctr"/>
          <a:lstStyle/>
          <a:p>
            <a:pPr marL="0" indent="0" algn="ctr">
              <a:buNone/>
            </a:pPr>
            <a:r>
              <a:rPr lang="en-US" sz="2800" dirty="0">
                <a:solidFill>
                  <a:srgbClr val="FFFFFF"/>
                </a:solidFill>
                <a:latin typeface="Segoe UI Emoji" pitchFamily="34" charset="0"/>
                <a:ea typeface="Segoe UI Emoji" pitchFamily="34" charset="-122"/>
                <a:cs typeface="Segoe UI Emoji" pitchFamily="34" charset="-120"/>
              </a:rPr>
              <a:t>🤝</a:t>
            </a:r>
            <a:endParaRPr lang="en-US" sz="2800" dirty="0"/>
          </a:p>
        </p:txBody>
      </p:sp>
      <p:sp>
        <p:nvSpPr>
          <p:cNvPr id="27" name="Text 29">
            <a:extLst>
              <a:ext uri="{FF2B5EF4-FFF2-40B4-BE49-F238E27FC236}">
                <a16:creationId xmlns:a16="http://schemas.microsoft.com/office/drawing/2014/main" id="{20D91C41-3229-7A16-092D-655AF338987C}"/>
              </a:ext>
            </a:extLst>
          </p:cNvPr>
          <p:cNvSpPr/>
          <p:nvPr/>
        </p:nvSpPr>
        <p:spPr>
          <a:xfrm>
            <a:off x="6985313" y="4033558"/>
            <a:ext cx="4681728" cy="457200"/>
          </a:xfrm>
          <a:prstGeom prst="rect">
            <a:avLst/>
          </a:prstGeom>
          <a:noFill/>
          <a:ln/>
        </p:spPr>
        <p:txBody>
          <a:bodyPr wrap="square" rtlCol="0" anchor="ctr"/>
          <a:lstStyle/>
          <a:p>
            <a:pPr marL="0" indent="0">
              <a:buNone/>
            </a:pPr>
            <a:r>
              <a:rPr lang="en-US" sz="1400" b="1" dirty="0">
                <a:solidFill>
                  <a:srgbClr val="0E2841"/>
                </a:solidFill>
                <a:latin typeface="Calibri" pitchFamily="34" charset="0"/>
                <a:ea typeface="Calibri" pitchFamily="34" charset="-122"/>
                <a:cs typeface="Calibri" pitchFamily="34" charset="-120"/>
              </a:rPr>
              <a:t>Human Expertise Stays Central</a:t>
            </a:r>
            <a:endParaRPr lang="en-US" sz="1400" dirty="0"/>
          </a:p>
        </p:txBody>
      </p:sp>
      <p:sp>
        <p:nvSpPr>
          <p:cNvPr id="28" name="Text 30">
            <a:extLst>
              <a:ext uri="{FF2B5EF4-FFF2-40B4-BE49-F238E27FC236}">
                <a16:creationId xmlns:a16="http://schemas.microsoft.com/office/drawing/2014/main" id="{E585DF44-858C-E7A0-F1CD-1E3A65E62628}"/>
              </a:ext>
            </a:extLst>
          </p:cNvPr>
          <p:cNvSpPr/>
          <p:nvPr/>
        </p:nvSpPr>
        <p:spPr>
          <a:xfrm>
            <a:off x="6372665" y="4627918"/>
            <a:ext cx="5303520" cy="667864"/>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AI accelerates production; local subject matter experts remain in control of what is validated and approved. The methodology works with any level of AI familiarity.</a:t>
            </a:r>
            <a:endParaRPr lang="en-US" sz="1200" dirty="0"/>
          </a:p>
        </p:txBody>
      </p:sp>
      <p:sp>
        <p:nvSpPr>
          <p:cNvPr id="29" name="TextBox 28">
            <a:extLst>
              <a:ext uri="{FF2B5EF4-FFF2-40B4-BE49-F238E27FC236}">
                <a16:creationId xmlns:a16="http://schemas.microsoft.com/office/drawing/2014/main" id="{8DE93A86-7FF1-6A01-8C1C-221F9CC15F94}"/>
              </a:ext>
            </a:extLst>
          </p:cNvPr>
          <p:cNvSpPr txBox="1"/>
          <p:nvPr/>
        </p:nvSpPr>
        <p:spPr>
          <a:xfrm>
            <a:off x="1270244" y="5989332"/>
            <a:ext cx="96515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Open Standards makes this approach Portable. Any Nation with a Workforce Framework can apply this Same Methodology</a:t>
            </a:r>
          </a:p>
        </p:txBody>
      </p:sp>
    </p:spTree>
    <p:extLst>
      <p:ext uri="{BB962C8B-B14F-4D97-AF65-F5344CB8AC3E}">
        <p14:creationId xmlns:p14="http://schemas.microsoft.com/office/powerpoint/2010/main" val="16785325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7AF887BE-C98B-9133-33CC-A07330F39300}"/>
              </a:ext>
            </a:extLst>
          </p:cNvPr>
          <p:cNvSpPr>
            <a:spLocks noGrp="1"/>
          </p:cNvSpPr>
          <p:nvPr>
            <p:ph type="body" sz="quarter" idx="13"/>
          </p:nvPr>
        </p:nvSpPr>
        <p:spPr/>
        <p:txBody>
          <a:bodyPr>
            <a:normAutofit/>
          </a:bodyPr>
          <a:lstStyle/>
          <a:p>
            <a:r>
              <a:rPr lang="en-US" sz="2400" dirty="0"/>
              <a:t>Key Take Aways</a:t>
            </a:r>
          </a:p>
        </p:txBody>
      </p:sp>
      <p:sp>
        <p:nvSpPr>
          <p:cNvPr id="4" name="Shape 6">
            <a:extLst>
              <a:ext uri="{FF2B5EF4-FFF2-40B4-BE49-F238E27FC236}">
                <a16:creationId xmlns:a16="http://schemas.microsoft.com/office/drawing/2014/main" id="{42571BA9-F215-E221-567B-659244748CB8}"/>
              </a:ext>
            </a:extLst>
          </p:cNvPr>
          <p:cNvSpPr/>
          <p:nvPr/>
        </p:nvSpPr>
        <p:spPr>
          <a:xfrm>
            <a:off x="409722" y="1497153"/>
            <a:ext cx="3566160" cy="1753890"/>
          </a:xfrm>
          <a:prstGeom prst="rect">
            <a:avLst/>
          </a:prstGeom>
          <a:solidFill>
            <a:srgbClr val="F2F4F7"/>
          </a:solidFill>
          <a:ln w="12700">
            <a:solidFill>
              <a:srgbClr val="DDE3ED"/>
            </a:solidFill>
            <a:prstDash val="solid"/>
          </a:ln>
          <a:effectLst>
            <a:outerShdw blurRad="63500" dist="25400" dir="8100000" algn="bl" rotWithShape="0">
              <a:srgbClr val="000000">
                <a:alpha val="8000"/>
              </a:srgbClr>
            </a:outerShdw>
          </a:effectLst>
        </p:spPr>
        <p:txBody>
          <a:bodyPr/>
          <a:lstStyle/>
          <a:p>
            <a:endParaRPr lang="en-US"/>
          </a:p>
        </p:txBody>
      </p:sp>
      <p:sp>
        <p:nvSpPr>
          <p:cNvPr id="5" name="Shape 7">
            <a:extLst>
              <a:ext uri="{FF2B5EF4-FFF2-40B4-BE49-F238E27FC236}">
                <a16:creationId xmlns:a16="http://schemas.microsoft.com/office/drawing/2014/main" id="{40F7C3F5-5EEB-21A7-1687-97EFC2B9E1E5}"/>
              </a:ext>
            </a:extLst>
          </p:cNvPr>
          <p:cNvSpPr/>
          <p:nvPr/>
        </p:nvSpPr>
        <p:spPr>
          <a:xfrm>
            <a:off x="409722" y="1497153"/>
            <a:ext cx="3566160" cy="54864"/>
          </a:xfrm>
          <a:prstGeom prst="rect">
            <a:avLst/>
          </a:prstGeom>
          <a:solidFill>
            <a:srgbClr val="0E2841"/>
          </a:solidFill>
          <a:ln w="12700">
            <a:solidFill>
              <a:srgbClr val="0E2841"/>
            </a:solidFill>
            <a:prstDash val="solid"/>
          </a:ln>
        </p:spPr>
        <p:txBody>
          <a:bodyPr/>
          <a:lstStyle/>
          <a:p>
            <a:endParaRPr lang="en-US"/>
          </a:p>
        </p:txBody>
      </p:sp>
      <p:sp>
        <p:nvSpPr>
          <p:cNvPr id="6" name="Shape 8">
            <a:extLst>
              <a:ext uri="{FF2B5EF4-FFF2-40B4-BE49-F238E27FC236}">
                <a16:creationId xmlns:a16="http://schemas.microsoft.com/office/drawing/2014/main" id="{CD1ECCEA-A785-C2EA-79FB-51F94CEA40ED}"/>
              </a:ext>
            </a:extLst>
          </p:cNvPr>
          <p:cNvSpPr/>
          <p:nvPr/>
        </p:nvSpPr>
        <p:spPr>
          <a:xfrm>
            <a:off x="409722" y="1497153"/>
            <a:ext cx="640080" cy="502920"/>
          </a:xfrm>
          <a:prstGeom prst="rect">
            <a:avLst/>
          </a:prstGeom>
          <a:solidFill>
            <a:srgbClr val="0E2841"/>
          </a:solidFill>
          <a:ln w="12700">
            <a:solidFill>
              <a:srgbClr val="0E2841"/>
            </a:solidFill>
            <a:prstDash val="solid"/>
          </a:ln>
        </p:spPr>
        <p:txBody>
          <a:bodyPr/>
          <a:lstStyle/>
          <a:p>
            <a:endParaRPr lang="en-US"/>
          </a:p>
        </p:txBody>
      </p:sp>
      <p:sp>
        <p:nvSpPr>
          <p:cNvPr id="7" name="Text 9">
            <a:extLst>
              <a:ext uri="{FF2B5EF4-FFF2-40B4-BE49-F238E27FC236}">
                <a16:creationId xmlns:a16="http://schemas.microsoft.com/office/drawing/2014/main" id="{24A1D7DB-C726-A836-3845-8A3DBD1F1629}"/>
              </a:ext>
            </a:extLst>
          </p:cNvPr>
          <p:cNvSpPr/>
          <p:nvPr/>
        </p:nvSpPr>
        <p:spPr>
          <a:xfrm>
            <a:off x="409722" y="1497153"/>
            <a:ext cx="64008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01</a:t>
            </a:r>
            <a:endParaRPr lang="en-US" sz="1400" dirty="0"/>
          </a:p>
        </p:txBody>
      </p:sp>
      <p:sp>
        <p:nvSpPr>
          <p:cNvPr id="8" name="Text 10">
            <a:extLst>
              <a:ext uri="{FF2B5EF4-FFF2-40B4-BE49-F238E27FC236}">
                <a16:creationId xmlns:a16="http://schemas.microsoft.com/office/drawing/2014/main" id="{5FE6DC7B-AF04-EA5D-3934-5AA9AA6E2B9F}"/>
              </a:ext>
            </a:extLst>
          </p:cNvPr>
          <p:cNvSpPr/>
          <p:nvPr/>
        </p:nvSpPr>
        <p:spPr>
          <a:xfrm>
            <a:off x="1122954" y="1561161"/>
            <a:ext cx="2761488" cy="457200"/>
          </a:xfrm>
          <a:prstGeom prst="rect">
            <a:avLst/>
          </a:prstGeom>
          <a:noFill/>
          <a:ln/>
        </p:spPr>
        <p:txBody>
          <a:bodyPr wrap="square" rtlCol="0" anchor="ctr"/>
          <a:lstStyle/>
          <a:p>
            <a:pPr marL="0" indent="0">
              <a:buNone/>
            </a:pPr>
            <a:r>
              <a:rPr lang="en-US" sz="1200" b="1" dirty="0">
                <a:solidFill>
                  <a:srgbClr val="0E2841"/>
                </a:solidFill>
                <a:latin typeface="Calibri" pitchFamily="34" charset="0"/>
                <a:ea typeface="Calibri" pitchFamily="34" charset="-122"/>
                <a:cs typeface="Calibri" pitchFamily="34" charset="-120"/>
              </a:rPr>
              <a:t>KSATs need atomic competencies to be usable</a:t>
            </a:r>
            <a:endParaRPr lang="en-US" sz="1200" dirty="0"/>
          </a:p>
        </p:txBody>
      </p:sp>
      <p:sp>
        <p:nvSpPr>
          <p:cNvPr id="9" name="Text 11">
            <a:extLst>
              <a:ext uri="{FF2B5EF4-FFF2-40B4-BE49-F238E27FC236}">
                <a16:creationId xmlns:a16="http://schemas.microsoft.com/office/drawing/2014/main" id="{37EE51D7-EE4E-3BB0-32F6-318AAD2487FB}"/>
              </a:ext>
            </a:extLst>
          </p:cNvPr>
          <p:cNvSpPr/>
          <p:nvPr/>
        </p:nvSpPr>
        <p:spPr>
          <a:xfrm>
            <a:off x="501162" y="2118945"/>
            <a:ext cx="3383280" cy="952734"/>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High-level competency labels cannot drive training design, proficiency assessment, or skills gap analysis without a layer of specific, observable definitions beneath them.</a:t>
            </a:r>
            <a:endParaRPr lang="en-US" sz="1200" dirty="0"/>
          </a:p>
        </p:txBody>
      </p:sp>
      <p:sp>
        <p:nvSpPr>
          <p:cNvPr id="10" name="Shape 12">
            <a:extLst>
              <a:ext uri="{FF2B5EF4-FFF2-40B4-BE49-F238E27FC236}">
                <a16:creationId xmlns:a16="http://schemas.microsoft.com/office/drawing/2014/main" id="{D0817E00-032A-0347-9FB4-4CD15D70D9C8}"/>
              </a:ext>
            </a:extLst>
          </p:cNvPr>
          <p:cNvSpPr/>
          <p:nvPr/>
        </p:nvSpPr>
        <p:spPr>
          <a:xfrm>
            <a:off x="4323354" y="1497153"/>
            <a:ext cx="3566160" cy="1753890"/>
          </a:xfrm>
          <a:prstGeom prst="rect">
            <a:avLst/>
          </a:prstGeom>
          <a:solidFill>
            <a:srgbClr val="F2F4F7"/>
          </a:solidFill>
          <a:ln w="12700">
            <a:solidFill>
              <a:srgbClr val="DDE3ED"/>
            </a:solidFill>
            <a:prstDash val="solid"/>
          </a:ln>
          <a:effectLst>
            <a:outerShdw blurRad="63500" dist="25400" dir="8100000" algn="bl" rotWithShape="0">
              <a:srgbClr val="000000">
                <a:alpha val="8000"/>
              </a:srgbClr>
            </a:outerShdw>
          </a:effectLst>
        </p:spPr>
        <p:txBody>
          <a:bodyPr/>
          <a:lstStyle/>
          <a:p>
            <a:endParaRPr lang="en-US"/>
          </a:p>
        </p:txBody>
      </p:sp>
      <p:sp>
        <p:nvSpPr>
          <p:cNvPr id="11" name="Shape 13">
            <a:extLst>
              <a:ext uri="{FF2B5EF4-FFF2-40B4-BE49-F238E27FC236}">
                <a16:creationId xmlns:a16="http://schemas.microsoft.com/office/drawing/2014/main" id="{0A250A0D-BB95-2C40-EF33-F36E78CC1FB2}"/>
              </a:ext>
            </a:extLst>
          </p:cNvPr>
          <p:cNvSpPr/>
          <p:nvPr/>
        </p:nvSpPr>
        <p:spPr>
          <a:xfrm>
            <a:off x="4323354" y="1497153"/>
            <a:ext cx="3566160" cy="54864"/>
          </a:xfrm>
          <a:prstGeom prst="rect">
            <a:avLst/>
          </a:prstGeom>
          <a:solidFill>
            <a:srgbClr val="156082"/>
          </a:solidFill>
          <a:ln w="12700">
            <a:solidFill>
              <a:srgbClr val="156082"/>
            </a:solidFill>
            <a:prstDash val="solid"/>
          </a:ln>
        </p:spPr>
        <p:txBody>
          <a:bodyPr/>
          <a:lstStyle/>
          <a:p>
            <a:endParaRPr lang="en-US"/>
          </a:p>
        </p:txBody>
      </p:sp>
      <p:sp>
        <p:nvSpPr>
          <p:cNvPr id="12" name="Shape 14">
            <a:extLst>
              <a:ext uri="{FF2B5EF4-FFF2-40B4-BE49-F238E27FC236}">
                <a16:creationId xmlns:a16="http://schemas.microsoft.com/office/drawing/2014/main" id="{283E81F1-AC89-EB30-B21E-F0C3B80EFC4C}"/>
              </a:ext>
            </a:extLst>
          </p:cNvPr>
          <p:cNvSpPr/>
          <p:nvPr/>
        </p:nvSpPr>
        <p:spPr>
          <a:xfrm>
            <a:off x="4323354" y="1497153"/>
            <a:ext cx="640080" cy="502920"/>
          </a:xfrm>
          <a:prstGeom prst="rect">
            <a:avLst/>
          </a:prstGeom>
          <a:solidFill>
            <a:srgbClr val="156082"/>
          </a:solidFill>
          <a:ln w="12700">
            <a:solidFill>
              <a:srgbClr val="156082"/>
            </a:solidFill>
            <a:prstDash val="solid"/>
          </a:ln>
        </p:spPr>
        <p:txBody>
          <a:bodyPr/>
          <a:lstStyle/>
          <a:p>
            <a:endParaRPr lang="en-US"/>
          </a:p>
        </p:txBody>
      </p:sp>
      <p:sp>
        <p:nvSpPr>
          <p:cNvPr id="13" name="Text 15">
            <a:extLst>
              <a:ext uri="{FF2B5EF4-FFF2-40B4-BE49-F238E27FC236}">
                <a16:creationId xmlns:a16="http://schemas.microsoft.com/office/drawing/2014/main" id="{C1DE1579-97E2-37DE-DB83-8A5064CC1078}"/>
              </a:ext>
            </a:extLst>
          </p:cNvPr>
          <p:cNvSpPr/>
          <p:nvPr/>
        </p:nvSpPr>
        <p:spPr>
          <a:xfrm>
            <a:off x="4323354" y="1497153"/>
            <a:ext cx="64008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02</a:t>
            </a:r>
            <a:endParaRPr lang="en-US" sz="1400" dirty="0"/>
          </a:p>
        </p:txBody>
      </p:sp>
      <p:sp>
        <p:nvSpPr>
          <p:cNvPr id="14" name="Text 16">
            <a:extLst>
              <a:ext uri="{FF2B5EF4-FFF2-40B4-BE49-F238E27FC236}">
                <a16:creationId xmlns:a16="http://schemas.microsoft.com/office/drawing/2014/main" id="{A2D9516F-7CCE-813E-CF9F-4A4CA5F6005B}"/>
              </a:ext>
            </a:extLst>
          </p:cNvPr>
          <p:cNvSpPr/>
          <p:nvPr/>
        </p:nvSpPr>
        <p:spPr>
          <a:xfrm>
            <a:off x="5036586" y="1561161"/>
            <a:ext cx="2761488" cy="457200"/>
          </a:xfrm>
          <a:prstGeom prst="rect">
            <a:avLst/>
          </a:prstGeom>
          <a:noFill/>
          <a:ln/>
        </p:spPr>
        <p:txBody>
          <a:bodyPr wrap="square" rtlCol="0" anchor="ctr"/>
          <a:lstStyle/>
          <a:p>
            <a:pPr marL="0" indent="0">
              <a:buNone/>
            </a:pPr>
            <a:r>
              <a:rPr lang="en-US" sz="1200" b="1" dirty="0">
                <a:solidFill>
                  <a:srgbClr val="0E2841"/>
                </a:solidFill>
                <a:latin typeface="Calibri" pitchFamily="34" charset="0"/>
                <a:ea typeface="Calibri" pitchFamily="34" charset="-122"/>
                <a:cs typeface="Calibri" pitchFamily="34" charset="-120"/>
              </a:rPr>
              <a:t>AI + human expertise = scale without sacrificing quality</a:t>
            </a:r>
            <a:endParaRPr lang="en-US" sz="1200" dirty="0"/>
          </a:p>
        </p:txBody>
      </p:sp>
      <p:sp>
        <p:nvSpPr>
          <p:cNvPr id="15" name="Text 17">
            <a:extLst>
              <a:ext uri="{FF2B5EF4-FFF2-40B4-BE49-F238E27FC236}">
                <a16:creationId xmlns:a16="http://schemas.microsoft.com/office/drawing/2014/main" id="{8B2F8ECB-E993-87BF-CDC6-7C3ABDCC6393}"/>
              </a:ext>
            </a:extLst>
          </p:cNvPr>
          <p:cNvSpPr/>
          <p:nvPr/>
        </p:nvSpPr>
        <p:spPr>
          <a:xfrm>
            <a:off x="4414794" y="2118945"/>
            <a:ext cx="3383280" cy="952734"/>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Generative AI can produce 14,000+ competency statements that would take years to write manually. Human expert review ensures they are accurate and professionally defensible.</a:t>
            </a:r>
            <a:endParaRPr lang="en-US" sz="1200" dirty="0"/>
          </a:p>
        </p:txBody>
      </p:sp>
      <p:sp>
        <p:nvSpPr>
          <p:cNvPr id="16" name="Shape 18">
            <a:extLst>
              <a:ext uri="{FF2B5EF4-FFF2-40B4-BE49-F238E27FC236}">
                <a16:creationId xmlns:a16="http://schemas.microsoft.com/office/drawing/2014/main" id="{183E70A0-4BE3-7B36-F533-6074F26423A0}"/>
              </a:ext>
            </a:extLst>
          </p:cNvPr>
          <p:cNvSpPr/>
          <p:nvPr/>
        </p:nvSpPr>
        <p:spPr>
          <a:xfrm>
            <a:off x="8236986" y="1497153"/>
            <a:ext cx="3566160" cy="1753890"/>
          </a:xfrm>
          <a:prstGeom prst="rect">
            <a:avLst/>
          </a:prstGeom>
          <a:solidFill>
            <a:srgbClr val="F2F4F7"/>
          </a:solidFill>
          <a:ln w="12700">
            <a:solidFill>
              <a:srgbClr val="DDE3ED"/>
            </a:solidFill>
            <a:prstDash val="solid"/>
          </a:ln>
          <a:effectLst>
            <a:outerShdw blurRad="63500" dist="25400" dir="8100000" algn="bl" rotWithShape="0">
              <a:srgbClr val="000000">
                <a:alpha val="8000"/>
              </a:srgbClr>
            </a:outerShdw>
          </a:effectLst>
        </p:spPr>
        <p:txBody>
          <a:bodyPr/>
          <a:lstStyle/>
          <a:p>
            <a:endParaRPr lang="en-US"/>
          </a:p>
        </p:txBody>
      </p:sp>
      <p:sp>
        <p:nvSpPr>
          <p:cNvPr id="17" name="Shape 19">
            <a:extLst>
              <a:ext uri="{FF2B5EF4-FFF2-40B4-BE49-F238E27FC236}">
                <a16:creationId xmlns:a16="http://schemas.microsoft.com/office/drawing/2014/main" id="{3226AE1C-4E8B-32EC-9086-136724D328DD}"/>
              </a:ext>
            </a:extLst>
          </p:cNvPr>
          <p:cNvSpPr/>
          <p:nvPr/>
        </p:nvSpPr>
        <p:spPr>
          <a:xfrm>
            <a:off x="8236986" y="1497153"/>
            <a:ext cx="3566160" cy="54864"/>
          </a:xfrm>
          <a:prstGeom prst="rect">
            <a:avLst/>
          </a:prstGeom>
          <a:solidFill>
            <a:srgbClr val="E97132"/>
          </a:solidFill>
          <a:ln w="12700">
            <a:solidFill>
              <a:srgbClr val="E97132"/>
            </a:solidFill>
            <a:prstDash val="solid"/>
          </a:ln>
        </p:spPr>
        <p:txBody>
          <a:bodyPr/>
          <a:lstStyle/>
          <a:p>
            <a:endParaRPr lang="en-US"/>
          </a:p>
        </p:txBody>
      </p:sp>
      <p:sp>
        <p:nvSpPr>
          <p:cNvPr id="18" name="Shape 20">
            <a:extLst>
              <a:ext uri="{FF2B5EF4-FFF2-40B4-BE49-F238E27FC236}">
                <a16:creationId xmlns:a16="http://schemas.microsoft.com/office/drawing/2014/main" id="{3B690DD4-A767-1572-9C0F-BFB29979A1C6}"/>
              </a:ext>
            </a:extLst>
          </p:cNvPr>
          <p:cNvSpPr/>
          <p:nvPr/>
        </p:nvSpPr>
        <p:spPr>
          <a:xfrm>
            <a:off x="8236986" y="1497153"/>
            <a:ext cx="640080" cy="502920"/>
          </a:xfrm>
          <a:prstGeom prst="rect">
            <a:avLst/>
          </a:prstGeom>
          <a:solidFill>
            <a:srgbClr val="E97132"/>
          </a:solidFill>
          <a:ln w="12700">
            <a:solidFill>
              <a:srgbClr val="E97132"/>
            </a:solidFill>
            <a:prstDash val="solid"/>
          </a:ln>
        </p:spPr>
        <p:txBody>
          <a:bodyPr/>
          <a:lstStyle/>
          <a:p>
            <a:endParaRPr lang="en-US"/>
          </a:p>
        </p:txBody>
      </p:sp>
      <p:sp>
        <p:nvSpPr>
          <p:cNvPr id="19" name="Text 21">
            <a:extLst>
              <a:ext uri="{FF2B5EF4-FFF2-40B4-BE49-F238E27FC236}">
                <a16:creationId xmlns:a16="http://schemas.microsoft.com/office/drawing/2014/main" id="{847F4B54-22DB-DE8D-2109-F80FFCA6C91E}"/>
              </a:ext>
            </a:extLst>
          </p:cNvPr>
          <p:cNvSpPr/>
          <p:nvPr/>
        </p:nvSpPr>
        <p:spPr>
          <a:xfrm>
            <a:off x="8236986" y="1497153"/>
            <a:ext cx="64008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03</a:t>
            </a:r>
            <a:endParaRPr lang="en-US" sz="1400" dirty="0"/>
          </a:p>
        </p:txBody>
      </p:sp>
      <p:sp>
        <p:nvSpPr>
          <p:cNvPr id="20" name="Text 22">
            <a:extLst>
              <a:ext uri="{FF2B5EF4-FFF2-40B4-BE49-F238E27FC236}">
                <a16:creationId xmlns:a16="http://schemas.microsoft.com/office/drawing/2014/main" id="{FEEB29E0-D12C-F322-D98A-32BA6EAD461E}"/>
              </a:ext>
            </a:extLst>
          </p:cNvPr>
          <p:cNvSpPr/>
          <p:nvPr/>
        </p:nvSpPr>
        <p:spPr>
          <a:xfrm>
            <a:off x="8950218" y="1561161"/>
            <a:ext cx="2761488" cy="457200"/>
          </a:xfrm>
          <a:prstGeom prst="rect">
            <a:avLst/>
          </a:prstGeom>
          <a:noFill/>
          <a:ln/>
        </p:spPr>
        <p:txBody>
          <a:bodyPr wrap="square" rtlCol="0" anchor="ctr"/>
          <a:lstStyle/>
          <a:p>
            <a:pPr marL="0" indent="0">
              <a:buNone/>
            </a:pPr>
            <a:r>
              <a:rPr lang="en-US" sz="1200" b="1" dirty="0">
                <a:solidFill>
                  <a:srgbClr val="0E2841"/>
                </a:solidFill>
                <a:latin typeface="Calibri" pitchFamily="34" charset="0"/>
                <a:ea typeface="Calibri" pitchFamily="34" charset="-122"/>
                <a:cs typeface="Calibri" pitchFamily="34" charset="-120"/>
              </a:rPr>
              <a:t>A knowledge graph is the right data structure</a:t>
            </a:r>
            <a:endParaRPr lang="en-US" sz="1200" dirty="0"/>
          </a:p>
        </p:txBody>
      </p:sp>
      <p:sp>
        <p:nvSpPr>
          <p:cNvPr id="21" name="Text 23">
            <a:extLst>
              <a:ext uri="{FF2B5EF4-FFF2-40B4-BE49-F238E27FC236}">
                <a16:creationId xmlns:a16="http://schemas.microsoft.com/office/drawing/2014/main" id="{7B71E4EB-EAE0-6E41-CCE5-56A54C5A7351}"/>
              </a:ext>
            </a:extLst>
          </p:cNvPr>
          <p:cNvSpPr/>
          <p:nvPr/>
        </p:nvSpPr>
        <p:spPr>
          <a:xfrm>
            <a:off x="8328426" y="2118945"/>
            <a:ext cx="3383280" cy="952734"/>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Neo4j's graph architecture makes relationships between workforce requirements, competencies, and learning assets explicit, queryable, and governable — in a way that spreadsheets cannot.</a:t>
            </a:r>
            <a:endParaRPr lang="en-US" sz="1200" dirty="0"/>
          </a:p>
        </p:txBody>
      </p:sp>
      <p:sp>
        <p:nvSpPr>
          <p:cNvPr id="22" name="Shape 24">
            <a:extLst>
              <a:ext uri="{FF2B5EF4-FFF2-40B4-BE49-F238E27FC236}">
                <a16:creationId xmlns:a16="http://schemas.microsoft.com/office/drawing/2014/main" id="{A60E1EE8-1281-CA83-C215-0787E3D907E4}"/>
              </a:ext>
            </a:extLst>
          </p:cNvPr>
          <p:cNvSpPr/>
          <p:nvPr/>
        </p:nvSpPr>
        <p:spPr>
          <a:xfrm>
            <a:off x="409722" y="3447288"/>
            <a:ext cx="3566160" cy="1753890"/>
          </a:xfrm>
          <a:prstGeom prst="rect">
            <a:avLst/>
          </a:prstGeom>
          <a:solidFill>
            <a:srgbClr val="F2F4F7"/>
          </a:solidFill>
          <a:ln w="12700">
            <a:solidFill>
              <a:srgbClr val="DDE3ED"/>
            </a:solidFill>
            <a:prstDash val="solid"/>
          </a:ln>
          <a:effectLst>
            <a:outerShdw blurRad="63500" dist="25400" dir="8100000" algn="bl" rotWithShape="0">
              <a:srgbClr val="000000">
                <a:alpha val="8000"/>
              </a:srgbClr>
            </a:outerShdw>
          </a:effectLst>
        </p:spPr>
        <p:txBody>
          <a:bodyPr/>
          <a:lstStyle/>
          <a:p>
            <a:endParaRPr lang="en-US"/>
          </a:p>
        </p:txBody>
      </p:sp>
      <p:sp>
        <p:nvSpPr>
          <p:cNvPr id="23" name="Shape 25">
            <a:extLst>
              <a:ext uri="{FF2B5EF4-FFF2-40B4-BE49-F238E27FC236}">
                <a16:creationId xmlns:a16="http://schemas.microsoft.com/office/drawing/2014/main" id="{D5551D08-D090-055C-5FF8-59CF76F8B003}"/>
              </a:ext>
            </a:extLst>
          </p:cNvPr>
          <p:cNvSpPr/>
          <p:nvPr/>
        </p:nvSpPr>
        <p:spPr>
          <a:xfrm>
            <a:off x="409722" y="3447288"/>
            <a:ext cx="3566160" cy="54864"/>
          </a:xfrm>
          <a:prstGeom prst="rect">
            <a:avLst/>
          </a:prstGeom>
          <a:solidFill>
            <a:srgbClr val="196B24"/>
          </a:solidFill>
          <a:ln w="12700">
            <a:solidFill>
              <a:srgbClr val="196B24"/>
            </a:solidFill>
            <a:prstDash val="solid"/>
          </a:ln>
        </p:spPr>
        <p:txBody>
          <a:bodyPr/>
          <a:lstStyle/>
          <a:p>
            <a:endParaRPr lang="en-US"/>
          </a:p>
        </p:txBody>
      </p:sp>
      <p:sp>
        <p:nvSpPr>
          <p:cNvPr id="24" name="Shape 26">
            <a:extLst>
              <a:ext uri="{FF2B5EF4-FFF2-40B4-BE49-F238E27FC236}">
                <a16:creationId xmlns:a16="http://schemas.microsoft.com/office/drawing/2014/main" id="{3E27DF28-B331-847E-55B3-B52897103A40}"/>
              </a:ext>
            </a:extLst>
          </p:cNvPr>
          <p:cNvSpPr/>
          <p:nvPr/>
        </p:nvSpPr>
        <p:spPr>
          <a:xfrm>
            <a:off x="409722" y="3447288"/>
            <a:ext cx="640080" cy="502920"/>
          </a:xfrm>
          <a:prstGeom prst="rect">
            <a:avLst/>
          </a:prstGeom>
          <a:solidFill>
            <a:srgbClr val="196B24"/>
          </a:solidFill>
          <a:ln w="12700">
            <a:solidFill>
              <a:srgbClr val="196B24"/>
            </a:solidFill>
            <a:prstDash val="solid"/>
          </a:ln>
        </p:spPr>
        <p:txBody>
          <a:bodyPr/>
          <a:lstStyle/>
          <a:p>
            <a:endParaRPr lang="en-US"/>
          </a:p>
        </p:txBody>
      </p:sp>
      <p:sp>
        <p:nvSpPr>
          <p:cNvPr id="25" name="Text 27">
            <a:extLst>
              <a:ext uri="{FF2B5EF4-FFF2-40B4-BE49-F238E27FC236}">
                <a16:creationId xmlns:a16="http://schemas.microsoft.com/office/drawing/2014/main" id="{893DFE81-4A94-E20A-4729-3853ECBB56EF}"/>
              </a:ext>
            </a:extLst>
          </p:cNvPr>
          <p:cNvSpPr/>
          <p:nvPr/>
        </p:nvSpPr>
        <p:spPr>
          <a:xfrm>
            <a:off x="409722" y="3447288"/>
            <a:ext cx="64008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04</a:t>
            </a:r>
            <a:endParaRPr lang="en-US" sz="1400" dirty="0"/>
          </a:p>
        </p:txBody>
      </p:sp>
      <p:sp>
        <p:nvSpPr>
          <p:cNvPr id="26" name="Text 28">
            <a:extLst>
              <a:ext uri="{FF2B5EF4-FFF2-40B4-BE49-F238E27FC236}">
                <a16:creationId xmlns:a16="http://schemas.microsoft.com/office/drawing/2014/main" id="{1BE490CD-94B4-FABC-CC32-C9D612211545}"/>
              </a:ext>
            </a:extLst>
          </p:cNvPr>
          <p:cNvSpPr/>
          <p:nvPr/>
        </p:nvSpPr>
        <p:spPr>
          <a:xfrm>
            <a:off x="1122954" y="3511296"/>
            <a:ext cx="2761488" cy="457200"/>
          </a:xfrm>
          <a:prstGeom prst="rect">
            <a:avLst/>
          </a:prstGeom>
          <a:noFill/>
          <a:ln/>
        </p:spPr>
        <p:txBody>
          <a:bodyPr wrap="square" rtlCol="0" anchor="ctr"/>
          <a:lstStyle/>
          <a:p>
            <a:pPr marL="0" indent="0">
              <a:buNone/>
            </a:pPr>
            <a:r>
              <a:rPr lang="en-US" sz="1200" b="1" dirty="0">
                <a:solidFill>
                  <a:srgbClr val="0E2841"/>
                </a:solidFill>
                <a:latin typeface="Calibri" pitchFamily="34" charset="0"/>
                <a:ea typeface="Calibri" pitchFamily="34" charset="-122"/>
                <a:cs typeface="Calibri" pitchFamily="34" charset="-120"/>
              </a:rPr>
              <a:t>Open standards protect the investment</a:t>
            </a:r>
            <a:endParaRPr lang="en-US" sz="1200" dirty="0"/>
          </a:p>
        </p:txBody>
      </p:sp>
      <p:sp>
        <p:nvSpPr>
          <p:cNvPr id="27" name="Text 29">
            <a:extLst>
              <a:ext uri="{FF2B5EF4-FFF2-40B4-BE49-F238E27FC236}">
                <a16:creationId xmlns:a16="http://schemas.microsoft.com/office/drawing/2014/main" id="{6A98D5FB-8E04-A322-BE0B-79FCE817996F}"/>
              </a:ext>
            </a:extLst>
          </p:cNvPr>
          <p:cNvSpPr/>
          <p:nvPr/>
        </p:nvSpPr>
        <p:spPr>
          <a:xfrm>
            <a:off x="501162" y="4069080"/>
            <a:ext cx="3383280" cy="952734"/>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Building to IEEE 1484.20.3 and the ADL Total Learning Architecture ensures portability, interoperability, and vendor independence — now and as systems evolve.</a:t>
            </a:r>
            <a:endParaRPr lang="en-US" sz="1200" dirty="0"/>
          </a:p>
        </p:txBody>
      </p:sp>
      <p:sp>
        <p:nvSpPr>
          <p:cNvPr id="28" name="Shape 30">
            <a:extLst>
              <a:ext uri="{FF2B5EF4-FFF2-40B4-BE49-F238E27FC236}">
                <a16:creationId xmlns:a16="http://schemas.microsoft.com/office/drawing/2014/main" id="{FE12BC49-6B84-A6CE-3352-718DB647D592}"/>
              </a:ext>
            </a:extLst>
          </p:cNvPr>
          <p:cNvSpPr/>
          <p:nvPr/>
        </p:nvSpPr>
        <p:spPr>
          <a:xfrm>
            <a:off x="4323354" y="3447288"/>
            <a:ext cx="3566160" cy="1753890"/>
          </a:xfrm>
          <a:prstGeom prst="rect">
            <a:avLst/>
          </a:prstGeom>
          <a:solidFill>
            <a:srgbClr val="F2F4F7"/>
          </a:solidFill>
          <a:ln w="12700">
            <a:solidFill>
              <a:srgbClr val="DDE3ED"/>
            </a:solidFill>
            <a:prstDash val="solid"/>
          </a:ln>
          <a:effectLst>
            <a:outerShdw blurRad="63500" dist="25400" dir="8100000" algn="bl" rotWithShape="0">
              <a:srgbClr val="000000">
                <a:alpha val="8000"/>
              </a:srgbClr>
            </a:outerShdw>
          </a:effectLst>
        </p:spPr>
        <p:txBody>
          <a:bodyPr/>
          <a:lstStyle/>
          <a:p>
            <a:endParaRPr lang="en-US"/>
          </a:p>
        </p:txBody>
      </p:sp>
      <p:sp>
        <p:nvSpPr>
          <p:cNvPr id="29" name="Shape 31">
            <a:extLst>
              <a:ext uri="{FF2B5EF4-FFF2-40B4-BE49-F238E27FC236}">
                <a16:creationId xmlns:a16="http://schemas.microsoft.com/office/drawing/2014/main" id="{9B4036C8-2CEA-0BED-082C-4A7456D5090E}"/>
              </a:ext>
            </a:extLst>
          </p:cNvPr>
          <p:cNvSpPr/>
          <p:nvPr/>
        </p:nvSpPr>
        <p:spPr>
          <a:xfrm>
            <a:off x="4323354" y="3447288"/>
            <a:ext cx="3566160" cy="54864"/>
          </a:xfrm>
          <a:prstGeom prst="rect">
            <a:avLst/>
          </a:prstGeom>
          <a:solidFill>
            <a:srgbClr val="5B4DB8"/>
          </a:solidFill>
          <a:ln w="12700">
            <a:solidFill>
              <a:srgbClr val="5B4DB8"/>
            </a:solidFill>
            <a:prstDash val="solid"/>
          </a:ln>
        </p:spPr>
        <p:txBody>
          <a:bodyPr/>
          <a:lstStyle/>
          <a:p>
            <a:endParaRPr lang="en-US"/>
          </a:p>
        </p:txBody>
      </p:sp>
      <p:sp>
        <p:nvSpPr>
          <p:cNvPr id="30" name="Shape 32">
            <a:extLst>
              <a:ext uri="{FF2B5EF4-FFF2-40B4-BE49-F238E27FC236}">
                <a16:creationId xmlns:a16="http://schemas.microsoft.com/office/drawing/2014/main" id="{08975163-8FD7-0D28-8A8A-BC60DF414D7E}"/>
              </a:ext>
            </a:extLst>
          </p:cNvPr>
          <p:cNvSpPr/>
          <p:nvPr/>
        </p:nvSpPr>
        <p:spPr>
          <a:xfrm>
            <a:off x="4323354" y="3447288"/>
            <a:ext cx="640080" cy="502920"/>
          </a:xfrm>
          <a:prstGeom prst="rect">
            <a:avLst/>
          </a:prstGeom>
          <a:solidFill>
            <a:srgbClr val="5B4DB8"/>
          </a:solidFill>
          <a:ln w="12700">
            <a:solidFill>
              <a:srgbClr val="5B4DB8"/>
            </a:solidFill>
            <a:prstDash val="solid"/>
          </a:ln>
        </p:spPr>
        <p:txBody>
          <a:bodyPr/>
          <a:lstStyle/>
          <a:p>
            <a:endParaRPr lang="en-US"/>
          </a:p>
        </p:txBody>
      </p:sp>
      <p:sp>
        <p:nvSpPr>
          <p:cNvPr id="31" name="Text 33">
            <a:extLst>
              <a:ext uri="{FF2B5EF4-FFF2-40B4-BE49-F238E27FC236}">
                <a16:creationId xmlns:a16="http://schemas.microsoft.com/office/drawing/2014/main" id="{4660686B-37FE-AB1D-38DB-3F2757E1B792}"/>
              </a:ext>
            </a:extLst>
          </p:cNvPr>
          <p:cNvSpPr/>
          <p:nvPr/>
        </p:nvSpPr>
        <p:spPr>
          <a:xfrm>
            <a:off x="4323354" y="3447288"/>
            <a:ext cx="640080" cy="502920"/>
          </a:xfrm>
          <a:prstGeom prst="rect">
            <a:avLst/>
          </a:prstGeom>
          <a:noFill/>
          <a:ln/>
        </p:spPr>
        <p:txBody>
          <a:bodyPr wrap="square" lIns="0" tIns="0" rIns="0" bIns="0" rtlCol="0" anchor="ctr"/>
          <a:lstStyle/>
          <a:p>
            <a:pPr marL="0" indent="0" algn="ctr">
              <a:buNone/>
            </a:pPr>
            <a:r>
              <a:rPr lang="en-US" sz="1400" b="1" dirty="0">
                <a:solidFill>
                  <a:srgbClr val="FFFFFF"/>
                </a:solidFill>
                <a:latin typeface="Calibri" pitchFamily="34" charset="0"/>
                <a:ea typeface="Calibri" pitchFamily="34" charset="-122"/>
                <a:cs typeface="Calibri" pitchFamily="34" charset="-120"/>
              </a:rPr>
              <a:t>05</a:t>
            </a:r>
            <a:endParaRPr lang="en-US" sz="1400" dirty="0"/>
          </a:p>
        </p:txBody>
      </p:sp>
      <p:sp>
        <p:nvSpPr>
          <p:cNvPr id="32" name="Text 34">
            <a:extLst>
              <a:ext uri="{FF2B5EF4-FFF2-40B4-BE49-F238E27FC236}">
                <a16:creationId xmlns:a16="http://schemas.microsoft.com/office/drawing/2014/main" id="{AA61218C-D33F-54EC-6ED3-C9E99C465A9A}"/>
              </a:ext>
            </a:extLst>
          </p:cNvPr>
          <p:cNvSpPr/>
          <p:nvPr/>
        </p:nvSpPr>
        <p:spPr>
          <a:xfrm>
            <a:off x="5036586" y="3511296"/>
            <a:ext cx="2761488" cy="457200"/>
          </a:xfrm>
          <a:prstGeom prst="rect">
            <a:avLst/>
          </a:prstGeom>
          <a:noFill/>
          <a:ln/>
        </p:spPr>
        <p:txBody>
          <a:bodyPr wrap="square" rtlCol="0" anchor="ctr"/>
          <a:lstStyle/>
          <a:p>
            <a:pPr marL="0" indent="0">
              <a:buNone/>
            </a:pPr>
            <a:r>
              <a:rPr lang="en-US" sz="1200" b="1" dirty="0">
                <a:solidFill>
                  <a:srgbClr val="0E2841"/>
                </a:solidFill>
                <a:latin typeface="Calibri" pitchFamily="34" charset="0"/>
                <a:ea typeface="Calibri" pitchFamily="34" charset="-122"/>
                <a:cs typeface="Calibri" pitchFamily="34" charset="-120"/>
              </a:rPr>
              <a:t>This blueprint is adaptable</a:t>
            </a:r>
            <a:endParaRPr lang="en-US" sz="1200" dirty="0"/>
          </a:p>
        </p:txBody>
      </p:sp>
      <p:sp>
        <p:nvSpPr>
          <p:cNvPr id="33" name="Text 35">
            <a:extLst>
              <a:ext uri="{FF2B5EF4-FFF2-40B4-BE49-F238E27FC236}">
                <a16:creationId xmlns:a16="http://schemas.microsoft.com/office/drawing/2014/main" id="{00B0EE80-DC6C-BAFD-3D6B-4A833226A419}"/>
              </a:ext>
            </a:extLst>
          </p:cNvPr>
          <p:cNvSpPr/>
          <p:nvPr/>
        </p:nvSpPr>
        <p:spPr>
          <a:xfrm>
            <a:off x="4414794" y="4069080"/>
            <a:ext cx="3383280" cy="952734"/>
          </a:xfrm>
          <a:prstGeom prst="rect">
            <a:avLst/>
          </a:prstGeom>
          <a:noFill/>
          <a:ln/>
        </p:spPr>
        <p:txBody>
          <a:bodyPr wrap="square" rtlCol="0" anchor="t"/>
          <a:lstStyle/>
          <a:p>
            <a:pPr marL="0" indent="0">
              <a:buNone/>
            </a:pPr>
            <a:r>
              <a:rPr lang="en-US" sz="1200" dirty="0">
                <a:solidFill>
                  <a:srgbClr val="4A5568"/>
                </a:solidFill>
                <a:latin typeface="Calibri" pitchFamily="34" charset="0"/>
                <a:ea typeface="Calibri" pitchFamily="34" charset="-122"/>
                <a:cs typeface="Calibri" pitchFamily="34" charset="-120"/>
              </a:rPr>
              <a:t>Any organization with a workforce framework can apply the same methodology. The tools are general; the approach is proven.</a:t>
            </a:r>
            <a:endParaRPr lang="en-US" sz="1200" dirty="0"/>
          </a:p>
        </p:txBody>
      </p:sp>
      <p:sp>
        <p:nvSpPr>
          <p:cNvPr id="34" name="TextBox 33">
            <a:extLst>
              <a:ext uri="{FF2B5EF4-FFF2-40B4-BE49-F238E27FC236}">
                <a16:creationId xmlns:a16="http://schemas.microsoft.com/office/drawing/2014/main" id="{3FBAC40D-1027-DBA7-6C13-3F238FCA761B}"/>
              </a:ext>
            </a:extLst>
          </p:cNvPr>
          <p:cNvSpPr txBox="1"/>
          <p:nvPr/>
        </p:nvSpPr>
        <p:spPr>
          <a:xfrm>
            <a:off x="1270244" y="5989332"/>
            <a:ext cx="9651512"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This is a Working Model. Not a Concept. It can be Adapted and Applied Right Now. </a:t>
            </a:r>
          </a:p>
        </p:txBody>
      </p:sp>
    </p:spTree>
    <p:extLst>
      <p:ext uri="{BB962C8B-B14F-4D97-AF65-F5344CB8AC3E}">
        <p14:creationId xmlns:p14="http://schemas.microsoft.com/office/powerpoint/2010/main" val="24854222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6B7F57-D276-9190-9A35-31ECEDBE8289}"/>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F609455A-DC89-A244-AA25-98C7E1F4DB8B}"/>
              </a:ext>
            </a:extLst>
          </p:cNvPr>
          <p:cNvSpPr>
            <a:spLocks noGrp="1"/>
          </p:cNvSpPr>
          <p:nvPr>
            <p:ph type="body" sz="quarter" idx="13"/>
          </p:nvPr>
        </p:nvSpPr>
        <p:spPr/>
        <p:txBody>
          <a:bodyPr/>
          <a:lstStyle/>
          <a:p>
            <a:r>
              <a:rPr lang="en-US" dirty="0"/>
              <a:t>Questions and Discussion</a:t>
            </a:r>
          </a:p>
        </p:txBody>
      </p:sp>
      <p:sp>
        <p:nvSpPr>
          <p:cNvPr id="2" name="Text 1">
            <a:extLst>
              <a:ext uri="{FF2B5EF4-FFF2-40B4-BE49-F238E27FC236}">
                <a16:creationId xmlns:a16="http://schemas.microsoft.com/office/drawing/2014/main" id="{F8233C24-6DD7-4068-9289-36FEBB9F9D49}"/>
              </a:ext>
            </a:extLst>
          </p:cNvPr>
          <p:cNvSpPr/>
          <p:nvPr/>
        </p:nvSpPr>
        <p:spPr>
          <a:xfrm>
            <a:off x="411480" y="1828800"/>
            <a:ext cx="11338560" cy="1005840"/>
          </a:xfrm>
          <a:prstGeom prst="rect">
            <a:avLst/>
          </a:prstGeom>
          <a:noFill/>
          <a:ln/>
        </p:spPr>
        <p:txBody>
          <a:bodyPr wrap="square" rtlCol="0" anchor="ctr"/>
          <a:lstStyle/>
          <a:p>
            <a:pPr marL="0" indent="0">
              <a:buNone/>
            </a:pPr>
            <a:r>
              <a:rPr lang="en-US" sz="4600" b="1" dirty="0">
                <a:latin typeface="Calibri" pitchFamily="34" charset="0"/>
                <a:ea typeface="Calibri" pitchFamily="34" charset="-122"/>
                <a:cs typeface="Calibri" pitchFamily="34" charset="-120"/>
              </a:rPr>
              <a:t>Questions &amp; Discussion</a:t>
            </a:r>
            <a:endParaRPr lang="en-US" sz="4600" dirty="0"/>
          </a:p>
        </p:txBody>
      </p:sp>
      <p:sp>
        <p:nvSpPr>
          <p:cNvPr id="5" name="Shape 2">
            <a:extLst>
              <a:ext uri="{FF2B5EF4-FFF2-40B4-BE49-F238E27FC236}">
                <a16:creationId xmlns:a16="http://schemas.microsoft.com/office/drawing/2014/main" id="{84C8AB0B-04BE-F9A6-17EB-25A3DB7AFAFC}"/>
              </a:ext>
            </a:extLst>
          </p:cNvPr>
          <p:cNvSpPr/>
          <p:nvPr/>
        </p:nvSpPr>
        <p:spPr>
          <a:xfrm>
            <a:off x="411480" y="2971800"/>
            <a:ext cx="8686800" cy="0"/>
          </a:xfrm>
          <a:prstGeom prst="line">
            <a:avLst/>
          </a:prstGeom>
          <a:noFill/>
          <a:ln w="25400">
            <a:solidFill>
              <a:srgbClr val="E97132"/>
            </a:solidFill>
            <a:prstDash val="solid"/>
          </a:ln>
        </p:spPr>
        <p:txBody>
          <a:bodyPr/>
          <a:lstStyle/>
          <a:p>
            <a:endParaRPr lang="en-US"/>
          </a:p>
        </p:txBody>
      </p:sp>
      <p:sp>
        <p:nvSpPr>
          <p:cNvPr id="6" name="Text 3">
            <a:extLst>
              <a:ext uri="{FF2B5EF4-FFF2-40B4-BE49-F238E27FC236}">
                <a16:creationId xmlns:a16="http://schemas.microsoft.com/office/drawing/2014/main" id="{AEE05B9A-87FB-7630-53DE-83490759883D}"/>
              </a:ext>
            </a:extLst>
          </p:cNvPr>
          <p:cNvSpPr/>
          <p:nvPr/>
        </p:nvSpPr>
        <p:spPr>
          <a:xfrm>
            <a:off x="411480" y="3154680"/>
            <a:ext cx="10058400" cy="1005840"/>
          </a:xfrm>
          <a:prstGeom prst="rect">
            <a:avLst/>
          </a:prstGeom>
          <a:noFill/>
          <a:ln/>
        </p:spPr>
        <p:txBody>
          <a:bodyPr wrap="square" lIns="91440" tIns="45720" rIns="91440" bIns="45720" rtlCol="0" anchor="ctr"/>
          <a:lstStyle/>
          <a:p>
            <a:pPr marL="0" indent="0">
              <a:spcAft>
                <a:spcPts val="600"/>
              </a:spcAft>
              <a:buNone/>
            </a:pPr>
            <a:r>
              <a:rPr lang="en-US" sz="1600" b="1" dirty="0">
                <a:latin typeface="Calibri" pitchFamily="34" charset="0"/>
                <a:ea typeface="Calibri" pitchFamily="34" charset="-122"/>
                <a:cs typeface="Calibri" pitchFamily="34" charset="-120"/>
              </a:rPr>
              <a:t>Brent Smith</a:t>
            </a:r>
            <a:r>
              <a:rPr lang="en-US" sz="1600" dirty="0">
                <a:latin typeface="Calibri" pitchFamily="34" charset="0"/>
                <a:ea typeface="Calibri" pitchFamily="34" charset="-122"/>
                <a:cs typeface="Calibri" pitchFamily="34" charset="-120"/>
              </a:rPr>
              <a:t>  |  brent@creativelearningservices.com</a:t>
            </a:r>
            <a:endParaRPr lang="en-US" sz="1600" dirty="0"/>
          </a:p>
          <a:p>
            <a:pPr marL="0" indent="0">
              <a:spcAft>
                <a:spcPts val="600"/>
              </a:spcAft>
              <a:buNone/>
            </a:pPr>
            <a:r>
              <a:rPr lang="en-US" sz="1600" b="1" dirty="0">
                <a:latin typeface="Calibri"/>
                <a:ea typeface="Calibri"/>
                <a:cs typeface="Calibri"/>
              </a:rPr>
              <a:t>Sara Rahgooy</a:t>
            </a:r>
            <a:r>
              <a:rPr lang="en-US" sz="1600" dirty="0">
                <a:latin typeface="Calibri"/>
                <a:ea typeface="Calibri"/>
                <a:cs typeface="Calibri"/>
              </a:rPr>
              <a:t>  |  sara@creativelearnignservices.com</a:t>
            </a:r>
          </a:p>
        </p:txBody>
      </p:sp>
      <p:sp>
        <p:nvSpPr>
          <p:cNvPr id="7" name="Text 4">
            <a:extLst>
              <a:ext uri="{FF2B5EF4-FFF2-40B4-BE49-F238E27FC236}">
                <a16:creationId xmlns:a16="http://schemas.microsoft.com/office/drawing/2014/main" id="{6460478A-255F-AD74-810D-50AF62CDEFE3}"/>
              </a:ext>
            </a:extLst>
          </p:cNvPr>
          <p:cNvSpPr/>
          <p:nvPr/>
        </p:nvSpPr>
        <p:spPr>
          <a:xfrm>
            <a:off x="411480" y="4251960"/>
            <a:ext cx="5486400" cy="365760"/>
          </a:xfrm>
          <a:prstGeom prst="rect">
            <a:avLst/>
          </a:prstGeom>
          <a:noFill/>
          <a:ln/>
        </p:spPr>
        <p:txBody>
          <a:bodyPr wrap="square" lIns="91440" tIns="45720" rIns="91440" bIns="45720" rtlCol="0" anchor="ctr"/>
          <a:lstStyle/>
          <a:p>
            <a:r>
              <a:rPr lang="en-US" sz="1400" b="1" dirty="0">
                <a:latin typeface="Calibri"/>
                <a:ea typeface="Calibri"/>
                <a:cs typeface="Calibri"/>
              </a:rPr>
              <a:t>Website: </a:t>
            </a:r>
            <a:r>
              <a:rPr lang="en-US" sz="1400">
                <a:latin typeface="Calibri"/>
                <a:ea typeface="Calibri"/>
                <a:cs typeface="Calibri"/>
                <a:hlinkClick r:id="rId2"/>
              </a:rPr>
              <a:t>https://www.creativelearningservices.com </a:t>
            </a:r>
            <a:r>
              <a:rPr lang="en-US" sz="1400" i="1">
                <a:latin typeface="Calibri"/>
                <a:ea typeface="Calibri"/>
                <a:cs typeface="Calibri"/>
                <a:hlinkClick r:id="rId2"/>
              </a:rPr>
              <a:t> </a:t>
            </a:r>
            <a:endParaRPr lang="en-US" sz="1400" dirty="0">
              <a:latin typeface="Calibri"/>
              <a:ea typeface="Calibri"/>
              <a:cs typeface="Calibri"/>
            </a:endParaRPr>
          </a:p>
        </p:txBody>
      </p:sp>
    </p:spTree>
    <p:extLst>
      <p:ext uri="{BB962C8B-B14F-4D97-AF65-F5344CB8AC3E}">
        <p14:creationId xmlns:p14="http://schemas.microsoft.com/office/powerpoint/2010/main" val="58646667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9A1F6A5-C71D-0976-9421-520D62D2C194}"/>
              </a:ext>
            </a:extLst>
          </p:cNvPr>
          <p:cNvSpPr>
            <a:spLocks noGrp="1"/>
          </p:cNvSpPr>
          <p:nvPr>
            <p:ph type="body" sz="quarter" idx="13"/>
          </p:nvPr>
        </p:nvSpPr>
        <p:spPr/>
        <p:txBody>
          <a:bodyPr>
            <a:normAutofit/>
          </a:bodyPr>
          <a:lstStyle/>
          <a:p>
            <a:r>
              <a:rPr lang="en-US" sz="2400" dirty="0"/>
              <a:t>ADL Initiative (1998 – 2025) – Rest in Peace</a:t>
            </a:r>
          </a:p>
        </p:txBody>
      </p:sp>
      <p:sp>
        <p:nvSpPr>
          <p:cNvPr id="18" name="Shape 6">
            <a:extLst>
              <a:ext uri="{FF2B5EF4-FFF2-40B4-BE49-F238E27FC236}">
                <a16:creationId xmlns:a16="http://schemas.microsoft.com/office/drawing/2014/main" id="{995B7C65-09E0-D118-D1C5-A8505BC9CC5A}"/>
              </a:ext>
            </a:extLst>
          </p:cNvPr>
          <p:cNvSpPr/>
          <p:nvPr/>
        </p:nvSpPr>
        <p:spPr>
          <a:xfrm>
            <a:off x="457200" y="1293173"/>
            <a:ext cx="3566160" cy="650635"/>
          </a:xfrm>
          <a:prstGeom prst="rect">
            <a:avLst/>
          </a:prstGeom>
          <a:solidFill>
            <a:srgbClr val="0E2841"/>
          </a:solidFill>
          <a:ln w="12700">
            <a:solidFill>
              <a:srgbClr val="0E2841"/>
            </a:solidFill>
            <a:prstDash val="solid"/>
          </a:ln>
        </p:spPr>
        <p:txBody>
          <a:bodyPr/>
          <a:lstStyle/>
          <a:p>
            <a:endParaRPr lang="en-US"/>
          </a:p>
        </p:txBody>
      </p:sp>
      <p:sp>
        <p:nvSpPr>
          <p:cNvPr id="19" name="Text 7">
            <a:extLst>
              <a:ext uri="{FF2B5EF4-FFF2-40B4-BE49-F238E27FC236}">
                <a16:creationId xmlns:a16="http://schemas.microsoft.com/office/drawing/2014/main" id="{F56FCD7D-F92E-C95C-BB5C-7AB92BB6244E}"/>
              </a:ext>
            </a:extLst>
          </p:cNvPr>
          <p:cNvSpPr/>
          <p:nvPr/>
        </p:nvSpPr>
        <p:spPr>
          <a:xfrm>
            <a:off x="457200" y="1293173"/>
            <a:ext cx="3566160" cy="438912"/>
          </a:xfrm>
          <a:prstGeom prst="rect">
            <a:avLst/>
          </a:prstGeom>
          <a:noFill/>
          <a:ln/>
        </p:spPr>
        <p:txBody>
          <a:bodyPr wrap="square" rtlCol="0" anchor="ctr"/>
          <a:lstStyle/>
          <a:p>
            <a:pPr marL="0" indent="0" algn="ctr">
              <a:buNone/>
            </a:pPr>
            <a:r>
              <a:rPr lang="en-US" sz="1700" b="1" dirty="0">
                <a:solidFill>
                  <a:srgbClr val="FFFFFF"/>
                </a:solidFill>
                <a:latin typeface="Calibri" pitchFamily="34" charset="0"/>
                <a:ea typeface="Calibri" pitchFamily="34" charset="-122"/>
                <a:cs typeface="Calibri" pitchFamily="34" charset="-120"/>
              </a:rPr>
              <a:t>SCORM</a:t>
            </a:r>
            <a:endParaRPr lang="en-US" sz="1700" dirty="0"/>
          </a:p>
        </p:txBody>
      </p:sp>
      <p:sp>
        <p:nvSpPr>
          <p:cNvPr id="20" name="Text 8">
            <a:extLst>
              <a:ext uri="{FF2B5EF4-FFF2-40B4-BE49-F238E27FC236}">
                <a16:creationId xmlns:a16="http://schemas.microsoft.com/office/drawing/2014/main" id="{99A04191-3EBC-8BA3-968B-CF800872996E}"/>
              </a:ext>
            </a:extLst>
          </p:cNvPr>
          <p:cNvSpPr/>
          <p:nvPr/>
        </p:nvSpPr>
        <p:spPr>
          <a:xfrm>
            <a:off x="457200" y="1578048"/>
            <a:ext cx="3566160" cy="365760"/>
          </a:xfrm>
          <a:prstGeom prst="rect">
            <a:avLst/>
          </a:prstGeom>
          <a:noFill/>
          <a:ln/>
        </p:spPr>
        <p:txBody>
          <a:bodyPr wrap="square" rtlCol="0" anchor="ctr"/>
          <a:lstStyle/>
          <a:p>
            <a:pPr marL="0" indent="0" algn="ctr">
              <a:buNone/>
            </a:pPr>
            <a:r>
              <a:rPr lang="en-US" sz="1100" dirty="0">
                <a:solidFill>
                  <a:srgbClr val="CC9933"/>
                </a:solidFill>
                <a:latin typeface="Calibri" pitchFamily="34" charset="0"/>
                <a:ea typeface="Calibri" pitchFamily="34" charset="-122"/>
                <a:cs typeface="Calibri" pitchFamily="34" charset="-120"/>
              </a:rPr>
              <a:t>1999–2004</a:t>
            </a:r>
            <a:endParaRPr lang="en-US" sz="1100" dirty="0"/>
          </a:p>
        </p:txBody>
      </p:sp>
      <p:sp>
        <p:nvSpPr>
          <p:cNvPr id="21" name="Shape 9">
            <a:extLst>
              <a:ext uri="{FF2B5EF4-FFF2-40B4-BE49-F238E27FC236}">
                <a16:creationId xmlns:a16="http://schemas.microsoft.com/office/drawing/2014/main" id="{472030BB-01A9-69A3-4CA5-D9BB8FE1ADFC}"/>
              </a:ext>
            </a:extLst>
          </p:cNvPr>
          <p:cNvSpPr/>
          <p:nvPr/>
        </p:nvSpPr>
        <p:spPr>
          <a:xfrm>
            <a:off x="594360" y="1957869"/>
            <a:ext cx="3291840" cy="1084267"/>
          </a:xfrm>
          <a:prstGeom prst="rect">
            <a:avLst/>
          </a:prstGeom>
          <a:solidFill>
            <a:srgbClr val="F2F4F7"/>
          </a:solidFill>
          <a:ln w="12700">
            <a:solidFill>
              <a:srgbClr val="DDE3ED"/>
            </a:solidFill>
            <a:prstDash val="solid"/>
          </a:ln>
        </p:spPr>
        <p:txBody>
          <a:bodyPr/>
          <a:lstStyle/>
          <a:p>
            <a:endParaRPr lang="en-US"/>
          </a:p>
        </p:txBody>
      </p:sp>
      <p:sp>
        <p:nvSpPr>
          <p:cNvPr id="22" name="Text 10">
            <a:extLst>
              <a:ext uri="{FF2B5EF4-FFF2-40B4-BE49-F238E27FC236}">
                <a16:creationId xmlns:a16="http://schemas.microsoft.com/office/drawing/2014/main" id="{1C67DA61-0C5A-BD72-1CA6-E62BE710E02C}"/>
              </a:ext>
            </a:extLst>
          </p:cNvPr>
          <p:cNvSpPr/>
          <p:nvPr/>
        </p:nvSpPr>
        <p:spPr>
          <a:xfrm>
            <a:off x="685800" y="2049309"/>
            <a:ext cx="3108960" cy="922489"/>
          </a:xfrm>
          <a:prstGeom prst="rect">
            <a:avLst/>
          </a:prstGeom>
          <a:noFill/>
          <a:ln/>
        </p:spPr>
        <p:txBody>
          <a:bodyPr wrap="square" rtlCol="0" anchor="t"/>
          <a:lstStyle/>
          <a:p>
            <a:pPr marL="0" indent="0">
              <a:buNone/>
            </a:pPr>
            <a:r>
              <a:rPr lang="en-US" sz="1300" dirty="0">
                <a:solidFill>
                  <a:srgbClr val="4A5568"/>
                </a:solidFill>
                <a:latin typeface="Calibri" pitchFamily="34" charset="0"/>
                <a:ea typeface="Calibri" pitchFamily="34" charset="-122"/>
                <a:cs typeface="Calibri" pitchFamily="34" charset="-120"/>
              </a:rPr>
              <a:t>Standardized how learning content is packaged and tracked inside an LMS. First DoD-wide interoperability standard for e-learning.</a:t>
            </a:r>
            <a:endParaRPr lang="en-US" sz="1300" dirty="0"/>
          </a:p>
        </p:txBody>
      </p:sp>
      <p:sp>
        <p:nvSpPr>
          <p:cNvPr id="23" name="Shape 11">
            <a:extLst>
              <a:ext uri="{FF2B5EF4-FFF2-40B4-BE49-F238E27FC236}">
                <a16:creationId xmlns:a16="http://schemas.microsoft.com/office/drawing/2014/main" id="{47B01963-8452-C1B7-7585-57744235750E}"/>
              </a:ext>
            </a:extLst>
          </p:cNvPr>
          <p:cNvSpPr/>
          <p:nvPr/>
        </p:nvSpPr>
        <p:spPr>
          <a:xfrm>
            <a:off x="4088424" y="1617785"/>
            <a:ext cx="256032" cy="0"/>
          </a:xfrm>
          <a:prstGeom prst="line">
            <a:avLst/>
          </a:prstGeom>
          <a:noFill/>
          <a:ln w="31750">
            <a:solidFill>
              <a:srgbClr val="E97132"/>
            </a:solidFill>
            <a:prstDash val="solid"/>
            <a:tailEnd type="arrow"/>
          </a:ln>
        </p:spPr>
        <p:txBody>
          <a:bodyPr/>
          <a:lstStyle/>
          <a:p>
            <a:endParaRPr lang="en-US"/>
          </a:p>
        </p:txBody>
      </p:sp>
      <p:sp>
        <p:nvSpPr>
          <p:cNvPr id="24" name="Shape 12">
            <a:extLst>
              <a:ext uri="{FF2B5EF4-FFF2-40B4-BE49-F238E27FC236}">
                <a16:creationId xmlns:a16="http://schemas.microsoft.com/office/drawing/2014/main" id="{A21C4414-F82E-76C7-8F15-266AEE7704CD}"/>
              </a:ext>
            </a:extLst>
          </p:cNvPr>
          <p:cNvSpPr/>
          <p:nvPr/>
        </p:nvSpPr>
        <p:spPr>
          <a:xfrm>
            <a:off x="4370832" y="1293173"/>
            <a:ext cx="3566160" cy="650635"/>
          </a:xfrm>
          <a:prstGeom prst="rect">
            <a:avLst/>
          </a:prstGeom>
          <a:solidFill>
            <a:srgbClr val="0E2841"/>
          </a:solidFill>
          <a:ln w="12700">
            <a:solidFill>
              <a:srgbClr val="0E2841"/>
            </a:solidFill>
            <a:prstDash val="solid"/>
          </a:ln>
        </p:spPr>
        <p:txBody>
          <a:bodyPr/>
          <a:lstStyle/>
          <a:p>
            <a:endParaRPr lang="en-US"/>
          </a:p>
        </p:txBody>
      </p:sp>
      <p:sp>
        <p:nvSpPr>
          <p:cNvPr id="25" name="Text 13">
            <a:extLst>
              <a:ext uri="{FF2B5EF4-FFF2-40B4-BE49-F238E27FC236}">
                <a16:creationId xmlns:a16="http://schemas.microsoft.com/office/drawing/2014/main" id="{C589787D-7397-266D-45CB-F889831B2609}"/>
              </a:ext>
            </a:extLst>
          </p:cNvPr>
          <p:cNvSpPr/>
          <p:nvPr/>
        </p:nvSpPr>
        <p:spPr>
          <a:xfrm>
            <a:off x="4370832" y="1293173"/>
            <a:ext cx="3566160" cy="438912"/>
          </a:xfrm>
          <a:prstGeom prst="rect">
            <a:avLst/>
          </a:prstGeom>
          <a:noFill/>
          <a:ln/>
        </p:spPr>
        <p:txBody>
          <a:bodyPr wrap="square" rtlCol="0" anchor="ctr"/>
          <a:lstStyle/>
          <a:p>
            <a:pPr marL="0" indent="0" algn="ctr">
              <a:buNone/>
            </a:pPr>
            <a:r>
              <a:rPr lang="en-US" sz="1700" b="1" dirty="0">
                <a:solidFill>
                  <a:srgbClr val="FFFFFF"/>
                </a:solidFill>
                <a:latin typeface="Calibri" pitchFamily="34" charset="0"/>
                <a:ea typeface="Calibri" pitchFamily="34" charset="-122"/>
                <a:cs typeface="Calibri" pitchFamily="34" charset="-120"/>
              </a:rPr>
              <a:t>xAPI</a:t>
            </a:r>
            <a:endParaRPr lang="en-US" sz="1700" dirty="0"/>
          </a:p>
        </p:txBody>
      </p:sp>
      <p:sp>
        <p:nvSpPr>
          <p:cNvPr id="26" name="Text 14">
            <a:extLst>
              <a:ext uri="{FF2B5EF4-FFF2-40B4-BE49-F238E27FC236}">
                <a16:creationId xmlns:a16="http://schemas.microsoft.com/office/drawing/2014/main" id="{F4F433FE-E80C-C82E-6DC8-029D5E09D2B8}"/>
              </a:ext>
            </a:extLst>
          </p:cNvPr>
          <p:cNvSpPr/>
          <p:nvPr/>
        </p:nvSpPr>
        <p:spPr>
          <a:xfrm>
            <a:off x="4370832" y="1578048"/>
            <a:ext cx="3566160" cy="365760"/>
          </a:xfrm>
          <a:prstGeom prst="rect">
            <a:avLst/>
          </a:prstGeom>
          <a:noFill/>
          <a:ln/>
        </p:spPr>
        <p:txBody>
          <a:bodyPr wrap="square" rtlCol="0" anchor="ctr"/>
          <a:lstStyle/>
          <a:p>
            <a:pPr marL="0" indent="0" algn="ctr">
              <a:buNone/>
            </a:pPr>
            <a:r>
              <a:rPr lang="en-US" sz="1100" dirty="0">
                <a:solidFill>
                  <a:srgbClr val="CC9933"/>
                </a:solidFill>
                <a:latin typeface="Calibri" pitchFamily="34" charset="0"/>
                <a:ea typeface="Calibri" pitchFamily="34" charset="-122"/>
                <a:cs typeface="Calibri" pitchFamily="34" charset="-120"/>
              </a:rPr>
              <a:t>2013–present</a:t>
            </a:r>
            <a:endParaRPr lang="en-US" sz="1100" dirty="0"/>
          </a:p>
        </p:txBody>
      </p:sp>
      <p:sp>
        <p:nvSpPr>
          <p:cNvPr id="27" name="Shape 15">
            <a:extLst>
              <a:ext uri="{FF2B5EF4-FFF2-40B4-BE49-F238E27FC236}">
                <a16:creationId xmlns:a16="http://schemas.microsoft.com/office/drawing/2014/main" id="{99E3B725-56B8-74E1-FB8C-79A4EB0ED6F9}"/>
              </a:ext>
            </a:extLst>
          </p:cNvPr>
          <p:cNvSpPr/>
          <p:nvPr/>
        </p:nvSpPr>
        <p:spPr>
          <a:xfrm>
            <a:off x="4507992" y="1957869"/>
            <a:ext cx="3291840" cy="1084267"/>
          </a:xfrm>
          <a:prstGeom prst="rect">
            <a:avLst/>
          </a:prstGeom>
          <a:solidFill>
            <a:srgbClr val="F2F4F7"/>
          </a:solidFill>
          <a:ln w="12700">
            <a:solidFill>
              <a:srgbClr val="DDE3ED"/>
            </a:solidFill>
            <a:prstDash val="solid"/>
          </a:ln>
        </p:spPr>
        <p:txBody>
          <a:bodyPr/>
          <a:lstStyle/>
          <a:p>
            <a:endParaRPr lang="en-US"/>
          </a:p>
        </p:txBody>
      </p:sp>
      <p:sp>
        <p:nvSpPr>
          <p:cNvPr id="28" name="Text 16">
            <a:extLst>
              <a:ext uri="{FF2B5EF4-FFF2-40B4-BE49-F238E27FC236}">
                <a16:creationId xmlns:a16="http://schemas.microsoft.com/office/drawing/2014/main" id="{131CC5DF-221C-51C1-2834-9C200F67DCF5}"/>
              </a:ext>
            </a:extLst>
          </p:cNvPr>
          <p:cNvSpPr/>
          <p:nvPr/>
        </p:nvSpPr>
        <p:spPr>
          <a:xfrm>
            <a:off x="4599432" y="2049309"/>
            <a:ext cx="3108960" cy="922489"/>
          </a:xfrm>
          <a:prstGeom prst="rect">
            <a:avLst/>
          </a:prstGeom>
          <a:noFill/>
          <a:ln/>
        </p:spPr>
        <p:txBody>
          <a:bodyPr wrap="square" rtlCol="0" anchor="t"/>
          <a:lstStyle/>
          <a:p>
            <a:pPr marL="0" indent="0">
              <a:buNone/>
            </a:pPr>
            <a:r>
              <a:rPr lang="en-US" sz="1300" dirty="0">
                <a:solidFill>
                  <a:srgbClr val="4A5568"/>
                </a:solidFill>
                <a:latin typeface="Calibri" pitchFamily="34" charset="0"/>
                <a:ea typeface="Calibri" pitchFamily="34" charset="-122"/>
                <a:cs typeface="Calibri" pitchFamily="34" charset="-120"/>
              </a:rPr>
              <a:t>Extended tracking beyond the LMS to any learning environment — simulations, mobile, on-the-job. DoD adopted it across all Services.</a:t>
            </a:r>
            <a:endParaRPr lang="en-US" sz="1300" dirty="0"/>
          </a:p>
        </p:txBody>
      </p:sp>
      <p:sp>
        <p:nvSpPr>
          <p:cNvPr id="29" name="Shape 17">
            <a:extLst>
              <a:ext uri="{FF2B5EF4-FFF2-40B4-BE49-F238E27FC236}">
                <a16:creationId xmlns:a16="http://schemas.microsoft.com/office/drawing/2014/main" id="{83AC2ED8-0F6B-BC92-D478-0DE4FD0B632B}"/>
              </a:ext>
            </a:extLst>
          </p:cNvPr>
          <p:cNvSpPr/>
          <p:nvPr/>
        </p:nvSpPr>
        <p:spPr>
          <a:xfrm>
            <a:off x="8002056" y="1617785"/>
            <a:ext cx="256032" cy="0"/>
          </a:xfrm>
          <a:prstGeom prst="line">
            <a:avLst/>
          </a:prstGeom>
          <a:noFill/>
          <a:ln w="31750">
            <a:solidFill>
              <a:srgbClr val="E97132"/>
            </a:solidFill>
            <a:prstDash val="solid"/>
            <a:tailEnd type="arrow"/>
          </a:ln>
        </p:spPr>
        <p:txBody>
          <a:bodyPr/>
          <a:lstStyle/>
          <a:p>
            <a:endParaRPr lang="en-US"/>
          </a:p>
        </p:txBody>
      </p:sp>
      <p:sp>
        <p:nvSpPr>
          <p:cNvPr id="30" name="Shape 18">
            <a:extLst>
              <a:ext uri="{FF2B5EF4-FFF2-40B4-BE49-F238E27FC236}">
                <a16:creationId xmlns:a16="http://schemas.microsoft.com/office/drawing/2014/main" id="{130B515D-4528-D87A-C835-14290501E913}"/>
              </a:ext>
            </a:extLst>
          </p:cNvPr>
          <p:cNvSpPr/>
          <p:nvPr/>
        </p:nvSpPr>
        <p:spPr>
          <a:xfrm>
            <a:off x="8284464" y="1293173"/>
            <a:ext cx="3566160" cy="650635"/>
          </a:xfrm>
          <a:prstGeom prst="rect">
            <a:avLst/>
          </a:prstGeom>
          <a:solidFill>
            <a:srgbClr val="0E2841"/>
          </a:solidFill>
          <a:ln w="12700">
            <a:solidFill>
              <a:srgbClr val="0E2841"/>
            </a:solidFill>
            <a:prstDash val="solid"/>
          </a:ln>
        </p:spPr>
        <p:txBody>
          <a:bodyPr/>
          <a:lstStyle/>
          <a:p>
            <a:endParaRPr lang="en-US"/>
          </a:p>
        </p:txBody>
      </p:sp>
      <p:sp>
        <p:nvSpPr>
          <p:cNvPr id="31" name="Text 19">
            <a:extLst>
              <a:ext uri="{FF2B5EF4-FFF2-40B4-BE49-F238E27FC236}">
                <a16:creationId xmlns:a16="http://schemas.microsoft.com/office/drawing/2014/main" id="{0082E2C9-E638-A3DE-7B03-89BF065A2E75}"/>
              </a:ext>
            </a:extLst>
          </p:cNvPr>
          <p:cNvSpPr/>
          <p:nvPr/>
        </p:nvSpPr>
        <p:spPr>
          <a:xfrm>
            <a:off x="8284464" y="1293173"/>
            <a:ext cx="3566160" cy="438912"/>
          </a:xfrm>
          <a:prstGeom prst="rect">
            <a:avLst/>
          </a:prstGeom>
          <a:noFill/>
          <a:ln/>
        </p:spPr>
        <p:txBody>
          <a:bodyPr wrap="square" rtlCol="0" anchor="ctr"/>
          <a:lstStyle/>
          <a:p>
            <a:pPr marL="0" indent="0" algn="ctr">
              <a:buNone/>
            </a:pPr>
            <a:r>
              <a:rPr lang="en-US" sz="1700" b="1" dirty="0">
                <a:solidFill>
                  <a:srgbClr val="FFFFFF"/>
                </a:solidFill>
                <a:latin typeface="Calibri" pitchFamily="34" charset="0"/>
                <a:ea typeface="Calibri" pitchFamily="34" charset="-122"/>
                <a:cs typeface="Calibri" pitchFamily="34" charset="-120"/>
              </a:rPr>
              <a:t>Total Learning Architecture</a:t>
            </a:r>
            <a:endParaRPr lang="en-US" sz="1700" dirty="0"/>
          </a:p>
        </p:txBody>
      </p:sp>
      <p:sp>
        <p:nvSpPr>
          <p:cNvPr id="32" name="Text 20">
            <a:extLst>
              <a:ext uri="{FF2B5EF4-FFF2-40B4-BE49-F238E27FC236}">
                <a16:creationId xmlns:a16="http://schemas.microsoft.com/office/drawing/2014/main" id="{C04AD23E-3E48-E687-9F78-825174EBC058}"/>
              </a:ext>
            </a:extLst>
          </p:cNvPr>
          <p:cNvSpPr/>
          <p:nvPr/>
        </p:nvSpPr>
        <p:spPr>
          <a:xfrm>
            <a:off x="8284464" y="1578048"/>
            <a:ext cx="3566160" cy="365760"/>
          </a:xfrm>
          <a:prstGeom prst="rect">
            <a:avLst/>
          </a:prstGeom>
          <a:noFill/>
          <a:ln/>
        </p:spPr>
        <p:txBody>
          <a:bodyPr wrap="square" rtlCol="0" anchor="ctr"/>
          <a:lstStyle/>
          <a:p>
            <a:pPr marL="0" indent="0" algn="ctr">
              <a:buNone/>
            </a:pPr>
            <a:r>
              <a:rPr lang="en-US" sz="1100" dirty="0">
                <a:solidFill>
                  <a:srgbClr val="CC9933"/>
                </a:solidFill>
                <a:latin typeface="Calibri" pitchFamily="34" charset="0"/>
                <a:ea typeface="Calibri" pitchFamily="34" charset="-122"/>
                <a:cs typeface="Calibri" pitchFamily="34" charset="-120"/>
              </a:rPr>
              <a:t>2017–present</a:t>
            </a:r>
            <a:endParaRPr lang="en-US" sz="1100" dirty="0"/>
          </a:p>
        </p:txBody>
      </p:sp>
      <p:sp>
        <p:nvSpPr>
          <p:cNvPr id="33" name="Shape 21">
            <a:extLst>
              <a:ext uri="{FF2B5EF4-FFF2-40B4-BE49-F238E27FC236}">
                <a16:creationId xmlns:a16="http://schemas.microsoft.com/office/drawing/2014/main" id="{6F31BEA0-1B48-5479-B4DF-EEAE05979A87}"/>
              </a:ext>
            </a:extLst>
          </p:cNvPr>
          <p:cNvSpPr/>
          <p:nvPr/>
        </p:nvSpPr>
        <p:spPr>
          <a:xfrm>
            <a:off x="8421624" y="1957869"/>
            <a:ext cx="3291840" cy="1084267"/>
          </a:xfrm>
          <a:prstGeom prst="rect">
            <a:avLst/>
          </a:prstGeom>
          <a:solidFill>
            <a:srgbClr val="F2F4F7"/>
          </a:solidFill>
          <a:ln w="12700">
            <a:solidFill>
              <a:srgbClr val="DDE3ED"/>
            </a:solidFill>
            <a:prstDash val="solid"/>
          </a:ln>
        </p:spPr>
        <p:txBody>
          <a:bodyPr/>
          <a:lstStyle/>
          <a:p>
            <a:endParaRPr lang="en-US"/>
          </a:p>
        </p:txBody>
      </p:sp>
      <p:sp>
        <p:nvSpPr>
          <p:cNvPr id="34" name="Text 22">
            <a:extLst>
              <a:ext uri="{FF2B5EF4-FFF2-40B4-BE49-F238E27FC236}">
                <a16:creationId xmlns:a16="http://schemas.microsoft.com/office/drawing/2014/main" id="{B4D54236-7982-B31C-7688-127F450E5D95}"/>
              </a:ext>
            </a:extLst>
          </p:cNvPr>
          <p:cNvSpPr/>
          <p:nvPr/>
        </p:nvSpPr>
        <p:spPr>
          <a:xfrm>
            <a:off x="8513064" y="2049309"/>
            <a:ext cx="3108960" cy="922489"/>
          </a:xfrm>
          <a:prstGeom prst="rect">
            <a:avLst/>
          </a:prstGeom>
          <a:noFill/>
          <a:ln/>
        </p:spPr>
        <p:txBody>
          <a:bodyPr wrap="square" rtlCol="0" anchor="t"/>
          <a:lstStyle/>
          <a:p>
            <a:pPr marL="0" indent="0">
              <a:buNone/>
            </a:pPr>
            <a:r>
              <a:rPr lang="en-US" sz="1300" dirty="0">
                <a:solidFill>
                  <a:srgbClr val="4A5568"/>
                </a:solidFill>
                <a:latin typeface="Calibri" pitchFamily="34" charset="0"/>
                <a:ea typeface="Calibri" pitchFamily="34" charset="-122"/>
                <a:cs typeface="Calibri" pitchFamily="34" charset="-120"/>
              </a:rPr>
              <a:t>A blueprint for a connected learning ecosystem where competency data, learner records, and content communicate across platforms in near real-time.</a:t>
            </a:r>
            <a:endParaRPr lang="en-US" sz="1300" dirty="0"/>
          </a:p>
        </p:txBody>
      </p:sp>
      <p:sp>
        <p:nvSpPr>
          <p:cNvPr id="36" name="TextBox 35">
            <a:extLst>
              <a:ext uri="{FF2B5EF4-FFF2-40B4-BE49-F238E27FC236}">
                <a16:creationId xmlns:a16="http://schemas.microsoft.com/office/drawing/2014/main" id="{EF501701-4DF5-6612-DBBD-7D038BC854E6}"/>
              </a:ext>
            </a:extLst>
          </p:cNvPr>
          <p:cNvSpPr txBox="1"/>
          <p:nvPr/>
        </p:nvSpPr>
        <p:spPr>
          <a:xfrm>
            <a:off x="640080" y="3253154"/>
            <a:ext cx="11027664" cy="2769989"/>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dirty="0"/>
              <a:t>ADL was a U.S. government-let initiative advancing digital learning standards, architecture, and interoperability across training, education, and professional development</a:t>
            </a:r>
          </a:p>
          <a:p>
            <a:pPr marL="285750" indent="-285750">
              <a:spcBef>
                <a:spcPts val="600"/>
              </a:spcBef>
              <a:buFont typeface="Arial" panose="020B0604020202020204" pitchFamily="34" charset="0"/>
              <a:buChar char="•"/>
            </a:pPr>
            <a:r>
              <a:rPr lang="en-US" dirty="0"/>
              <a:t>Although sponsored by DoD, ADL served global partners including government, academia, and industry</a:t>
            </a:r>
          </a:p>
          <a:p>
            <a:pPr marL="285750" indent="-285750">
              <a:spcBef>
                <a:spcPts val="600"/>
              </a:spcBef>
              <a:buFont typeface="Arial" panose="020B0604020202020204" pitchFamily="34" charset="0"/>
              <a:buChar char="•"/>
            </a:pPr>
            <a:r>
              <a:rPr lang="en-US" dirty="0"/>
              <a:t>ADL contributions included: </a:t>
            </a:r>
          </a:p>
          <a:p>
            <a:pPr marL="742950" lvl="1" indent="-285750">
              <a:spcBef>
                <a:spcPts val="600"/>
              </a:spcBef>
              <a:buFont typeface="Arial" panose="020B0604020202020204" pitchFamily="34" charset="0"/>
              <a:buChar char="•"/>
            </a:pPr>
            <a:r>
              <a:rPr lang="en-US" dirty="0"/>
              <a:t>NATO education and training modernization, including the integration of ADL into NATO exercises</a:t>
            </a:r>
          </a:p>
          <a:p>
            <a:pPr marL="742950" lvl="1" indent="-285750">
              <a:spcBef>
                <a:spcPts val="600"/>
              </a:spcBef>
              <a:buFont typeface="Arial" panose="020B0604020202020204" pitchFamily="34" charset="0"/>
              <a:buChar char="•"/>
            </a:pPr>
            <a:r>
              <a:rPr lang="en-US" dirty="0"/>
              <a:t>Informed NATO’s ADL STANAG</a:t>
            </a:r>
          </a:p>
          <a:p>
            <a:pPr marL="742950" lvl="1" indent="-285750">
              <a:spcBef>
                <a:spcPts val="600"/>
              </a:spcBef>
              <a:buFont typeface="Arial" panose="020B0604020202020204" pitchFamily="34" charset="0"/>
              <a:buChar char="•"/>
            </a:pPr>
            <a:r>
              <a:rPr lang="en-US" dirty="0"/>
              <a:t>Led the Global Partnership Network spanning international defense ministries and allied organizations</a:t>
            </a:r>
          </a:p>
          <a:p>
            <a:pPr marL="742950" lvl="1" indent="-285750">
              <a:spcBef>
                <a:spcPts val="600"/>
              </a:spcBef>
              <a:buFont typeface="Arial" panose="020B0604020202020204" pitchFamily="34" charset="0"/>
              <a:buChar char="•"/>
            </a:pPr>
            <a:r>
              <a:rPr lang="en-US" dirty="0"/>
              <a:t>Enabled interoperability across nations, systems, and learning providers. </a:t>
            </a:r>
          </a:p>
        </p:txBody>
      </p:sp>
      <p:sp>
        <p:nvSpPr>
          <p:cNvPr id="37" name="TextBox 36">
            <a:extLst>
              <a:ext uri="{FF2B5EF4-FFF2-40B4-BE49-F238E27FC236}">
                <a16:creationId xmlns:a16="http://schemas.microsoft.com/office/drawing/2014/main" id="{4416C654-2B60-ED45-D0E8-120EA846B059}"/>
              </a:ext>
            </a:extLst>
          </p:cNvPr>
          <p:cNvSpPr txBox="1"/>
          <p:nvPr/>
        </p:nvSpPr>
        <p:spPr>
          <a:xfrm>
            <a:off x="1479230" y="6259023"/>
            <a:ext cx="9233539"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ADL enabled nations and organizations to share learning and data without sharing systems</a:t>
            </a:r>
          </a:p>
        </p:txBody>
      </p:sp>
    </p:spTree>
    <p:extLst>
      <p:ext uri="{BB962C8B-B14F-4D97-AF65-F5344CB8AC3E}">
        <p14:creationId xmlns:p14="http://schemas.microsoft.com/office/powerpoint/2010/main" val="6469714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F1EF36A2-D02C-3319-8423-5476C8459383}"/>
              </a:ext>
            </a:extLst>
          </p:cNvPr>
          <p:cNvPicPr>
            <a:picLocks noChangeAspect="1"/>
          </p:cNvPicPr>
          <p:nvPr/>
        </p:nvPicPr>
        <p:blipFill>
          <a:blip r:embed="rId3"/>
          <a:stretch>
            <a:fillRect/>
          </a:stretch>
        </p:blipFill>
        <p:spPr>
          <a:xfrm rot="580394">
            <a:off x="8397486" y="399429"/>
            <a:ext cx="3182705" cy="4075194"/>
          </a:xfrm>
          <a:prstGeom prst="rect">
            <a:avLst/>
          </a:prstGeom>
          <a:ln>
            <a:solidFill>
              <a:schemeClr val="tx1"/>
            </a:solidFill>
          </a:ln>
        </p:spPr>
      </p:pic>
      <p:sp>
        <p:nvSpPr>
          <p:cNvPr id="6" name="Text Placeholder 5">
            <a:extLst>
              <a:ext uri="{FF2B5EF4-FFF2-40B4-BE49-F238E27FC236}">
                <a16:creationId xmlns:a16="http://schemas.microsoft.com/office/drawing/2014/main" id="{0E1D5E6C-A094-4197-1F5C-C0D23CE2E48A}"/>
              </a:ext>
            </a:extLst>
          </p:cNvPr>
          <p:cNvSpPr>
            <a:spLocks noGrp="1"/>
          </p:cNvSpPr>
          <p:nvPr>
            <p:ph type="body" sz="quarter" idx="13"/>
          </p:nvPr>
        </p:nvSpPr>
        <p:spPr/>
        <p:txBody>
          <a:bodyPr>
            <a:normAutofit/>
          </a:bodyPr>
          <a:lstStyle/>
          <a:p>
            <a:r>
              <a:rPr lang="en-US" sz="2400" dirty="0"/>
              <a:t>ADL Legacy and Technical Lineage</a:t>
            </a:r>
          </a:p>
        </p:txBody>
      </p:sp>
      <p:sp>
        <p:nvSpPr>
          <p:cNvPr id="7" name="TextBox 6">
            <a:extLst>
              <a:ext uri="{FF2B5EF4-FFF2-40B4-BE49-F238E27FC236}">
                <a16:creationId xmlns:a16="http://schemas.microsoft.com/office/drawing/2014/main" id="{D3DF7015-B2BB-BDC2-EBA2-496904B9250D}"/>
              </a:ext>
            </a:extLst>
          </p:cNvPr>
          <p:cNvSpPr txBox="1"/>
          <p:nvPr/>
        </p:nvSpPr>
        <p:spPr>
          <a:xfrm>
            <a:off x="394471" y="1437039"/>
            <a:ext cx="7330775"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CLS is built on the same architectural expertise that shaped DoD’s learning‑data modernization. Our team: </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Served as the core architects for the Total Learning Architecture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4"/>
              </a:rPr>
              <a:t>TLA Study Group | Understand the Total Learning Architecture</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Developed and sustained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OpenLXP</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 DoD’s open-source learning experience platform (Previously deployed as the DoD Learning Enclave)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Contributed to IEEE and emerging DoD standards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5"/>
              </a:rPr>
              <a:t>DoD Instruction 1322.26</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and enabled a training and education data strategy aligned with the DoD Data Strategy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6"/>
              </a:rPr>
              <a:t>DOD Data Strategy</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Supported Digital Transformation programs for training, education, and professional development across Army, Navy, USMC, Air Force, and Joint Staff. Support </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hlinkClick r:id="rId7"/>
              </a:rPr>
              <a:t>DoD’s Software Modernization Implementation Plan for FY25-26</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a:t>
            </a:r>
          </a:p>
        </p:txBody>
      </p:sp>
      <p:sp>
        <p:nvSpPr>
          <p:cNvPr id="11" name="TextBox 10">
            <a:extLst>
              <a:ext uri="{FF2B5EF4-FFF2-40B4-BE49-F238E27FC236}">
                <a16:creationId xmlns:a16="http://schemas.microsoft.com/office/drawing/2014/main" id="{E1919961-755E-0AC0-3FE7-EA2F9616A638}"/>
              </a:ext>
            </a:extLst>
          </p:cNvPr>
          <p:cNvSpPr txBox="1"/>
          <p:nvPr/>
        </p:nvSpPr>
        <p:spPr>
          <a:xfrm>
            <a:off x="1614570" y="6259023"/>
            <a:ext cx="898604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458A"/>
                </a:solidFill>
                <a:effectLst/>
                <a:uLnTx/>
                <a:uFillTx/>
                <a:latin typeface="Arial" panose="020B0604020202020204"/>
                <a:ea typeface="+mn-ea"/>
                <a:cs typeface="+mn-cs"/>
              </a:rPr>
              <a:t>TLA Standards are Used Across the Services, Industry, and Government</a:t>
            </a:r>
          </a:p>
        </p:txBody>
      </p:sp>
      <p:sp>
        <p:nvSpPr>
          <p:cNvPr id="14" name="Slide Number Placeholder 1">
            <a:extLst>
              <a:ext uri="{FF2B5EF4-FFF2-40B4-BE49-F238E27FC236}">
                <a16:creationId xmlns:a16="http://schemas.microsoft.com/office/drawing/2014/main" id="{38F121D7-0144-7961-7FD6-34F8D6E1E729}"/>
              </a:ext>
            </a:extLst>
          </p:cNvPr>
          <p:cNvSpPr>
            <a:spLocks noGrp="1"/>
          </p:cNvSpPr>
          <p:nvPr>
            <p:ph type="sldNum" sz="quarter" idx="4"/>
          </p:nvPr>
        </p:nvSpPr>
        <p:spPr>
          <a:xfrm>
            <a:off x="9350295" y="6630991"/>
            <a:ext cx="2844800" cy="228600"/>
          </a:xfr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EC5FC-CC7F-452E-93D6-839178893493}" type="slidenum">
              <a:rPr kumimoji="0" lang="en-US" sz="1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000" b="1" i="0" u="none" strike="noStrike" kern="1200" cap="none" spc="0" normalizeH="0" baseline="0" noProof="0">
              <a:ln>
                <a:noFill/>
              </a:ln>
              <a:solidFill>
                <a:prstClr val="black"/>
              </a:solidFill>
              <a:effectLst/>
              <a:uLnTx/>
              <a:uFillTx/>
              <a:latin typeface="Calibri"/>
              <a:ea typeface="+mn-ea"/>
              <a:cs typeface="+mn-cs"/>
            </a:endParaRPr>
          </a:p>
        </p:txBody>
      </p:sp>
      <p:pic>
        <p:nvPicPr>
          <p:cNvPr id="18" name="Picture 17">
            <a:extLst>
              <a:ext uri="{FF2B5EF4-FFF2-40B4-BE49-F238E27FC236}">
                <a16:creationId xmlns:a16="http://schemas.microsoft.com/office/drawing/2014/main" id="{4250BDEB-42CF-6351-A2D3-1541C862386B}"/>
              </a:ext>
            </a:extLst>
          </p:cNvPr>
          <p:cNvPicPr>
            <a:picLocks noChangeAspect="1"/>
          </p:cNvPicPr>
          <p:nvPr/>
        </p:nvPicPr>
        <p:blipFill>
          <a:blip r:embed="rId8"/>
          <a:stretch>
            <a:fillRect/>
          </a:stretch>
        </p:blipFill>
        <p:spPr>
          <a:xfrm>
            <a:off x="7871965" y="2697480"/>
            <a:ext cx="3925564" cy="3462371"/>
          </a:xfrm>
          <a:prstGeom prst="rect">
            <a:avLst/>
          </a:prstGeom>
          <a:ln>
            <a:solidFill>
              <a:schemeClr val="tx1"/>
            </a:solidFill>
          </a:ln>
        </p:spPr>
      </p:pic>
    </p:spTree>
    <p:extLst>
      <p:ext uri="{BB962C8B-B14F-4D97-AF65-F5344CB8AC3E}">
        <p14:creationId xmlns:p14="http://schemas.microsoft.com/office/powerpoint/2010/main" val="187198368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Rectangle 211">
            <a:extLst>
              <a:ext uri="{FF2B5EF4-FFF2-40B4-BE49-F238E27FC236}">
                <a16:creationId xmlns:a16="http://schemas.microsoft.com/office/drawing/2014/main" id="{C0AA3075-1537-8C55-39E9-A1A4F909AA65}"/>
              </a:ext>
            </a:extLst>
          </p:cNvPr>
          <p:cNvSpPr>
            <a:spLocks noGrp="1" noRot="1" noMove="1" noResize="1" noEditPoints="1" noAdjustHandles="1" noChangeArrowheads="1" noChangeShapeType="1"/>
          </p:cNvSpPr>
          <p:nvPr/>
        </p:nvSpPr>
        <p:spPr>
          <a:xfrm>
            <a:off x="271134" y="1305078"/>
            <a:ext cx="11802345" cy="393591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Slide Number Placeholder 1">
            <a:extLst>
              <a:ext uri="{FF2B5EF4-FFF2-40B4-BE49-F238E27FC236}">
                <a16:creationId xmlns:a16="http://schemas.microsoft.com/office/drawing/2014/main" id="{E20FB34F-9F10-DF32-8E24-0509A9305BF8}"/>
              </a:ext>
            </a:extLst>
          </p:cNvPr>
          <p:cNvSpPr>
            <a:spLocks noGrp="1"/>
          </p:cNvSpPr>
          <p:nvPr>
            <p:ph type="sldNum" sz="quarter" idx="4"/>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75EC5FC-CC7F-452E-93D6-839178893493}" type="slidenum">
              <a:rPr kumimoji="0" lang="en-US" sz="1000" b="1"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000" b="1" i="0" u="none" strike="noStrike" kern="1200" cap="none" spc="0" normalizeH="0" baseline="0" noProof="0">
              <a:ln>
                <a:noFill/>
              </a:ln>
              <a:solidFill>
                <a:prstClr val="black"/>
              </a:solidFill>
              <a:effectLst/>
              <a:uLnTx/>
              <a:uFillTx/>
              <a:latin typeface="Calibri"/>
              <a:ea typeface="+mn-ea"/>
              <a:cs typeface="+mn-cs"/>
            </a:endParaRPr>
          </a:p>
        </p:txBody>
      </p:sp>
      <p:sp>
        <p:nvSpPr>
          <p:cNvPr id="53" name="TextBox 52">
            <a:extLst>
              <a:ext uri="{FF2B5EF4-FFF2-40B4-BE49-F238E27FC236}">
                <a16:creationId xmlns:a16="http://schemas.microsoft.com/office/drawing/2014/main" id="{391C410D-A583-9456-51FB-6D5975810117}"/>
              </a:ext>
            </a:extLst>
          </p:cNvPr>
          <p:cNvSpPr txBox="1"/>
          <p:nvPr/>
        </p:nvSpPr>
        <p:spPr>
          <a:xfrm>
            <a:off x="3467477" y="1856979"/>
            <a:ext cx="2736028"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Human Performance (IEEE 9274.1 xAPI)</a:t>
            </a:r>
          </a:p>
        </p:txBody>
      </p:sp>
      <p:sp>
        <p:nvSpPr>
          <p:cNvPr id="55" name="Text Placeholder 3">
            <a:extLst>
              <a:ext uri="{FF2B5EF4-FFF2-40B4-BE49-F238E27FC236}">
                <a16:creationId xmlns:a16="http://schemas.microsoft.com/office/drawing/2014/main" id="{3B091BE6-BDE5-9532-3DB9-702181A1B917}"/>
              </a:ext>
            </a:extLst>
          </p:cNvPr>
          <p:cNvSpPr txBox="1">
            <a:spLocks/>
          </p:cNvSpPr>
          <p:nvPr/>
        </p:nvSpPr>
        <p:spPr>
          <a:xfrm>
            <a:off x="1149010" y="82690"/>
            <a:ext cx="10838576" cy="919242"/>
          </a:xfrm>
          <a:prstGeom prst="rect">
            <a:avLst/>
          </a:prstGeom>
        </p:spPr>
        <p:txBody>
          <a:bodyPr anchor="ctr"/>
          <a:lstStyle>
            <a:lvl1pPr marL="0" indent="0" algn="l" defTabSz="914400" rtl="0" eaLnBrk="1" latinLnBrk="0" hangingPunct="1">
              <a:spcBef>
                <a:spcPct val="20000"/>
              </a:spcBef>
              <a:buFont typeface="Arial" panose="020B0604020202020204" pitchFamily="34" charset="0"/>
              <a:buNone/>
              <a:defRPr sz="3200" b="1"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kumimoji="0" lang="en-US" sz="2400" b="1" i="0" u="none" strike="noStrike" kern="1200" cap="none" spc="0" normalizeH="0" baseline="0" noProof="0" dirty="0">
                <a:ln>
                  <a:noFill/>
                </a:ln>
                <a:solidFill>
                  <a:prstClr val="black"/>
                </a:solidFill>
                <a:effectLst/>
                <a:uLnTx/>
                <a:uFillTx/>
                <a:latin typeface="Calibri"/>
                <a:ea typeface="+mn-ea"/>
                <a:cs typeface="+mn-cs"/>
              </a:rPr>
              <a:t>TLA: Enterprise Interoperability Through IEEE Standards</a:t>
            </a:r>
          </a:p>
        </p:txBody>
      </p:sp>
      <p:grpSp>
        <p:nvGrpSpPr>
          <p:cNvPr id="65" name="Group 64">
            <a:extLst>
              <a:ext uri="{FF2B5EF4-FFF2-40B4-BE49-F238E27FC236}">
                <a16:creationId xmlns:a16="http://schemas.microsoft.com/office/drawing/2014/main" id="{02B9519B-D043-47A9-8E98-6DD24AD4E73C}"/>
              </a:ext>
            </a:extLst>
          </p:cNvPr>
          <p:cNvGrpSpPr/>
          <p:nvPr/>
        </p:nvGrpSpPr>
        <p:grpSpPr>
          <a:xfrm>
            <a:off x="2459081" y="2051786"/>
            <a:ext cx="769111" cy="769111"/>
            <a:chOff x="803578" y="4034944"/>
            <a:chExt cx="457200" cy="457200"/>
          </a:xfrm>
        </p:grpSpPr>
        <p:sp>
          <p:nvSpPr>
            <p:cNvPr id="108" name="Oval 107">
              <a:extLst>
                <a:ext uri="{FF2B5EF4-FFF2-40B4-BE49-F238E27FC236}">
                  <a16:creationId xmlns:a16="http://schemas.microsoft.com/office/drawing/2014/main" id="{13F51D76-CBF3-4523-B08E-D32341CF7B84}"/>
                </a:ext>
              </a:extLst>
            </p:cNvPr>
            <p:cNvSpPr/>
            <p:nvPr/>
          </p:nvSpPr>
          <p:spPr>
            <a:xfrm>
              <a:off x="803578" y="4034944"/>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9" name="Graphic 4" descr="Game controller">
              <a:extLst>
                <a:ext uri="{FF2B5EF4-FFF2-40B4-BE49-F238E27FC236}">
                  <a16:creationId xmlns:a16="http://schemas.microsoft.com/office/drawing/2014/main" id="{3714821F-A8B6-4003-8ABE-503350A95965}"/>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851246" y="4082612"/>
              <a:ext cx="361864" cy="361864"/>
            </a:xfrm>
            <a:prstGeom prst="rect">
              <a:avLst/>
            </a:prstGeom>
          </p:spPr>
        </p:pic>
      </p:grpSp>
      <p:grpSp>
        <p:nvGrpSpPr>
          <p:cNvPr id="66" name="Group 65">
            <a:extLst>
              <a:ext uri="{FF2B5EF4-FFF2-40B4-BE49-F238E27FC236}">
                <a16:creationId xmlns:a16="http://schemas.microsoft.com/office/drawing/2014/main" id="{870A3B7B-562F-4003-B6AA-813C8DB3E8A7}"/>
              </a:ext>
            </a:extLst>
          </p:cNvPr>
          <p:cNvGrpSpPr/>
          <p:nvPr/>
        </p:nvGrpSpPr>
        <p:grpSpPr>
          <a:xfrm>
            <a:off x="2329905" y="3463092"/>
            <a:ext cx="769111" cy="769111"/>
            <a:chOff x="2618739" y="656198"/>
            <a:chExt cx="939444" cy="939444"/>
          </a:xfrm>
        </p:grpSpPr>
        <p:sp>
          <p:nvSpPr>
            <p:cNvPr id="106" name="Oval 105">
              <a:extLst>
                <a:ext uri="{FF2B5EF4-FFF2-40B4-BE49-F238E27FC236}">
                  <a16:creationId xmlns:a16="http://schemas.microsoft.com/office/drawing/2014/main" id="{48558812-5287-4AD7-9371-D32701862F19}"/>
                </a:ext>
              </a:extLst>
            </p:cNvPr>
            <p:cNvSpPr/>
            <p:nvPr/>
          </p:nvSpPr>
          <p:spPr>
            <a:xfrm>
              <a:off x="2618739" y="656198"/>
              <a:ext cx="939444" cy="939444"/>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7" name="Graphic 6" descr="Professor">
              <a:extLst>
                <a:ext uri="{FF2B5EF4-FFF2-40B4-BE49-F238E27FC236}">
                  <a16:creationId xmlns:a16="http://schemas.microsoft.com/office/drawing/2014/main" id="{0577C917-FE11-4E54-A19E-47A5AA8689DF}"/>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a:stretch/>
          </p:blipFill>
          <p:spPr>
            <a:xfrm>
              <a:off x="2687581" y="725039"/>
              <a:ext cx="801762" cy="801765"/>
            </a:xfrm>
            <a:prstGeom prst="rect">
              <a:avLst/>
            </a:prstGeom>
          </p:spPr>
        </p:pic>
      </p:grpSp>
      <p:grpSp>
        <p:nvGrpSpPr>
          <p:cNvPr id="67" name="Group 66">
            <a:extLst>
              <a:ext uri="{FF2B5EF4-FFF2-40B4-BE49-F238E27FC236}">
                <a16:creationId xmlns:a16="http://schemas.microsoft.com/office/drawing/2014/main" id="{AD18DE68-F58C-4A5A-A9A6-74B9348A8D70}"/>
              </a:ext>
            </a:extLst>
          </p:cNvPr>
          <p:cNvGrpSpPr/>
          <p:nvPr/>
        </p:nvGrpSpPr>
        <p:grpSpPr>
          <a:xfrm>
            <a:off x="1900029" y="1527589"/>
            <a:ext cx="769111" cy="769111"/>
            <a:chOff x="1419258" y="4270689"/>
            <a:chExt cx="457200" cy="457200"/>
          </a:xfrm>
        </p:grpSpPr>
        <p:sp>
          <p:nvSpPr>
            <p:cNvPr id="104" name="Oval 103">
              <a:extLst>
                <a:ext uri="{FF2B5EF4-FFF2-40B4-BE49-F238E27FC236}">
                  <a16:creationId xmlns:a16="http://schemas.microsoft.com/office/drawing/2014/main" id="{38AA6E3A-66E2-4338-8050-6A0199BF5D7A}"/>
                </a:ext>
              </a:extLst>
            </p:cNvPr>
            <p:cNvSpPr/>
            <p:nvPr/>
          </p:nvSpPr>
          <p:spPr>
            <a:xfrm>
              <a:off x="1419258" y="4270689"/>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5" name="Graphic 10" descr="Playbook">
              <a:extLst>
                <a:ext uri="{FF2B5EF4-FFF2-40B4-BE49-F238E27FC236}">
                  <a16:creationId xmlns:a16="http://schemas.microsoft.com/office/drawing/2014/main" id="{5A2C02FF-524E-40A9-B39C-CCD8FC9391BC}"/>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5"/>
                </a:ext>
              </a:extLst>
            </a:blip>
            <a:srcRect/>
            <a:stretch/>
          </p:blipFill>
          <p:spPr>
            <a:xfrm>
              <a:off x="1479961" y="4331392"/>
              <a:ext cx="335794" cy="335794"/>
            </a:xfrm>
            <a:prstGeom prst="rect">
              <a:avLst/>
            </a:prstGeom>
          </p:spPr>
        </p:pic>
      </p:grpSp>
      <p:grpSp>
        <p:nvGrpSpPr>
          <p:cNvPr id="68" name="Group 67">
            <a:extLst>
              <a:ext uri="{FF2B5EF4-FFF2-40B4-BE49-F238E27FC236}">
                <a16:creationId xmlns:a16="http://schemas.microsoft.com/office/drawing/2014/main" id="{C8327AFD-AADB-4A3E-8173-4974A6C5E449}"/>
              </a:ext>
            </a:extLst>
          </p:cNvPr>
          <p:cNvGrpSpPr/>
          <p:nvPr/>
        </p:nvGrpSpPr>
        <p:grpSpPr>
          <a:xfrm>
            <a:off x="689828" y="2330815"/>
            <a:ext cx="769111" cy="769111"/>
            <a:chOff x="-90815" y="4787657"/>
            <a:chExt cx="457200" cy="457200"/>
          </a:xfrm>
        </p:grpSpPr>
        <p:sp>
          <p:nvSpPr>
            <p:cNvPr id="102" name="Oval 101">
              <a:extLst>
                <a:ext uri="{FF2B5EF4-FFF2-40B4-BE49-F238E27FC236}">
                  <a16:creationId xmlns:a16="http://schemas.microsoft.com/office/drawing/2014/main" id="{3A07BABD-5DB0-4556-BAC1-9400B3208BFB}"/>
                </a:ext>
              </a:extLst>
            </p:cNvPr>
            <p:cNvSpPr/>
            <p:nvPr/>
          </p:nvSpPr>
          <p:spPr>
            <a:xfrm>
              <a:off x="-90815" y="4787657"/>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3" name="Graphic 13" descr="Open book">
              <a:extLst>
                <a:ext uri="{FF2B5EF4-FFF2-40B4-BE49-F238E27FC236}">
                  <a16:creationId xmlns:a16="http://schemas.microsoft.com/office/drawing/2014/main" id="{517CB2A7-1C26-4E6E-821F-F0E52ADB7C4E}"/>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323" y="4877149"/>
              <a:ext cx="278216" cy="278216"/>
            </a:xfrm>
            <a:prstGeom prst="rect">
              <a:avLst/>
            </a:prstGeom>
          </p:spPr>
        </p:pic>
      </p:grpSp>
      <p:grpSp>
        <p:nvGrpSpPr>
          <p:cNvPr id="69" name="Group 68">
            <a:extLst>
              <a:ext uri="{FF2B5EF4-FFF2-40B4-BE49-F238E27FC236}">
                <a16:creationId xmlns:a16="http://schemas.microsoft.com/office/drawing/2014/main" id="{9393BB6E-968F-49B8-8822-800FCF8F4C2D}"/>
              </a:ext>
            </a:extLst>
          </p:cNvPr>
          <p:cNvGrpSpPr/>
          <p:nvPr/>
        </p:nvGrpSpPr>
        <p:grpSpPr>
          <a:xfrm>
            <a:off x="1544211" y="2201654"/>
            <a:ext cx="769111" cy="769111"/>
            <a:chOff x="9043211" y="2099086"/>
            <a:chExt cx="457200" cy="457200"/>
          </a:xfrm>
        </p:grpSpPr>
        <p:sp>
          <p:nvSpPr>
            <p:cNvPr id="100" name="Oval 99">
              <a:extLst>
                <a:ext uri="{FF2B5EF4-FFF2-40B4-BE49-F238E27FC236}">
                  <a16:creationId xmlns:a16="http://schemas.microsoft.com/office/drawing/2014/main" id="{683AE1EF-7017-41F1-9A75-B986399E9793}"/>
                </a:ext>
              </a:extLst>
            </p:cNvPr>
            <p:cNvSpPr/>
            <p:nvPr/>
          </p:nvSpPr>
          <p:spPr>
            <a:xfrm>
              <a:off x="9043211" y="2099086"/>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101" name="Graphic 16" descr="Group brainstorm">
              <a:extLst>
                <a:ext uri="{FF2B5EF4-FFF2-40B4-BE49-F238E27FC236}">
                  <a16:creationId xmlns:a16="http://schemas.microsoft.com/office/drawing/2014/main" id="{450B0E4D-A292-44A5-957F-807B7F126618}"/>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a:stretch/>
          </p:blipFill>
          <p:spPr>
            <a:xfrm>
              <a:off x="9084092" y="2145828"/>
              <a:ext cx="375438" cy="375438"/>
            </a:xfrm>
            <a:prstGeom prst="rect">
              <a:avLst/>
            </a:prstGeom>
          </p:spPr>
        </p:pic>
      </p:grpSp>
      <p:grpSp>
        <p:nvGrpSpPr>
          <p:cNvPr id="70" name="Group 69">
            <a:extLst>
              <a:ext uri="{FF2B5EF4-FFF2-40B4-BE49-F238E27FC236}">
                <a16:creationId xmlns:a16="http://schemas.microsoft.com/office/drawing/2014/main" id="{7AA00ADA-C20B-45E3-ABA9-7618B305CD6F}"/>
              </a:ext>
            </a:extLst>
          </p:cNvPr>
          <p:cNvGrpSpPr/>
          <p:nvPr/>
        </p:nvGrpSpPr>
        <p:grpSpPr>
          <a:xfrm>
            <a:off x="551559" y="3129395"/>
            <a:ext cx="769111" cy="769111"/>
            <a:chOff x="2719120" y="6033345"/>
            <a:chExt cx="457200" cy="457200"/>
          </a:xfrm>
        </p:grpSpPr>
        <p:sp>
          <p:nvSpPr>
            <p:cNvPr id="96" name="Oval 95">
              <a:extLst>
                <a:ext uri="{FF2B5EF4-FFF2-40B4-BE49-F238E27FC236}">
                  <a16:creationId xmlns:a16="http://schemas.microsoft.com/office/drawing/2014/main" id="{16A954C4-3E87-4310-B881-AF3D03E7C904}"/>
                </a:ext>
              </a:extLst>
            </p:cNvPr>
            <p:cNvSpPr/>
            <p:nvPr/>
          </p:nvSpPr>
          <p:spPr>
            <a:xfrm>
              <a:off x="2719120" y="6033345"/>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7" name="Rectangle 96">
              <a:extLst>
                <a:ext uri="{FF2B5EF4-FFF2-40B4-BE49-F238E27FC236}">
                  <a16:creationId xmlns:a16="http://schemas.microsoft.com/office/drawing/2014/main" id="{429C444C-8AE8-41BB-A042-66716F917452}"/>
                </a:ext>
              </a:extLst>
            </p:cNvPr>
            <p:cNvSpPr/>
            <p:nvPr/>
          </p:nvSpPr>
          <p:spPr>
            <a:xfrm>
              <a:off x="2865525" y="6111463"/>
              <a:ext cx="164390" cy="3079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8" name="Picture 97" descr="US Army Logo Decal Sticker - US-ARMY-LOGO-DECAL | Thriftysigns">
              <a:extLst>
                <a:ext uri="{FF2B5EF4-FFF2-40B4-BE49-F238E27FC236}">
                  <a16:creationId xmlns:a16="http://schemas.microsoft.com/office/drawing/2014/main" id="{57ABD09A-106D-470F-A9A3-BA44CA85FCDE}"/>
                </a:ext>
              </a:extLst>
            </p:cNvPr>
            <p:cNvPicPr>
              <a:picLocks noChangeAspect="1" noChangeArrowheads="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871765" y="6177743"/>
              <a:ext cx="151911" cy="151911"/>
            </a:xfrm>
            <a:prstGeom prst="rect">
              <a:avLst/>
            </a:prstGeom>
            <a:noFill/>
            <a:extLst>
              <a:ext uri="{909E8E84-426E-40DD-AFC4-6F175D3DCCD1}">
                <a14:hiddenFill xmlns:a14="http://schemas.microsoft.com/office/drawing/2010/main">
                  <a:solidFill>
                    <a:srgbClr val="FFFFFF"/>
                  </a:solidFill>
                </a14:hiddenFill>
              </a:ext>
            </a:extLst>
          </p:spPr>
        </p:pic>
        <p:pic>
          <p:nvPicPr>
            <p:cNvPr id="99" name="Graphic 21" descr="Smart Phone">
              <a:extLst>
                <a:ext uri="{FF2B5EF4-FFF2-40B4-BE49-F238E27FC236}">
                  <a16:creationId xmlns:a16="http://schemas.microsoft.com/office/drawing/2014/main" id="{A77CACB9-38B6-4137-9A5C-F490CC4DE0F6}"/>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9"/>
                </a:ext>
              </a:extLst>
            </a:blip>
            <a:srcRect/>
            <a:stretch/>
          </p:blipFill>
          <p:spPr>
            <a:xfrm>
              <a:off x="2760001" y="6080087"/>
              <a:ext cx="375438" cy="375438"/>
            </a:xfrm>
            <a:prstGeom prst="rect">
              <a:avLst/>
            </a:prstGeom>
          </p:spPr>
        </p:pic>
      </p:grpSp>
      <p:grpSp>
        <p:nvGrpSpPr>
          <p:cNvPr id="71" name="Group 70">
            <a:extLst>
              <a:ext uri="{FF2B5EF4-FFF2-40B4-BE49-F238E27FC236}">
                <a16:creationId xmlns:a16="http://schemas.microsoft.com/office/drawing/2014/main" id="{9BCB7BC6-430F-4A7D-96CE-7A8CD728248C}"/>
              </a:ext>
            </a:extLst>
          </p:cNvPr>
          <p:cNvGrpSpPr/>
          <p:nvPr/>
        </p:nvGrpSpPr>
        <p:grpSpPr>
          <a:xfrm>
            <a:off x="2074527" y="2689264"/>
            <a:ext cx="769111" cy="769111"/>
            <a:chOff x="2618739" y="656198"/>
            <a:chExt cx="939444" cy="939444"/>
          </a:xfrm>
        </p:grpSpPr>
        <p:sp>
          <p:nvSpPr>
            <p:cNvPr id="94" name="Oval 93">
              <a:extLst>
                <a:ext uri="{FF2B5EF4-FFF2-40B4-BE49-F238E27FC236}">
                  <a16:creationId xmlns:a16="http://schemas.microsoft.com/office/drawing/2014/main" id="{DD5232AF-1C56-4ACB-AE2D-EE92704AD664}"/>
                </a:ext>
              </a:extLst>
            </p:cNvPr>
            <p:cNvSpPr/>
            <p:nvPr/>
          </p:nvSpPr>
          <p:spPr>
            <a:xfrm>
              <a:off x="2618739" y="656198"/>
              <a:ext cx="939444" cy="939444"/>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5" name="Graphic 23" descr="Presentation with media">
              <a:extLst>
                <a:ext uri="{FF2B5EF4-FFF2-40B4-BE49-F238E27FC236}">
                  <a16:creationId xmlns:a16="http://schemas.microsoft.com/office/drawing/2014/main" id="{319D49C0-B3E2-423E-9CBC-4421225DA9D7}"/>
                </a:ext>
              </a:extLst>
            </p:cNvPr>
            <p:cNvPicPr>
              <a:picLocks noChangeAspect="1"/>
            </p:cNvPicPr>
            <p:nvPr/>
          </p:nvPicPr>
          <p:blipFill>
            <a:blip cstate="print">
              <a:extLst>
                <a:ext uri="{28A0092B-C50C-407E-A947-70E740481C1C}">
                  <a14:useLocalDpi xmlns:a14="http://schemas.microsoft.com/office/drawing/2010/main"/>
                </a:ext>
                <a:ext uri="{96DAC541-7B7A-43D3-8B79-37D633B846F1}">
                  <asvg:svgBlip xmlns:asvg="http://schemas.microsoft.com/office/drawing/2016/SVG/main" r:embed="rId10"/>
                </a:ext>
              </a:extLst>
            </a:blip>
            <a:srcRect/>
            <a:stretch/>
          </p:blipFill>
          <p:spPr>
            <a:xfrm>
              <a:off x="2687580" y="725041"/>
              <a:ext cx="801762" cy="801762"/>
            </a:xfrm>
            <a:prstGeom prst="rect">
              <a:avLst/>
            </a:prstGeom>
          </p:spPr>
        </p:pic>
      </p:grpSp>
      <p:grpSp>
        <p:nvGrpSpPr>
          <p:cNvPr id="72" name="Group 71">
            <a:extLst>
              <a:ext uri="{FF2B5EF4-FFF2-40B4-BE49-F238E27FC236}">
                <a16:creationId xmlns:a16="http://schemas.microsoft.com/office/drawing/2014/main" id="{18290AE6-7C8F-474A-9FEB-67FC65886BBD}"/>
              </a:ext>
            </a:extLst>
          </p:cNvPr>
          <p:cNvGrpSpPr/>
          <p:nvPr/>
        </p:nvGrpSpPr>
        <p:grpSpPr>
          <a:xfrm>
            <a:off x="1555093" y="3611091"/>
            <a:ext cx="769111" cy="769111"/>
            <a:chOff x="-90815" y="4787657"/>
            <a:chExt cx="457200" cy="457200"/>
          </a:xfrm>
        </p:grpSpPr>
        <p:sp>
          <p:nvSpPr>
            <p:cNvPr id="92" name="Oval 91">
              <a:extLst>
                <a:ext uri="{FF2B5EF4-FFF2-40B4-BE49-F238E27FC236}">
                  <a16:creationId xmlns:a16="http://schemas.microsoft.com/office/drawing/2014/main" id="{6854057F-664E-41C1-90BA-D0F27126C6E0}"/>
                </a:ext>
              </a:extLst>
            </p:cNvPr>
            <p:cNvSpPr/>
            <p:nvPr/>
          </p:nvSpPr>
          <p:spPr>
            <a:xfrm>
              <a:off x="-90815" y="4787657"/>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3" name="Graphic 27" descr="Open book">
              <a:extLst>
                <a:ext uri="{FF2B5EF4-FFF2-40B4-BE49-F238E27FC236}">
                  <a16:creationId xmlns:a16="http://schemas.microsoft.com/office/drawing/2014/main" id="{3A23C320-CED0-4CA6-803A-1967C83D413B}"/>
                </a:ext>
              </a:extLst>
            </p:cNvPr>
            <p:cNvPicPr>
              <a:picLocks noChangeAspect="1"/>
            </p:cNvPicPr>
            <p:nvPr/>
          </p:nvPicPr>
          <p:blipFill>
            <a:blip cstate="screen">
              <a:extLst>
                <a:ext uri="{28A0092B-C50C-407E-A947-70E740481C1C}">
                  <a14:useLocalDpi xmlns:a14="http://schemas.microsoft.com/office/drawing/2010/main"/>
                </a:ext>
                <a:ext uri="{96DAC541-7B7A-43D3-8B79-37D633B846F1}">
                  <asvg:svgBlip xmlns:asvg="http://schemas.microsoft.com/office/drawing/2016/SVG/main" r:embed="rId6"/>
                </a:ext>
              </a:extLst>
            </a:blip>
            <a:srcRect/>
            <a:stretch/>
          </p:blipFill>
          <p:spPr>
            <a:xfrm>
              <a:off x="-1323" y="4877149"/>
              <a:ext cx="278216" cy="278216"/>
            </a:xfrm>
            <a:prstGeom prst="rect">
              <a:avLst/>
            </a:prstGeom>
          </p:spPr>
        </p:pic>
      </p:grpSp>
      <p:grpSp>
        <p:nvGrpSpPr>
          <p:cNvPr id="73" name="Group 72">
            <a:extLst>
              <a:ext uri="{FF2B5EF4-FFF2-40B4-BE49-F238E27FC236}">
                <a16:creationId xmlns:a16="http://schemas.microsoft.com/office/drawing/2014/main" id="{9F61DBCE-FBCE-420C-B8D2-EB7E6C04DF5D}"/>
              </a:ext>
            </a:extLst>
          </p:cNvPr>
          <p:cNvGrpSpPr/>
          <p:nvPr/>
        </p:nvGrpSpPr>
        <p:grpSpPr>
          <a:xfrm>
            <a:off x="1103824" y="1475807"/>
            <a:ext cx="782803" cy="849893"/>
            <a:chOff x="1125952" y="4088589"/>
            <a:chExt cx="465339" cy="505221"/>
          </a:xfrm>
        </p:grpSpPr>
        <p:sp>
          <p:nvSpPr>
            <p:cNvPr id="90" name="Oval 89">
              <a:extLst>
                <a:ext uri="{FF2B5EF4-FFF2-40B4-BE49-F238E27FC236}">
                  <a16:creationId xmlns:a16="http://schemas.microsoft.com/office/drawing/2014/main" id="{D41F5838-C996-4CA2-B235-7216DDD85B98}"/>
                </a:ext>
              </a:extLst>
            </p:cNvPr>
            <p:cNvSpPr/>
            <p:nvPr/>
          </p:nvSpPr>
          <p:spPr>
            <a:xfrm>
              <a:off x="1134091" y="4136610"/>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91" name="Graphic 30" descr="Programmer">
              <a:extLst>
                <a:ext uri="{FF2B5EF4-FFF2-40B4-BE49-F238E27FC236}">
                  <a16:creationId xmlns:a16="http://schemas.microsoft.com/office/drawing/2014/main" id="{8F846672-CACD-4D8F-B9EF-C3609EBC550A}"/>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1125952" y="4088589"/>
              <a:ext cx="459780" cy="459780"/>
            </a:xfrm>
            <a:prstGeom prst="rect">
              <a:avLst/>
            </a:prstGeom>
          </p:spPr>
        </p:pic>
      </p:grpSp>
      <p:grpSp>
        <p:nvGrpSpPr>
          <p:cNvPr id="74" name="Group 73">
            <a:extLst>
              <a:ext uri="{FF2B5EF4-FFF2-40B4-BE49-F238E27FC236}">
                <a16:creationId xmlns:a16="http://schemas.microsoft.com/office/drawing/2014/main" id="{F9736BBD-6A80-4A3E-83E1-27BACDDD423C}"/>
              </a:ext>
            </a:extLst>
          </p:cNvPr>
          <p:cNvGrpSpPr/>
          <p:nvPr/>
        </p:nvGrpSpPr>
        <p:grpSpPr>
          <a:xfrm>
            <a:off x="325290" y="1650755"/>
            <a:ext cx="769111" cy="769111"/>
            <a:chOff x="-113055" y="2689020"/>
            <a:chExt cx="457200" cy="457200"/>
          </a:xfrm>
        </p:grpSpPr>
        <p:sp>
          <p:nvSpPr>
            <p:cNvPr id="88" name="Oval 87">
              <a:extLst>
                <a:ext uri="{FF2B5EF4-FFF2-40B4-BE49-F238E27FC236}">
                  <a16:creationId xmlns:a16="http://schemas.microsoft.com/office/drawing/2014/main" id="{47C32ABA-A7D7-4D1E-AC3E-77449A7D889B}"/>
                </a:ext>
              </a:extLst>
            </p:cNvPr>
            <p:cNvSpPr/>
            <p:nvPr/>
          </p:nvSpPr>
          <p:spPr>
            <a:xfrm>
              <a:off x="-113055" y="2689020"/>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9" name="Graphic 33" descr="Computer">
              <a:extLst>
                <a:ext uri="{FF2B5EF4-FFF2-40B4-BE49-F238E27FC236}">
                  <a16:creationId xmlns:a16="http://schemas.microsoft.com/office/drawing/2014/main" id="{3F5B32EB-E9ED-4917-B740-B3B65D37517A}"/>
                </a:ext>
              </a:extLst>
            </p:cNvPr>
            <p:cNvPicPr>
              <a:picLocks noChangeAspect="1"/>
            </p:cNvPicPr>
            <p:nvPr/>
          </p:nvPicPr>
          <p:blipFill rotWithShape="1">
            <a:blip cstate="screen">
              <a:extLst>
                <a:ext uri="{28A0092B-C50C-407E-A947-70E740481C1C}">
                  <a14:useLocalDpi xmlns:a14="http://schemas.microsoft.com/office/drawing/2010/main"/>
                </a:ext>
                <a:ext uri="{96DAC541-7B7A-43D3-8B79-37D633B846F1}">
                  <asvg:svgBlip xmlns:asvg="http://schemas.microsoft.com/office/drawing/2016/SVG/main" r:embed="rId12"/>
                </a:ext>
              </a:extLst>
            </a:blip>
            <a:srcRect r="33386"/>
            <a:stretch/>
          </p:blipFill>
          <p:spPr>
            <a:xfrm>
              <a:off x="-34433" y="2695931"/>
              <a:ext cx="299955" cy="450289"/>
            </a:xfrm>
            <a:prstGeom prst="rect">
              <a:avLst/>
            </a:prstGeom>
          </p:spPr>
        </p:pic>
      </p:grpSp>
      <p:grpSp>
        <p:nvGrpSpPr>
          <p:cNvPr id="75" name="Group 74">
            <a:extLst>
              <a:ext uri="{FF2B5EF4-FFF2-40B4-BE49-F238E27FC236}">
                <a16:creationId xmlns:a16="http://schemas.microsoft.com/office/drawing/2014/main" id="{72D81613-4C9C-435C-ABD7-F3BEBA6E88C9}"/>
              </a:ext>
            </a:extLst>
          </p:cNvPr>
          <p:cNvGrpSpPr/>
          <p:nvPr/>
        </p:nvGrpSpPr>
        <p:grpSpPr>
          <a:xfrm>
            <a:off x="1220208" y="2875719"/>
            <a:ext cx="785548" cy="816560"/>
            <a:chOff x="1819427" y="4442481"/>
            <a:chExt cx="466971" cy="485406"/>
          </a:xfrm>
        </p:grpSpPr>
        <p:sp>
          <p:nvSpPr>
            <p:cNvPr id="86" name="Oval 85">
              <a:extLst>
                <a:ext uri="{FF2B5EF4-FFF2-40B4-BE49-F238E27FC236}">
                  <a16:creationId xmlns:a16="http://schemas.microsoft.com/office/drawing/2014/main" id="{82591AF2-011D-444A-818C-6A3972139793}"/>
                </a:ext>
              </a:extLst>
            </p:cNvPr>
            <p:cNvSpPr/>
            <p:nvPr/>
          </p:nvSpPr>
          <p:spPr>
            <a:xfrm>
              <a:off x="1829198" y="4442481"/>
              <a:ext cx="457200" cy="457200"/>
            </a:xfrm>
            <a:prstGeom prst="ellipse">
              <a:avLst/>
            </a:prstGeom>
            <a:solidFill>
              <a:schemeClr val="bg1"/>
            </a:solidFill>
            <a:ln w="28575">
              <a:solidFill>
                <a:srgbClr val="115E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87" name="Graphic 36" descr="Helicopter">
              <a:extLst>
                <a:ext uri="{FF2B5EF4-FFF2-40B4-BE49-F238E27FC236}">
                  <a16:creationId xmlns:a16="http://schemas.microsoft.com/office/drawing/2014/main" id="{6C7DC789-0DA3-49ED-A927-FE678A2AD838}"/>
                </a:ext>
              </a:extLst>
            </p:cNvPr>
            <p:cNvPicPr>
              <a:picLocks noChangeAspect="1"/>
            </p:cNvPicPr>
            <p:nvPr/>
          </p:nvPicPr>
          <p:blipFill>
            <a:blip>
              <a:extLst>
                <a:ext uri="{28A0092B-C50C-407E-A947-70E740481C1C}">
                  <a14:useLocalDpi xmlns:a14="http://schemas.microsoft.com/office/drawing/2010/main"/>
                </a:ext>
                <a:ext uri="{96DAC541-7B7A-43D3-8B79-37D633B846F1}">
                  <asvg:svgBlip xmlns:asvg="http://schemas.microsoft.com/office/drawing/2016/SVG/main" r:embed="rId13"/>
                </a:ext>
              </a:extLst>
            </a:blip>
            <a:srcRect/>
            <a:stretch/>
          </p:blipFill>
          <p:spPr>
            <a:xfrm>
              <a:off x="1819427" y="4470687"/>
              <a:ext cx="457200" cy="457200"/>
            </a:xfrm>
            <a:prstGeom prst="rect">
              <a:avLst/>
            </a:prstGeom>
          </p:spPr>
        </p:pic>
      </p:grpSp>
      <p:sp>
        <p:nvSpPr>
          <p:cNvPr id="110" name="TextBox 109">
            <a:extLst>
              <a:ext uri="{FF2B5EF4-FFF2-40B4-BE49-F238E27FC236}">
                <a16:creationId xmlns:a16="http://schemas.microsoft.com/office/drawing/2014/main" id="{104DE562-2681-DC3E-D87B-A59C3935D843}"/>
              </a:ext>
            </a:extLst>
          </p:cNvPr>
          <p:cNvSpPr txBox="1"/>
          <p:nvPr/>
        </p:nvSpPr>
        <p:spPr>
          <a:xfrm>
            <a:off x="585473" y="6289258"/>
            <a:ext cx="2807692" cy="338554"/>
          </a:xfrm>
          <a:prstGeom prst="rect">
            <a:avLst/>
          </a:prstGeom>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prstClr val="black"/>
                </a:solidFill>
                <a:effectLst/>
                <a:uLnTx/>
                <a:uFillTx/>
                <a:latin typeface="Calibri"/>
                <a:ea typeface="+mn-ea"/>
                <a:cs typeface="+mn-cs"/>
              </a:rPr>
              <a:t>Worldwide Learning Resources</a:t>
            </a:r>
          </a:p>
        </p:txBody>
      </p:sp>
      <p:cxnSp>
        <p:nvCxnSpPr>
          <p:cNvPr id="132" name="Straight Arrow Connector 131">
            <a:extLst>
              <a:ext uri="{FF2B5EF4-FFF2-40B4-BE49-F238E27FC236}">
                <a16:creationId xmlns:a16="http://schemas.microsoft.com/office/drawing/2014/main" id="{C25793E0-7C56-C74F-6613-8D4E2C3BB8CB}"/>
              </a:ext>
            </a:extLst>
          </p:cNvPr>
          <p:cNvCxnSpPr>
            <a:cxnSpLocks/>
            <a:endCxn id="9" idx="1"/>
          </p:cNvCxnSpPr>
          <p:nvPr/>
        </p:nvCxnSpPr>
        <p:spPr>
          <a:xfrm>
            <a:off x="3263965" y="2131974"/>
            <a:ext cx="4093172" cy="23409"/>
          </a:xfrm>
          <a:prstGeom prst="straightConnector1">
            <a:avLst/>
          </a:prstGeom>
          <a:noFill/>
          <a:ln w="38100" cap="flat" cmpd="sng" algn="ctr">
            <a:solidFill>
              <a:srgbClr val="A6ADD0"/>
            </a:solidFill>
            <a:prstDash val="solid"/>
            <a:miter lim="800000"/>
            <a:tailEnd type="triangle"/>
          </a:ln>
          <a:effectLst/>
        </p:spPr>
      </p:cxnSp>
      <p:cxnSp>
        <p:nvCxnSpPr>
          <p:cNvPr id="134" name="Straight Arrow Connector 133">
            <a:extLst>
              <a:ext uri="{FF2B5EF4-FFF2-40B4-BE49-F238E27FC236}">
                <a16:creationId xmlns:a16="http://schemas.microsoft.com/office/drawing/2014/main" id="{5AFEDC9F-54EB-2459-CA5B-9891122CDE2A}"/>
              </a:ext>
            </a:extLst>
          </p:cNvPr>
          <p:cNvCxnSpPr>
            <a:cxnSpLocks/>
            <a:endCxn id="46" idx="1"/>
          </p:cNvCxnSpPr>
          <p:nvPr/>
        </p:nvCxnSpPr>
        <p:spPr>
          <a:xfrm>
            <a:off x="3228192" y="3158626"/>
            <a:ext cx="4132107" cy="0"/>
          </a:xfrm>
          <a:prstGeom prst="straightConnector1">
            <a:avLst/>
          </a:prstGeom>
          <a:noFill/>
          <a:ln w="38100" cap="flat" cmpd="sng" algn="ctr">
            <a:solidFill>
              <a:srgbClr val="A6ADD0"/>
            </a:solidFill>
            <a:prstDash val="solid"/>
            <a:miter lim="800000"/>
            <a:tailEnd type="triangle"/>
          </a:ln>
          <a:effectLst/>
        </p:spPr>
      </p:cxnSp>
      <p:sp>
        <p:nvSpPr>
          <p:cNvPr id="136" name="TextBox 135">
            <a:extLst>
              <a:ext uri="{FF2B5EF4-FFF2-40B4-BE49-F238E27FC236}">
                <a16:creationId xmlns:a16="http://schemas.microsoft.com/office/drawing/2014/main" id="{D7D4E9DB-D460-58D9-6298-15F7F6142FC7}"/>
              </a:ext>
            </a:extLst>
          </p:cNvPr>
          <p:cNvSpPr txBox="1"/>
          <p:nvPr/>
        </p:nvSpPr>
        <p:spPr>
          <a:xfrm>
            <a:off x="3263965" y="2877937"/>
            <a:ext cx="3000404"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Descriptive Metadata (IEEE P2881)</a:t>
            </a:r>
          </a:p>
        </p:txBody>
      </p:sp>
      <p:sp>
        <p:nvSpPr>
          <p:cNvPr id="140" name="TextBox 139">
            <a:extLst>
              <a:ext uri="{FF2B5EF4-FFF2-40B4-BE49-F238E27FC236}">
                <a16:creationId xmlns:a16="http://schemas.microsoft.com/office/drawing/2014/main" id="{F7269AE7-4732-F47A-AE33-737962DE16C1}"/>
              </a:ext>
            </a:extLst>
          </p:cNvPr>
          <p:cNvSpPr txBox="1"/>
          <p:nvPr/>
        </p:nvSpPr>
        <p:spPr>
          <a:xfrm>
            <a:off x="4427932" y="3814437"/>
            <a:ext cx="2501715"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Teaches / Assesses / Aligns to</a:t>
            </a:r>
          </a:p>
        </p:txBody>
      </p:sp>
      <p:cxnSp>
        <p:nvCxnSpPr>
          <p:cNvPr id="148" name="Connector: Elbow 147">
            <a:extLst>
              <a:ext uri="{FF2B5EF4-FFF2-40B4-BE49-F238E27FC236}">
                <a16:creationId xmlns:a16="http://schemas.microsoft.com/office/drawing/2014/main" id="{CE3A9804-5159-67EB-286F-652EC2944971}"/>
              </a:ext>
            </a:extLst>
          </p:cNvPr>
          <p:cNvCxnSpPr>
            <a:cxnSpLocks/>
            <a:endCxn id="5" idx="1"/>
          </p:cNvCxnSpPr>
          <p:nvPr/>
        </p:nvCxnSpPr>
        <p:spPr>
          <a:xfrm>
            <a:off x="3228192" y="3154933"/>
            <a:ext cx="4128945" cy="978807"/>
          </a:xfrm>
          <a:prstGeom prst="bentConnector3">
            <a:avLst>
              <a:gd name="adj1" fmla="val 26700"/>
            </a:avLst>
          </a:prstGeom>
          <a:ln>
            <a:solidFill>
              <a:srgbClr val="A6ADD0"/>
            </a:solidFill>
            <a:tailEnd type="triangle" w="lg" len="med"/>
          </a:ln>
        </p:spPr>
        <p:style>
          <a:lnRef idx="2">
            <a:schemeClr val="accent4"/>
          </a:lnRef>
          <a:fillRef idx="0">
            <a:schemeClr val="accent4"/>
          </a:fillRef>
          <a:effectRef idx="1">
            <a:schemeClr val="accent4"/>
          </a:effectRef>
          <a:fontRef idx="minor">
            <a:schemeClr val="tx1"/>
          </a:fontRef>
        </p:style>
      </p:cxnSp>
      <p:sp>
        <p:nvSpPr>
          <p:cNvPr id="152" name="TextBox 151">
            <a:extLst>
              <a:ext uri="{FF2B5EF4-FFF2-40B4-BE49-F238E27FC236}">
                <a16:creationId xmlns:a16="http://schemas.microsoft.com/office/drawing/2014/main" id="{72B88035-1831-7FEA-CA18-08259454834B}"/>
              </a:ext>
            </a:extLst>
          </p:cNvPr>
          <p:cNvSpPr txBox="1"/>
          <p:nvPr/>
        </p:nvSpPr>
        <p:spPr>
          <a:xfrm>
            <a:off x="7343707" y="4534208"/>
            <a:ext cx="3535710"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Sharable Competency Definitions (IEEE 1484.20.3)</a:t>
            </a:r>
          </a:p>
        </p:txBody>
      </p:sp>
      <p:pic>
        <p:nvPicPr>
          <p:cNvPr id="210" name="Picture 209" descr="A map of the world&#10;&#10;Description automatically generated">
            <a:extLst>
              <a:ext uri="{FF2B5EF4-FFF2-40B4-BE49-F238E27FC236}">
                <a16:creationId xmlns:a16="http://schemas.microsoft.com/office/drawing/2014/main" id="{B81E36FC-A280-5999-96F1-3D23070E7942}"/>
              </a:ext>
            </a:extLst>
          </p:cNvPr>
          <p:cNvPicPr>
            <a:picLocks noChangeAspect="1"/>
          </p:cNvPicPr>
          <p:nvPr/>
        </p:nvPicPr>
        <p:blipFill>
          <a:blip r:embed="rId14" cstate="print">
            <a:extLst>
              <a:ext uri="{28A0092B-C50C-407E-A947-70E740481C1C}">
                <a14:useLocalDpi xmlns:a14="http://schemas.microsoft.com/office/drawing/2010/main" val="0"/>
              </a:ext>
              <a:ext uri="{837473B0-CC2E-450A-ABE3-18F120FF3D39}">
                <a1611:picAttrSrcUrl xmlns:a1611="http://schemas.microsoft.com/office/drawing/2016/11/main" r:id="rId15"/>
              </a:ext>
            </a:extLst>
          </a:blip>
          <a:stretch>
            <a:fillRect/>
          </a:stretch>
        </p:blipFill>
        <p:spPr>
          <a:xfrm>
            <a:off x="254461" y="4442661"/>
            <a:ext cx="3495368" cy="1791376"/>
          </a:xfrm>
          <a:prstGeom prst="rect">
            <a:avLst/>
          </a:prstGeom>
        </p:spPr>
      </p:pic>
      <p:cxnSp>
        <p:nvCxnSpPr>
          <p:cNvPr id="214" name="Straight Connector 213">
            <a:extLst>
              <a:ext uri="{FF2B5EF4-FFF2-40B4-BE49-F238E27FC236}">
                <a16:creationId xmlns:a16="http://schemas.microsoft.com/office/drawing/2014/main" id="{10906CB1-D1F6-05D7-E10F-32E8C2259E27}"/>
              </a:ext>
            </a:extLst>
          </p:cNvPr>
          <p:cNvCxnSpPr/>
          <p:nvPr/>
        </p:nvCxnSpPr>
        <p:spPr>
          <a:xfrm flipH="1" flipV="1">
            <a:off x="405581" y="3662370"/>
            <a:ext cx="658308" cy="780291"/>
          </a:xfrm>
          <a:prstGeom prst="line">
            <a:avLst/>
          </a:prstGeom>
        </p:spPr>
        <p:style>
          <a:lnRef idx="3">
            <a:schemeClr val="accent1"/>
          </a:lnRef>
          <a:fillRef idx="0">
            <a:schemeClr val="accent1"/>
          </a:fillRef>
          <a:effectRef idx="2">
            <a:schemeClr val="accent1"/>
          </a:effectRef>
          <a:fontRef idx="minor">
            <a:schemeClr val="tx1"/>
          </a:fontRef>
        </p:style>
      </p:cxnSp>
      <p:cxnSp>
        <p:nvCxnSpPr>
          <p:cNvPr id="215" name="Straight Connector 214">
            <a:extLst>
              <a:ext uri="{FF2B5EF4-FFF2-40B4-BE49-F238E27FC236}">
                <a16:creationId xmlns:a16="http://schemas.microsoft.com/office/drawing/2014/main" id="{BC39B6E6-ED93-3732-B031-B72AB03CB987}"/>
              </a:ext>
            </a:extLst>
          </p:cNvPr>
          <p:cNvCxnSpPr>
            <a:cxnSpLocks/>
          </p:cNvCxnSpPr>
          <p:nvPr/>
        </p:nvCxnSpPr>
        <p:spPr>
          <a:xfrm flipV="1">
            <a:off x="2947694" y="3622991"/>
            <a:ext cx="595558" cy="823066"/>
          </a:xfrm>
          <a:prstGeom prst="line">
            <a:avLst/>
          </a:prstGeom>
        </p:spPr>
        <p:style>
          <a:lnRef idx="3">
            <a:schemeClr val="accent1"/>
          </a:lnRef>
          <a:fillRef idx="0">
            <a:schemeClr val="accent1"/>
          </a:fillRef>
          <a:effectRef idx="2">
            <a:schemeClr val="accent1"/>
          </a:effectRef>
          <a:fontRef idx="minor">
            <a:schemeClr val="tx1"/>
          </a:fontRef>
        </p:style>
      </p:cxnSp>
      <p:grpSp>
        <p:nvGrpSpPr>
          <p:cNvPr id="223" name="Group 222">
            <a:extLst>
              <a:ext uri="{FF2B5EF4-FFF2-40B4-BE49-F238E27FC236}">
                <a16:creationId xmlns:a16="http://schemas.microsoft.com/office/drawing/2014/main" id="{5D132528-1EB3-DCDE-A45A-33A31696CB7F}"/>
              </a:ext>
            </a:extLst>
          </p:cNvPr>
          <p:cNvGrpSpPr/>
          <p:nvPr/>
        </p:nvGrpSpPr>
        <p:grpSpPr>
          <a:xfrm>
            <a:off x="8263260" y="5560021"/>
            <a:ext cx="3435615" cy="1039912"/>
            <a:chOff x="8896059" y="4525710"/>
            <a:chExt cx="2901519" cy="1039912"/>
          </a:xfrm>
        </p:grpSpPr>
        <p:sp>
          <p:nvSpPr>
            <p:cNvPr id="221" name="Rectangle 220">
              <a:extLst>
                <a:ext uri="{FF2B5EF4-FFF2-40B4-BE49-F238E27FC236}">
                  <a16:creationId xmlns:a16="http://schemas.microsoft.com/office/drawing/2014/main" id="{7654E47D-F6FB-8D4A-0E4E-999646E9077E}"/>
                </a:ext>
              </a:extLst>
            </p:cNvPr>
            <p:cNvSpPr/>
            <p:nvPr/>
          </p:nvSpPr>
          <p:spPr>
            <a:xfrm>
              <a:off x="8896059" y="4525710"/>
              <a:ext cx="2901519" cy="1039912"/>
            </a:xfrm>
            <a:prstGeom prst="rect">
              <a:avLst/>
            </a:prstGeom>
            <a:solidFill>
              <a:srgbClr val="FFFFFF"/>
            </a:solidFill>
            <a:ln w="28575" cap="flat" cmpd="sng" algn="ctr">
              <a:solidFill>
                <a:srgbClr val="EBCB66"/>
              </a:solidFill>
              <a:prstDash val="solid"/>
              <a:miter lim="800000"/>
            </a:ln>
            <a:effectLst/>
          </p:spPr>
          <p:txBody>
            <a:bodyPr lIns="91440" tIns="91440" rIns="91440" bIns="91440" rtlCol="0" anchor="ctr" anchorCtr="0"/>
            <a:lstStyle/>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Talent Management</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(e.g., Human Resource Management, Career Field Planning, Workforce Planning)</a:t>
              </a:r>
            </a:p>
          </p:txBody>
        </p:sp>
        <p:sp>
          <p:nvSpPr>
            <p:cNvPr id="219" name="Rounded Rectangle 108">
              <a:extLst>
                <a:ext uri="{FF2B5EF4-FFF2-40B4-BE49-F238E27FC236}">
                  <a16:creationId xmlns:a16="http://schemas.microsoft.com/office/drawing/2014/main" id="{5863E0DD-B46E-445C-0DA9-DD4946DF79C9}"/>
                </a:ext>
              </a:extLst>
            </p:cNvPr>
            <p:cNvSpPr/>
            <p:nvPr/>
          </p:nvSpPr>
          <p:spPr>
            <a:xfrm>
              <a:off x="8896059" y="4528824"/>
              <a:ext cx="716426" cy="1036798"/>
            </a:xfrm>
            <a:prstGeom prst="roundRect">
              <a:avLst>
                <a:gd name="adj" fmla="val 0"/>
              </a:avLst>
            </a:prstGeom>
            <a:solidFill>
              <a:srgbClr val="EBCB66"/>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220" name="Graphic 219" descr="Phone Vibration outline">
              <a:extLst>
                <a:ext uri="{FF2B5EF4-FFF2-40B4-BE49-F238E27FC236}">
                  <a16:creationId xmlns:a16="http://schemas.microsoft.com/office/drawing/2014/main" id="{46FBA279-DC00-392F-530C-9155E90C6FD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60247" y="4709058"/>
              <a:ext cx="588051" cy="588051"/>
            </a:xfrm>
            <a:prstGeom prst="rect">
              <a:avLst/>
            </a:prstGeom>
          </p:spPr>
        </p:pic>
      </p:grpSp>
      <p:cxnSp>
        <p:nvCxnSpPr>
          <p:cNvPr id="224" name="Straight Arrow Connector 223">
            <a:extLst>
              <a:ext uri="{FF2B5EF4-FFF2-40B4-BE49-F238E27FC236}">
                <a16:creationId xmlns:a16="http://schemas.microsoft.com/office/drawing/2014/main" id="{18D2748D-09EF-5D10-847F-3E2202D028DF}"/>
              </a:ext>
            </a:extLst>
          </p:cNvPr>
          <p:cNvCxnSpPr>
            <a:cxnSpLocks/>
            <a:stCxn id="212" idx="2"/>
            <a:endCxn id="15" idx="0"/>
          </p:cNvCxnSpPr>
          <p:nvPr/>
        </p:nvCxnSpPr>
        <p:spPr>
          <a:xfrm>
            <a:off x="6172307" y="5240994"/>
            <a:ext cx="1954" cy="334036"/>
          </a:xfrm>
          <a:prstGeom prst="straightConnector1">
            <a:avLst/>
          </a:prstGeom>
          <a:noFill/>
          <a:ln w="38100" cap="flat" cmpd="sng" algn="ctr">
            <a:solidFill>
              <a:srgbClr val="A6ADD0"/>
            </a:solidFill>
            <a:prstDash val="solid"/>
            <a:miter lim="800000"/>
            <a:headEnd type="triangle"/>
            <a:tailEnd type="triangle"/>
          </a:ln>
          <a:effectLst/>
        </p:spPr>
      </p:cxnSp>
      <p:grpSp>
        <p:nvGrpSpPr>
          <p:cNvPr id="3" name="Group 2">
            <a:extLst>
              <a:ext uri="{FF2B5EF4-FFF2-40B4-BE49-F238E27FC236}">
                <a16:creationId xmlns:a16="http://schemas.microsoft.com/office/drawing/2014/main" id="{F3559CA6-BA13-7E83-795F-9006343BF882}"/>
              </a:ext>
            </a:extLst>
          </p:cNvPr>
          <p:cNvGrpSpPr/>
          <p:nvPr/>
        </p:nvGrpSpPr>
        <p:grpSpPr>
          <a:xfrm>
            <a:off x="7357137" y="3713176"/>
            <a:ext cx="3439798" cy="842691"/>
            <a:chOff x="4918393" y="3437318"/>
            <a:chExt cx="2945241" cy="842691"/>
          </a:xfrm>
        </p:grpSpPr>
        <p:sp>
          <p:nvSpPr>
            <p:cNvPr id="4" name="Rectangle 3">
              <a:extLst>
                <a:ext uri="{FF2B5EF4-FFF2-40B4-BE49-F238E27FC236}">
                  <a16:creationId xmlns:a16="http://schemas.microsoft.com/office/drawing/2014/main" id="{51D7AF53-626C-FF97-CFF9-21C883AA904D}"/>
                </a:ext>
              </a:extLst>
            </p:cNvPr>
            <p:cNvSpPr/>
            <p:nvPr/>
          </p:nvSpPr>
          <p:spPr>
            <a:xfrm>
              <a:off x="4918393" y="3438882"/>
              <a:ext cx="2945241" cy="841127"/>
            </a:xfrm>
            <a:prstGeom prst="rect">
              <a:avLst/>
            </a:prstGeom>
            <a:solidFill>
              <a:srgbClr val="FFFFFF"/>
            </a:solidFill>
            <a:ln w="28575" cap="flat" cmpd="sng" algn="ctr">
              <a:solidFill>
                <a:srgbClr val="A6ADD0"/>
              </a:solidFill>
              <a:prstDash val="solid"/>
              <a:miter lim="800000"/>
            </a:ln>
            <a:effectLst/>
          </p:spPr>
          <p:txBody>
            <a:bodyPr lIns="91440" tIns="91440" rIns="91440" bIns="91440" rtlCol="0" anchor="ctr" anchorCtr="0"/>
            <a:lstStyle/>
            <a:p>
              <a:pPr marL="914400" marR="0" lvl="0"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Competencies</a:t>
              </a:r>
            </a:p>
            <a:p>
              <a:pPr marL="914400" marR="0" lvl="0"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(Knowledge, Skills, Abilities, Tasks, and Other Behaviors)</a:t>
              </a:r>
            </a:p>
          </p:txBody>
        </p:sp>
        <p:sp>
          <p:nvSpPr>
            <p:cNvPr id="5" name="Rounded Rectangle 66">
              <a:extLst>
                <a:ext uri="{FF2B5EF4-FFF2-40B4-BE49-F238E27FC236}">
                  <a16:creationId xmlns:a16="http://schemas.microsoft.com/office/drawing/2014/main" id="{E90ABA83-0FEB-6528-F724-98B452925781}"/>
                </a:ext>
              </a:extLst>
            </p:cNvPr>
            <p:cNvSpPr/>
            <p:nvPr/>
          </p:nvSpPr>
          <p:spPr>
            <a:xfrm>
              <a:off x="4918393" y="3437318"/>
              <a:ext cx="716426" cy="841128"/>
            </a:xfrm>
            <a:prstGeom prst="roundRect">
              <a:avLst>
                <a:gd name="adj" fmla="val 0"/>
              </a:avLst>
            </a:prstGeom>
            <a:solidFill>
              <a:srgbClr val="A6ADD0"/>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Arial" panose="020B0604020202020204"/>
                <a:ea typeface="+mn-ea"/>
                <a:cs typeface="+mn-cs"/>
              </a:endParaRPr>
            </a:p>
          </p:txBody>
        </p:sp>
        <p:pic>
          <p:nvPicPr>
            <p:cNvPr id="6" name="Graphic 5" descr="Head with gears">
              <a:extLst>
                <a:ext uri="{FF2B5EF4-FFF2-40B4-BE49-F238E27FC236}">
                  <a16:creationId xmlns:a16="http://schemas.microsoft.com/office/drawing/2014/main" id="{CAC1A85E-364B-7DAE-BF5D-1AB087F7BA5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4955685" y="3501542"/>
              <a:ext cx="656257" cy="765354"/>
            </a:xfrm>
            <a:prstGeom prst="rect">
              <a:avLst/>
            </a:prstGeom>
          </p:spPr>
        </p:pic>
      </p:grpSp>
      <p:grpSp>
        <p:nvGrpSpPr>
          <p:cNvPr id="7" name="Group 6">
            <a:extLst>
              <a:ext uri="{FF2B5EF4-FFF2-40B4-BE49-F238E27FC236}">
                <a16:creationId xmlns:a16="http://schemas.microsoft.com/office/drawing/2014/main" id="{2420CB54-86E5-F0B8-48D2-5FCF05F10E20}"/>
              </a:ext>
            </a:extLst>
          </p:cNvPr>
          <p:cNvGrpSpPr/>
          <p:nvPr/>
        </p:nvGrpSpPr>
        <p:grpSpPr>
          <a:xfrm>
            <a:off x="7357137" y="1727478"/>
            <a:ext cx="3427589" cy="849893"/>
            <a:chOff x="5433316" y="1578951"/>
            <a:chExt cx="2928555" cy="849893"/>
          </a:xfrm>
        </p:grpSpPr>
        <p:sp>
          <p:nvSpPr>
            <p:cNvPr id="8" name="Rectangle 7">
              <a:extLst>
                <a:ext uri="{FF2B5EF4-FFF2-40B4-BE49-F238E27FC236}">
                  <a16:creationId xmlns:a16="http://schemas.microsoft.com/office/drawing/2014/main" id="{D4D4DA56-511F-B673-6E36-398C889E6E09}"/>
                </a:ext>
              </a:extLst>
            </p:cNvPr>
            <p:cNvSpPr/>
            <p:nvPr/>
          </p:nvSpPr>
          <p:spPr>
            <a:xfrm>
              <a:off x="5434845" y="1578951"/>
              <a:ext cx="2927026" cy="849893"/>
            </a:xfrm>
            <a:prstGeom prst="rect">
              <a:avLst/>
            </a:prstGeom>
            <a:solidFill>
              <a:srgbClr val="FFFFFF"/>
            </a:solidFill>
            <a:ln w="28575" cap="flat" cmpd="sng" algn="ctr">
              <a:solidFill>
                <a:srgbClr val="83CA87"/>
              </a:solidFill>
              <a:prstDash val="solid"/>
              <a:miter lim="800000"/>
            </a:ln>
            <a:effectLst/>
          </p:spPr>
          <p:txBody>
            <a:bodyPr lIns="91440" tIns="91440" rIns="91440" bIns="91440" rtlCol="0" anchor="ctr" anchorCtr="0"/>
            <a:lstStyle/>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Learner Records</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(e.g., Longitudinal Records of Performance)</a:t>
              </a:r>
            </a:p>
          </p:txBody>
        </p:sp>
        <p:sp>
          <p:nvSpPr>
            <p:cNvPr id="9" name="Rounded Rectangle 106">
              <a:extLst>
                <a:ext uri="{FF2B5EF4-FFF2-40B4-BE49-F238E27FC236}">
                  <a16:creationId xmlns:a16="http://schemas.microsoft.com/office/drawing/2014/main" id="{57529B89-B2C8-C213-E1F6-9F5C8CC14CFD}"/>
                </a:ext>
              </a:extLst>
            </p:cNvPr>
            <p:cNvSpPr/>
            <p:nvPr/>
          </p:nvSpPr>
          <p:spPr>
            <a:xfrm>
              <a:off x="5433316" y="1584867"/>
              <a:ext cx="720243" cy="843977"/>
            </a:xfrm>
            <a:prstGeom prst="roundRect">
              <a:avLst>
                <a:gd name="adj" fmla="val 0"/>
              </a:avLst>
            </a:prstGeom>
            <a:solidFill>
              <a:srgbClr val="83CA87"/>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nvGrpSpPr>
            <p:cNvPr id="10" name="Group 9">
              <a:extLst>
                <a:ext uri="{FF2B5EF4-FFF2-40B4-BE49-F238E27FC236}">
                  <a16:creationId xmlns:a16="http://schemas.microsoft.com/office/drawing/2014/main" id="{0D448F29-19D4-6709-1949-B1C371474B4E}"/>
                </a:ext>
              </a:extLst>
            </p:cNvPr>
            <p:cNvGrpSpPr/>
            <p:nvPr/>
          </p:nvGrpSpPr>
          <p:grpSpPr>
            <a:xfrm>
              <a:off x="5537892" y="1846768"/>
              <a:ext cx="515689" cy="314524"/>
              <a:chOff x="6440051" y="3569278"/>
              <a:chExt cx="328088" cy="201168"/>
            </a:xfrm>
          </p:grpSpPr>
          <p:grpSp>
            <p:nvGrpSpPr>
              <p:cNvPr id="11" name="Group 10">
                <a:extLst>
                  <a:ext uri="{FF2B5EF4-FFF2-40B4-BE49-F238E27FC236}">
                    <a16:creationId xmlns:a16="http://schemas.microsoft.com/office/drawing/2014/main" id="{7FED08BB-348A-B3CE-AE79-35F93436FA38}"/>
                  </a:ext>
                </a:extLst>
              </p:cNvPr>
              <p:cNvGrpSpPr/>
              <p:nvPr/>
            </p:nvGrpSpPr>
            <p:grpSpPr>
              <a:xfrm>
                <a:off x="6440051" y="3569278"/>
                <a:ext cx="163819" cy="201168"/>
                <a:chOff x="6427082" y="3546443"/>
                <a:chExt cx="163819" cy="201168"/>
              </a:xfrm>
            </p:grpSpPr>
            <p:grpSp>
              <p:nvGrpSpPr>
                <p:cNvPr id="40" name="Group 39">
                  <a:extLst>
                    <a:ext uri="{FF2B5EF4-FFF2-40B4-BE49-F238E27FC236}">
                      <a16:creationId xmlns:a16="http://schemas.microsoft.com/office/drawing/2014/main" id="{3D9156E8-E357-E10A-3E29-C52C13FEFB59}"/>
                    </a:ext>
                  </a:extLst>
                </p:cNvPr>
                <p:cNvGrpSpPr/>
                <p:nvPr/>
              </p:nvGrpSpPr>
              <p:grpSpPr>
                <a:xfrm>
                  <a:off x="6459636" y="3582884"/>
                  <a:ext cx="98739" cy="128287"/>
                  <a:chOff x="-1118205" y="3501693"/>
                  <a:chExt cx="742569" cy="964780"/>
                </a:xfrm>
              </p:grpSpPr>
              <p:sp>
                <p:nvSpPr>
                  <p:cNvPr id="42" name="Freeform 1190">
                    <a:extLst>
                      <a:ext uri="{FF2B5EF4-FFF2-40B4-BE49-F238E27FC236}">
                        <a16:creationId xmlns:a16="http://schemas.microsoft.com/office/drawing/2014/main" id="{D5FDBD31-60A6-A311-4415-E2B0A059EBC3}"/>
                      </a:ext>
                    </a:extLst>
                  </p:cNvPr>
                  <p:cNvSpPr/>
                  <p:nvPr/>
                </p:nvSpPr>
                <p:spPr>
                  <a:xfrm>
                    <a:off x="-932703" y="3501693"/>
                    <a:ext cx="371274" cy="445891"/>
                  </a:xfrm>
                  <a:custGeom>
                    <a:avLst/>
                    <a:gdLst>
                      <a:gd name="connsiteX0" fmla="*/ 40671 w 81341"/>
                      <a:gd name="connsiteY0" fmla="*/ 5084 h 81341"/>
                      <a:gd name="connsiteX1" fmla="*/ 76258 w 81341"/>
                      <a:gd name="connsiteY1" fmla="*/ 40671 h 81341"/>
                      <a:gd name="connsiteX2" fmla="*/ 40671 w 81341"/>
                      <a:gd name="connsiteY2" fmla="*/ 76258 h 81341"/>
                      <a:gd name="connsiteX3" fmla="*/ 5084 w 81341"/>
                      <a:gd name="connsiteY3" fmla="*/ 40671 h 81341"/>
                      <a:gd name="connsiteX4" fmla="*/ 40671 w 81341"/>
                      <a:gd name="connsiteY4" fmla="*/ 5084 h 81341"/>
                      <a:gd name="connsiteX5" fmla="*/ 40671 w 81341"/>
                      <a:gd name="connsiteY5" fmla="*/ 0 h 81341"/>
                      <a:gd name="connsiteX6" fmla="*/ 0 w 81341"/>
                      <a:gd name="connsiteY6" fmla="*/ 40671 h 81341"/>
                      <a:gd name="connsiteX7" fmla="*/ 40671 w 81341"/>
                      <a:gd name="connsiteY7" fmla="*/ 81342 h 81341"/>
                      <a:gd name="connsiteX8" fmla="*/ 81342 w 81341"/>
                      <a:gd name="connsiteY8" fmla="*/ 40671 h 81341"/>
                      <a:gd name="connsiteX9" fmla="*/ 40671 w 81341"/>
                      <a:gd name="connsiteY9" fmla="*/ 0 h 813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1341" h="81341">
                        <a:moveTo>
                          <a:pt x="40671" y="5084"/>
                        </a:moveTo>
                        <a:cubicBezTo>
                          <a:pt x="60325" y="5084"/>
                          <a:pt x="76258" y="21017"/>
                          <a:pt x="76258" y="40671"/>
                        </a:cubicBezTo>
                        <a:cubicBezTo>
                          <a:pt x="76258" y="60325"/>
                          <a:pt x="60325" y="76258"/>
                          <a:pt x="40671" y="76258"/>
                        </a:cubicBezTo>
                        <a:cubicBezTo>
                          <a:pt x="21017" y="76258"/>
                          <a:pt x="5084" y="60325"/>
                          <a:pt x="5084" y="40671"/>
                        </a:cubicBezTo>
                        <a:cubicBezTo>
                          <a:pt x="5103" y="21025"/>
                          <a:pt x="21025" y="5103"/>
                          <a:pt x="40671" y="5084"/>
                        </a:cubicBezTo>
                        <a:moveTo>
                          <a:pt x="40671" y="0"/>
                        </a:moveTo>
                        <a:cubicBezTo>
                          <a:pt x="18209" y="0"/>
                          <a:pt x="0" y="18209"/>
                          <a:pt x="0" y="40671"/>
                        </a:cubicBezTo>
                        <a:cubicBezTo>
                          <a:pt x="0" y="63133"/>
                          <a:pt x="18209" y="81342"/>
                          <a:pt x="40671" y="81342"/>
                        </a:cubicBezTo>
                        <a:cubicBezTo>
                          <a:pt x="63133" y="81342"/>
                          <a:pt x="81342" y="63133"/>
                          <a:pt x="81342" y="40671"/>
                        </a:cubicBezTo>
                        <a:cubicBezTo>
                          <a:pt x="81342" y="18209"/>
                          <a:pt x="63133" y="0"/>
                          <a:pt x="40671" y="0"/>
                        </a:cubicBezTo>
                        <a:close/>
                      </a:path>
                    </a:pathLst>
                  </a:custGeom>
                  <a:solidFill>
                    <a:srgbClr val="FFFFFF"/>
                  </a:solidFill>
                  <a:ln w="3175" cap="flat">
                    <a:solidFill>
                      <a:srgbClr val="FFFFFF"/>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6"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3" name="Freeform 1191">
                    <a:extLst>
                      <a:ext uri="{FF2B5EF4-FFF2-40B4-BE49-F238E27FC236}">
                        <a16:creationId xmlns:a16="http://schemas.microsoft.com/office/drawing/2014/main" id="{ACAD3627-2C7C-6B79-C18C-E92B079AD90F}"/>
                      </a:ext>
                    </a:extLst>
                  </p:cNvPr>
                  <p:cNvSpPr/>
                  <p:nvPr/>
                </p:nvSpPr>
                <p:spPr>
                  <a:xfrm>
                    <a:off x="-1118205" y="4003328"/>
                    <a:ext cx="742569" cy="463145"/>
                  </a:xfrm>
                  <a:custGeom>
                    <a:avLst/>
                    <a:gdLst>
                      <a:gd name="connsiteX0" fmla="*/ 445897 w 891788"/>
                      <a:gd name="connsiteY0" fmla="*/ 27869 h 463143"/>
                      <a:gd name="connsiteX1" fmla="*/ 271385 w 891788"/>
                      <a:gd name="connsiteY1" fmla="*/ 54346 h 463143"/>
                      <a:gd name="connsiteX2" fmla="*/ 65326 w 891788"/>
                      <a:gd name="connsiteY2" fmla="*/ 154667 h 463143"/>
                      <a:gd name="connsiteX3" fmla="*/ 27869 w 891788"/>
                      <a:gd name="connsiteY3" fmla="*/ 229915 h 463143"/>
                      <a:gd name="connsiteX4" fmla="*/ 27869 w 891788"/>
                      <a:gd name="connsiteY4" fmla="*/ 435711 h 463143"/>
                      <a:gd name="connsiteX5" fmla="*/ 863919 w 891788"/>
                      <a:gd name="connsiteY5" fmla="*/ 435711 h 463143"/>
                      <a:gd name="connsiteX6" fmla="*/ 863919 w 891788"/>
                      <a:gd name="connsiteY6" fmla="*/ 229915 h 463143"/>
                      <a:gd name="connsiteX7" fmla="*/ 825952 w 891788"/>
                      <a:gd name="connsiteY7" fmla="*/ 154404 h 463143"/>
                      <a:gd name="connsiteX8" fmla="*/ 620255 w 891788"/>
                      <a:gd name="connsiteY8" fmla="*/ 54346 h 463143"/>
                      <a:gd name="connsiteX9" fmla="*/ 445897 w 891788"/>
                      <a:gd name="connsiteY9" fmla="*/ 27869 h 463143"/>
                      <a:gd name="connsiteX10" fmla="*/ 445897 w 891788"/>
                      <a:gd name="connsiteY10" fmla="*/ 0 h 463143"/>
                      <a:gd name="connsiteX11" fmla="*/ 628083 w 891788"/>
                      <a:gd name="connsiteY11" fmla="*/ 27573 h 463143"/>
                      <a:gd name="connsiteX12" fmla="*/ 843477 w 891788"/>
                      <a:gd name="connsiteY12" fmla="*/ 132724 h 463143"/>
                      <a:gd name="connsiteX13" fmla="*/ 891788 w 891788"/>
                      <a:gd name="connsiteY13" fmla="*/ 229915 h 463143"/>
                      <a:gd name="connsiteX14" fmla="*/ 891788 w 891788"/>
                      <a:gd name="connsiteY14" fmla="*/ 435711 h 463143"/>
                      <a:gd name="connsiteX15" fmla="*/ 891788 w 891788"/>
                      <a:gd name="connsiteY15" fmla="*/ 445897 h 463143"/>
                      <a:gd name="connsiteX16" fmla="*/ 891788 w 891788"/>
                      <a:gd name="connsiteY16" fmla="*/ 463143 h 463143"/>
                      <a:gd name="connsiteX17" fmla="*/ 2086 w 891788"/>
                      <a:gd name="connsiteY17" fmla="*/ 463143 h 463143"/>
                      <a:gd name="connsiteX18" fmla="*/ 2086 w 891788"/>
                      <a:gd name="connsiteY18" fmla="*/ 445897 h 463143"/>
                      <a:gd name="connsiteX19" fmla="*/ 0 w 891788"/>
                      <a:gd name="connsiteY19" fmla="*/ 445897 h 463143"/>
                      <a:gd name="connsiteX20" fmla="*/ 0 w 891788"/>
                      <a:gd name="connsiteY20" fmla="*/ 229915 h 463143"/>
                      <a:gd name="connsiteX21" fmla="*/ 48437 w 891788"/>
                      <a:gd name="connsiteY21" fmla="*/ 132642 h 463143"/>
                      <a:gd name="connsiteX22" fmla="*/ 263870 w 891788"/>
                      <a:gd name="connsiteY22" fmla="*/ 27546 h 463143"/>
                      <a:gd name="connsiteX23" fmla="*/ 445897 w 891788"/>
                      <a:gd name="connsiteY23" fmla="*/ 0 h 463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891788" h="463143">
                        <a:moveTo>
                          <a:pt x="445897" y="27869"/>
                        </a:moveTo>
                        <a:cubicBezTo>
                          <a:pt x="386803" y="28894"/>
                          <a:pt x="328116" y="37797"/>
                          <a:pt x="271385" y="54346"/>
                        </a:cubicBezTo>
                        <a:cubicBezTo>
                          <a:pt x="197546" y="75971"/>
                          <a:pt x="127884" y="109887"/>
                          <a:pt x="65326" y="154667"/>
                        </a:cubicBezTo>
                        <a:cubicBezTo>
                          <a:pt x="42193" y="172872"/>
                          <a:pt x="28450" y="200489"/>
                          <a:pt x="27869" y="229915"/>
                        </a:cubicBezTo>
                        <a:lnTo>
                          <a:pt x="27869" y="435711"/>
                        </a:lnTo>
                        <a:lnTo>
                          <a:pt x="863919" y="435711"/>
                        </a:lnTo>
                        <a:lnTo>
                          <a:pt x="863919" y="229915"/>
                        </a:lnTo>
                        <a:cubicBezTo>
                          <a:pt x="863256" y="200314"/>
                          <a:pt x="849315" y="172587"/>
                          <a:pt x="825952" y="154404"/>
                        </a:cubicBezTo>
                        <a:cubicBezTo>
                          <a:pt x="764842" y="107513"/>
                          <a:pt x="694867" y="73477"/>
                          <a:pt x="620255" y="54346"/>
                        </a:cubicBezTo>
                        <a:cubicBezTo>
                          <a:pt x="563760" y="36958"/>
                          <a:pt x="505001" y="28039"/>
                          <a:pt x="445897" y="27869"/>
                        </a:cubicBezTo>
                        <a:close/>
                        <a:moveTo>
                          <a:pt x="445897" y="0"/>
                        </a:moveTo>
                        <a:cubicBezTo>
                          <a:pt x="507654" y="153"/>
                          <a:pt x="569050" y="9445"/>
                          <a:pt x="628083" y="27573"/>
                        </a:cubicBezTo>
                        <a:cubicBezTo>
                          <a:pt x="706247" y="47719"/>
                          <a:pt x="779522" y="83481"/>
                          <a:pt x="843477" y="132724"/>
                        </a:cubicBezTo>
                        <a:cubicBezTo>
                          <a:pt x="873375" y="156213"/>
                          <a:pt x="891114" y="191899"/>
                          <a:pt x="891788" y="229915"/>
                        </a:cubicBezTo>
                        <a:lnTo>
                          <a:pt x="891788" y="435711"/>
                        </a:lnTo>
                        <a:lnTo>
                          <a:pt x="891788" y="445897"/>
                        </a:lnTo>
                        <a:lnTo>
                          <a:pt x="891788" y="463143"/>
                        </a:lnTo>
                        <a:lnTo>
                          <a:pt x="2086" y="463143"/>
                        </a:lnTo>
                        <a:lnTo>
                          <a:pt x="2086" y="445897"/>
                        </a:lnTo>
                        <a:lnTo>
                          <a:pt x="0" y="445897"/>
                        </a:lnTo>
                        <a:lnTo>
                          <a:pt x="0" y="229915"/>
                        </a:lnTo>
                        <a:cubicBezTo>
                          <a:pt x="691" y="191856"/>
                          <a:pt x="18479" y="156131"/>
                          <a:pt x="48437" y="132642"/>
                        </a:cubicBezTo>
                        <a:cubicBezTo>
                          <a:pt x="113807" y="85713"/>
                          <a:pt x="186648" y="50180"/>
                          <a:pt x="263870" y="27546"/>
                        </a:cubicBezTo>
                        <a:cubicBezTo>
                          <a:pt x="323051" y="10306"/>
                          <a:pt x="384265" y="1041"/>
                          <a:pt x="445897" y="0"/>
                        </a:cubicBezTo>
                        <a:close/>
                      </a:path>
                    </a:pathLst>
                  </a:custGeom>
                  <a:solidFill>
                    <a:srgbClr val="FFFFFF"/>
                  </a:solidFill>
                  <a:ln w="3175" cap="flat" cmpd="sng" algn="ctr">
                    <a:solidFill>
                      <a:srgbClr val="FFFFFF"/>
                    </a:solidFill>
                    <a:prstDash val="solid"/>
                    <a:miter lim="800000"/>
                  </a:ln>
                  <a:effectLst/>
                </p:spPr>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6"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41" name="Rectangle 40">
                  <a:extLst>
                    <a:ext uri="{FF2B5EF4-FFF2-40B4-BE49-F238E27FC236}">
                      <a16:creationId xmlns:a16="http://schemas.microsoft.com/office/drawing/2014/main" id="{AD8D3491-F073-FDC2-566F-653AD84B8864}"/>
                    </a:ext>
                  </a:extLst>
                </p:cNvPr>
                <p:cNvSpPr/>
                <p:nvPr/>
              </p:nvSpPr>
              <p:spPr>
                <a:xfrm>
                  <a:off x="6427082" y="3546443"/>
                  <a:ext cx="163819" cy="201168"/>
                </a:xfrm>
                <a:prstGeom prst="rect">
                  <a:avLst/>
                </a:prstGeom>
                <a:noFill/>
                <a:ln w="9525" cap="flat" cmpd="sng" algn="ctr">
                  <a:solidFill>
                    <a:srgbClr val="FFFFFF"/>
                  </a:solid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36"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cxnSp>
            <p:nvCxnSpPr>
              <p:cNvPr id="13" name="Straight Connector 12">
                <a:extLst>
                  <a:ext uri="{FF2B5EF4-FFF2-40B4-BE49-F238E27FC236}">
                    <a16:creationId xmlns:a16="http://schemas.microsoft.com/office/drawing/2014/main" id="{4E6698AF-6BD8-6B41-9D2C-B374CAC933EA}"/>
                  </a:ext>
                </a:extLst>
              </p:cNvPr>
              <p:cNvCxnSpPr>
                <a:cxnSpLocks/>
              </p:cNvCxnSpPr>
              <p:nvPr/>
            </p:nvCxnSpPr>
            <p:spPr>
              <a:xfrm>
                <a:off x="6629353" y="3570856"/>
                <a:ext cx="138786" cy="0"/>
              </a:xfrm>
              <a:prstGeom prst="line">
                <a:avLst/>
              </a:prstGeom>
              <a:noFill/>
              <a:ln w="9525" cap="flat" cmpd="sng" algn="ctr">
                <a:solidFill>
                  <a:srgbClr val="FFFFFF"/>
                </a:solidFill>
                <a:prstDash val="solid"/>
                <a:miter lim="800000"/>
              </a:ln>
              <a:effectLst/>
            </p:spPr>
          </p:cxnSp>
          <p:cxnSp>
            <p:nvCxnSpPr>
              <p:cNvPr id="16" name="Straight Connector 15">
                <a:extLst>
                  <a:ext uri="{FF2B5EF4-FFF2-40B4-BE49-F238E27FC236}">
                    <a16:creationId xmlns:a16="http://schemas.microsoft.com/office/drawing/2014/main" id="{E82FA2D3-B06F-6341-AB58-16F9882A1D2D}"/>
                  </a:ext>
                </a:extLst>
              </p:cNvPr>
              <p:cNvCxnSpPr>
                <a:cxnSpLocks/>
              </p:cNvCxnSpPr>
              <p:nvPr/>
            </p:nvCxnSpPr>
            <p:spPr>
              <a:xfrm>
                <a:off x="6629353" y="3603960"/>
                <a:ext cx="138786" cy="0"/>
              </a:xfrm>
              <a:prstGeom prst="line">
                <a:avLst/>
              </a:prstGeom>
              <a:noFill/>
              <a:ln w="9525" cap="flat" cmpd="sng" algn="ctr">
                <a:solidFill>
                  <a:srgbClr val="FFFFFF"/>
                </a:solidFill>
                <a:prstDash val="solid"/>
                <a:miter lim="800000"/>
              </a:ln>
              <a:effectLst/>
            </p:spPr>
          </p:cxnSp>
          <p:cxnSp>
            <p:nvCxnSpPr>
              <p:cNvPr id="17" name="Straight Connector 16">
                <a:extLst>
                  <a:ext uri="{FF2B5EF4-FFF2-40B4-BE49-F238E27FC236}">
                    <a16:creationId xmlns:a16="http://schemas.microsoft.com/office/drawing/2014/main" id="{C4CEBA5F-6AF2-2E13-E604-3CCFB243EC2C}"/>
                  </a:ext>
                </a:extLst>
              </p:cNvPr>
              <p:cNvCxnSpPr>
                <a:cxnSpLocks/>
              </p:cNvCxnSpPr>
              <p:nvPr/>
            </p:nvCxnSpPr>
            <p:spPr>
              <a:xfrm>
                <a:off x="6629353" y="3637064"/>
                <a:ext cx="138786" cy="0"/>
              </a:xfrm>
              <a:prstGeom prst="line">
                <a:avLst/>
              </a:prstGeom>
              <a:noFill/>
              <a:ln w="9525" cap="flat" cmpd="sng" algn="ctr">
                <a:solidFill>
                  <a:srgbClr val="FFFFFF"/>
                </a:solidFill>
                <a:prstDash val="solid"/>
                <a:miter lim="800000"/>
              </a:ln>
              <a:effectLst/>
            </p:spPr>
          </p:cxnSp>
          <p:cxnSp>
            <p:nvCxnSpPr>
              <p:cNvPr id="33" name="Straight Connector 32">
                <a:extLst>
                  <a:ext uri="{FF2B5EF4-FFF2-40B4-BE49-F238E27FC236}">
                    <a16:creationId xmlns:a16="http://schemas.microsoft.com/office/drawing/2014/main" id="{BFCADA39-9EF1-CBB8-93A2-1248C3922664}"/>
                  </a:ext>
                </a:extLst>
              </p:cNvPr>
              <p:cNvCxnSpPr>
                <a:cxnSpLocks/>
              </p:cNvCxnSpPr>
              <p:nvPr/>
            </p:nvCxnSpPr>
            <p:spPr>
              <a:xfrm>
                <a:off x="6629353" y="3670168"/>
                <a:ext cx="138786" cy="0"/>
              </a:xfrm>
              <a:prstGeom prst="line">
                <a:avLst/>
              </a:prstGeom>
              <a:noFill/>
              <a:ln w="9525" cap="flat" cmpd="sng" algn="ctr">
                <a:solidFill>
                  <a:srgbClr val="FFFFFF"/>
                </a:solidFill>
                <a:prstDash val="solid"/>
                <a:miter lim="800000"/>
              </a:ln>
              <a:effectLst/>
            </p:spPr>
          </p:cxnSp>
          <p:cxnSp>
            <p:nvCxnSpPr>
              <p:cNvPr id="34" name="Straight Connector 33">
                <a:extLst>
                  <a:ext uri="{FF2B5EF4-FFF2-40B4-BE49-F238E27FC236}">
                    <a16:creationId xmlns:a16="http://schemas.microsoft.com/office/drawing/2014/main" id="{64FFAC03-FE6E-E2B5-E9AF-63B92AA50C10}"/>
                  </a:ext>
                </a:extLst>
              </p:cNvPr>
              <p:cNvCxnSpPr>
                <a:cxnSpLocks/>
              </p:cNvCxnSpPr>
              <p:nvPr/>
            </p:nvCxnSpPr>
            <p:spPr>
              <a:xfrm>
                <a:off x="6629353" y="3703272"/>
                <a:ext cx="138786" cy="0"/>
              </a:xfrm>
              <a:prstGeom prst="line">
                <a:avLst/>
              </a:prstGeom>
              <a:noFill/>
              <a:ln w="9525" cap="flat" cmpd="sng" algn="ctr">
                <a:solidFill>
                  <a:srgbClr val="FFFFFF"/>
                </a:solidFill>
                <a:prstDash val="solid"/>
                <a:miter lim="800000"/>
              </a:ln>
              <a:effectLst/>
            </p:spPr>
          </p:cxnSp>
          <p:cxnSp>
            <p:nvCxnSpPr>
              <p:cNvPr id="35" name="Straight Connector 34">
                <a:extLst>
                  <a:ext uri="{FF2B5EF4-FFF2-40B4-BE49-F238E27FC236}">
                    <a16:creationId xmlns:a16="http://schemas.microsoft.com/office/drawing/2014/main" id="{3E88BEDA-7756-D465-7EBC-5C911711EBCE}"/>
                  </a:ext>
                </a:extLst>
              </p:cNvPr>
              <p:cNvCxnSpPr>
                <a:cxnSpLocks/>
              </p:cNvCxnSpPr>
              <p:nvPr/>
            </p:nvCxnSpPr>
            <p:spPr>
              <a:xfrm>
                <a:off x="6629353" y="3736376"/>
                <a:ext cx="138786" cy="0"/>
              </a:xfrm>
              <a:prstGeom prst="line">
                <a:avLst/>
              </a:prstGeom>
              <a:noFill/>
              <a:ln w="9525" cap="flat" cmpd="sng" algn="ctr">
                <a:solidFill>
                  <a:srgbClr val="FFFFFF"/>
                </a:solidFill>
                <a:prstDash val="solid"/>
                <a:miter lim="800000"/>
              </a:ln>
              <a:effectLst/>
            </p:spPr>
          </p:cxnSp>
          <p:cxnSp>
            <p:nvCxnSpPr>
              <p:cNvPr id="39" name="Straight Connector 38">
                <a:extLst>
                  <a:ext uri="{FF2B5EF4-FFF2-40B4-BE49-F238E27FC236}">
                    <a16:creationId xmlns:a16="http://schemas.microsoft.com/office/drawing/2014/main" id="{3F5FA9CC-C71C-FF88-D840-FD8F5DEFB6B1}"/>
                  </a:ext>
                </a:extLst>
              </p:cNvPr>
              <p:cNvCxnSpPr>
                <a:cxnSpLocks/>
              </p:cNvCxnSpPr>
              <p:nvPr/>
            </p:nvCxnSpPr>
            <p:spPr>
              <a:xfrm>
                <a:off x="6629353" y="3769480"/>
                <a:ext cx="138786" cy="0"/>
              </a:xfrm>
              <a:prstGeom prst="line">
                <a:avLst/>
              </a:prstGeom>
              <a:noFill/>
              <a:ln w="9525" cap="flat" cmpd="sng" algn="ctr">
                <a:solidFill>
                  <a:srgbClr val="FFFFFF"/>
                </a:solidFill>
                <a:prstDash val="solid"/>
                <a:miter lim="800000"/>
              </a:ln>
              <a:effectLst/>
            </p:spPr>
          </p:cxnSp>
        </p:grpSp>
      </p:grpSp>
      <p:grpSp>
        <p:nvGrpSpPr>
          <p:cNvPr id="44" name="Group 43">
            <a:extLst>
              <a:ext uri="{FF2B5EF4-FFF2-40B4-BE49-F238E27FC236}">
                <a16:creationId xmlns:a16="http://schemas.microsoft.com/office/drawing/2014/main" id="{83021E91-A784-77BF-BD86-8D1671134955}"/>
              </a:ext>
            </a:extLst>
          </p:cNvPr>
          <p:cNvGrpSpPr/>
          <p:nvPr/>
        </p:nvGrpSpPr>
        <p:grpSpPr>
          <a:xfrm>
            <a:off x="7357137" y="2733522"/>
            <a:ext cx="3439798" cy="843978"/>
            <a:chOff x="2535423" y="4605433"/>
            <a:chExt cx="3439798" cy="843978"/>
          </a:xfrm>
        </p:grpSpPr>
        <p:sp>
          <p:nvSpPr>
            <p:cNvPr id="45" name="Rectangle 44">
              <a:extLst>
                <a:ext uri="{FF2B5EF4-FFF2-40B4-BE49-F238E27FC236}">
                  <a16:creationId xmlns:a16="http://schemas.microsoft.com/office/drawing/2014/main" id="{02ADC25D-8F5A-3F69-9895-774869524B62}"/>
                </a:ext>
              </a:extLst>
            </p:cNvPr>
            <p:cNvSpPr/>
            <p:nvPr/>
          </p:nvSpPr>
          <p:spPr>
            <a:xfrm>
              <a:off x="2535423" y="4605433"/>
              <a:ext cx="3439798" cy="843978"/>
            </a:xfrm>
            <a:prstGeom prst="rect">
              <a:avLst/>
            </a:prstGeom>
            <a:solidFill>
              <a:srgbClr val="FFFFFF"/>
            </a:solidFill>
            <a:ln w="28575" cap="flat" cmpd="sng" algn="ctr">
              <a:solidFill>
                <a:srgbClr val="2B82BD"/>
              </a:solidFill>
              <a:prstDash val="solid"/>
              <a:miter lim="800000"/>
            </a:ln>
            <a:effectLst/>
          </p:spPr>
          <p:txBody>
            <a:bodyPr lIns="91440" tIns="91440" rIns="91440" bIns="91440" rtlCol="0" anchor="ctr" anchorCtr="0"/>
            <a:lstStyle/>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Catalog of Learning Experiences</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(Inventory of Available Learning Resources and Events)</a:t>
              </a:r>
            </a:p>
          </p:txBody>
        </p:sp>
        <p:sp>
          <p:nvSpPr>
            <p:cNvPr id="46" name="Rounded Rectangle 107">
              <a:extLst>
                <a:ext uri="{FF2B5EF4-FFF2-40B4-BE49-F238E27FC236}">
                  <a16:creationId xmlns:a16="http://schemas.microsoft.com/office/drawing/2014/main" id="{B6B23C95-72F8-0EB0-0843-6C1FDF1EAB1A}"/>
                </a:ext>
              </a:extLst>
            </p:cNvPr>
            <p:cNvSpPr/>
            <p:nvPr/>
          </p:nvSpPr>
          <p:spPr>
            <a:xfrm>
              <a:off x="2538585" y="4611662"/>
              <a:ext cx="836726" cy="837749"/>
            </a:xfrm>
            <a:prstGeom prst="roundRect">
              <a:avLst>
                <a:gd name="adj" fmla="val 0"/>
              </a:avLst>
            </a:prstGeom>
            <a:solidFill>
              <a:srgbClr val="2B82BD"/>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47" name="Freeform 840">
              <a:extLst>
                <a:ext uri="{FF2B5EF4-FFF2-40B4-BE49-F238E27FC236}">
                  <a16:creationId xmlns:a16="http://schemas.microsoft.com/office/drawing/2014/main" id="{3E61FA5E-7160-41F6-575B-4588161147BE}"/>
                </a:ext>
              </a:extLst>
            </p:cNvPr>
            <p:cNvSpPr/>
            <p:nvPr/>
          </p:nvSpPr>
          <p:spPr>
            <a:xfrm>
              <a:off x="2660102" y="4865331"/>
              <a:ext cx="593692" cy="333604"/>
            </a:xfrm>
            <a:custGeom>
              <a:avLst/>
              <a:gdLst>
                <a:gd name="connsiteX0" fmla="*/ 752797 w 798309"/>
                <a:gd name="connsiteY0" fmla="*/ 101394 h 523900"/>
                <a:gd name="connsiteX1" fmla="*/ 752657 w 798309"/>
                <a:gd name="connsiteY1" fmla="*/ 101394 h 523900"/>
                <a:gd name="connsiteX2" fmla="*/ 728057 w 798309"/>
                <a:gd name="connsiteY2" fmla="*/ 102169 h 523900"/>
                <a:gd name="connsiteX3" fmla="*/ 724529 w 798309"/>
                <a:gd name="connsiteY3" fmla="*/ 64474 h 523900"/>
                <a:gd name="connsiteX4" fmla="*/ 714460 w 798309"/>
                <a:gd name="connsiteY4" fmla="*/ 64220 h 523900"/>
                <a:gd name="connsiteX5" fmla="*/ 685732 w 798309"/>
                <a:gd name="connsiteY5" fmla="*/ 65609 h 523900"/>
                <a:gd name="connsiteX6" fmla="*/ 680286 w 798309"/>
                <a:gd name="connsiteY6" fmla="*/ 2504 h 523900"/>
                <a:gd name="connsiteX7" fmla="*/ 643767 w 798309"/>
                <a:gd name="connsiteY7" fmla="*/ 18 h 523900"/>
                <a:gd name="connsiteX8" fmla="*/ 401147 w 798309"/>
                <a:gd name="connsiteY8" fmla="*/ 104793 h 523900"/>
                <a:gd name="connsiteX9" fmla="*/ 397168 w 798309"/>
                <a:gd name="connsiteY9" fmla="*/ 104793 h 523900"/>
                <a:gd name="connsiteX10" fmla="*/ 154546 w 798309"/>
                <a:gd name="connsiteY10" fmla="*/ 18 h 523900"/>
                <a:gd name="connsiteX11" fmla="*/ 118027 w 798309"/>
                <a:gd name="connsiteY11" fmla="*/ 2504 h 523900"/>
                <a:gd name="connsiteX12" fmla="*/ 112582 w 798309"/>
                <a:gd name="connsiteY12" fmla="*/ 65605 h 523900"/>
                <a:gd name="connsiteX13" fmla="*/ 83856 w 798309"/>
                <a:gd name="connsiteY13" fmla="*/ 64216 h 523900"/>
                <a:gd name="connsiteX14" fmla="*/ 73786 w 798309"/>
                <a:gd name="connsiteY14" fmla="*/ 64470 h 523900"/>
                <a:gd name="connsiteX15" fmla="*/ 70262 w 798309"/>
                <a:gd name="connsiteY15" fmla="*/ 102165 h 523900"/>
                <a:gd name="connsiteX16" fmla="*/ 45661 w 798309"/>
                <a:gd name="connsiteY16" fmla="*/ 101391 h 523900"/>
                <a:gd name="connsiteX17" fmla="*/ 45520 w 798309"/>
                <a:gd name="connsiteY17" fmla="*/ 101391 h 523900"/>
                <a:gd name="connsiteX18" fmla="*/ 27464 w 798309"/>
                <a:gd name="connsiteY18" fmla="*/ 117852 h 523900"/>
                <a:gd name="connsiteX19" fmla="*/ 84 w 798309"/>
                <a:gd name="connsiteY19" fmla="*/ 413483 h 523900"/>
                <a:gd name="connsiteX20" fmla="*/ 16434 w 798309"/>
                <a:gd name="connsiteY20" fmla="*/ 433305 h 523900"/>
                <a:gd name="connsiteX21" fmla="*/ 18155 w 798309"/>
                <a:gd name="connsiteY21" fmla="*/ 433388 h 523900"/>
                <a:gd name="connsiteX22" fmla="*/ 18751 w 798309"/>
                <a:gd name="connsiteY22" fmla="*/ 433380 h 523900"/>
                <a:gd name="connsiteX23" fmla="*/ 38167 w 798309"/>
                <a:gd name="connsiteY23" fmla="*/ 433080 h 523900"/>
                <a:gd name="connsiteX24" fmla="*/ 356664 w 798309"/>
                <a:gd name="connsiteY24" fmla="*/ 517757 h 523900"/>
                <a:gd name="connsiteX25" fmla="*/ 376801 w 798309"/>
                <a:gd name="connsiteY25" fmla="*/ 523901 h 523900"/>
                <a:gd name="connsiteX26" fmla="*/ 421998 w 798309"/>
                <a:gd name="connsiteY26" fmla="*/ 523901 h 523900"/>
                <a:gd name="connsiteX27" fmla="*/ 441414 w 798309"/>
                <a:gd name="connsiteY27" fmla="*/ 518222 h 523900"/>
                <a:gd name="connsiteX28" fmla="*/ 761578 w 798309"/>
                <a:gd name="connsiteY28" fmla="*/ 433083 h 523900"/>
                <a:gd name="connsiteX29" fmla="*/ 779534 w 798309"/>
                <a:gd name="connsiteY29" fmla="*/ 433358 h 523900"/>
                <a:gd name="connsiteX30" fmla="*/ 780049 w 798309"/>
                <a:gd name="connsiteY30" fmla="*/ 433366 h 523900"/>
                <a:gd name="connsiteX31" fmla="*/ 798310 w 798309"/>
                <a:gd name="connsiteY31" fmla="*/ 415191 h 523900"/>
                <a:gd name="connsiteX32" fmla="*/ 798232 w 798309"/>
                <a:gd name="connsiteY32" fmla="*/ 413459 h 523900"/>
                <a:gd name="connsiteX33" fmla="*/ 770848 w 798309"/>
                <a:gd name="connsiteY33" fmla="*/ 117852 h 523900"/>
                <a:gd name="connsiteX34" fmla="*/ 752797 w 798309"/>
                <a:gd name="connsiteY34" fmla="*/ 101394 h 523900"/>
                <a:gd name="connsiteX35" fmla="*/ 367075 w 798309"/>
                <a:gd name="connsiteY35" fmla="*/ 501804 h 523900"/>
                <a:gd name="connsiteX36" fmla="*/ 38163 w 798309"/>
                <a:gd name="connsiteY36" fmla="*/ 414032 h 523900"/>
                <a:gd name="connsiteX37" fmla="*/ 19139 w 798309"/>
                <a:gd name="connsiteY37" fmla="*/ 414311 h 523900"/>
                <a:gd name="connsiteX38" fmla="*/ 46355 w 798309"/>
                <a:gd name="connsiteY38" fmla="*/ 120452 h 523900"/>
                <a:gd name="connsiteX39" fmla="*/ 68478 w 798309"/>
                <a:gd name="connsiteY39" fmla="*/ 121170 h 523900"/>
                <a:gd name="connsiteX40" fmla="*/ 42986 w 798309"/>
                <a:gd name="connsiteY40" fmla="*/ 393496 h 523900"/>
                <a:gd name="connsiteX41" fmla="*/ 51749 w 798309"/>
                <a:gd name="connsiteY41" fmla="*/ 393339 h 523900"/>
                <a:gd name="connsiteX42" fmla="*/ 367465 w 798309"/>
                <a:gd name="connsiteY42" fmla="*/ 501163 h 523900"/>
                <a:gd name="connsiteX43" fmla="*/ 370144 w 798309"/>
                <a:gd name="connsiteY43" fmla="*/ 503270 h 523900"/>
                <a:gd name="connsiteX44" fmla="*/ 367075 w 798309"/>
                <a:gd name="connsiteY44" fmla="*/ 501804 h 523900"/>
                <a:gd name="connsiteX45" fmla="*/ 389475 w 798309"/>
                <a:gd name="connsiteY45" fmla="*/ 494424 h 523900"/>
                <a:gd name="connsiteX46" fmla="*/ 63900 w 798309"/>
                <a:gd name="connsiteY46" fmla="*/ 374478 h 523900"/>
                <a:gd name="connsiteX47" fmla="*/ 91150 w 798309"/>
                <a:gd name="connsiteY47" fmla="*/ 83371 h 523900"/>
                <a:gd name="connsiteX48" fmla="*/ 110950 w 798309"/>
                <a:gd name="connsiteY48" fmla="*/ 84531 h 523900"/>
                <a:gd name="connsiteX49" fmla="*/ 88411 w 798309"/>
                <a:gd name="connsiteY49" fmla="*/ 345738 h 523900"/>
                <a:gd name="connsiteX50" fmla="*/ 389630 w 798309"/>
                <a:gd name="connsiteY50" fmla="*/ 491699 h 523900"/>
                <a:gd name="connsiteX51" fmla="*/ 389630 w 798309"/>
                <a:gd name="connsiteY51" fmla="*/ 494349 h 523900"/>
                <a:gd name="connsiteX52" fmla="*/ 389475 w 798309"/>
                <a:gd name="connsiteY52" fmla="*/ 494422 h 523900"/>
                <a:gd name="connsiteX53" fmla="*/ 389475 w 798309"/>
                <a:gd name="connsiteY53" fmla="*/ 465380 h 523900"/>
                <a:gd name="connsiteX54" fmla="*/ 108914 w 798309"/>
                <a:gd name="connsiteY54" fmla="*/ 329734 h 523900"/>
                <a:gd name="connsiteX55" fmla="*/ 135665 w 798309"/>
                <a:gd name="connsiteY55" fmla="*/ 19722 h 523900"/>
                <a:gd name="connsiteX56" fmla="*/ 154548 w 798309"/>
                <a:gd name="connsiteY56" fmla="*/ 19074 h 523900"/>
                <a:gd name="connsiteX57" fmla="*/ 385326 w 798309"/>
                <a:gd name="connsiteY57" fmla="*/ 119868 h 523900"/>
                <a:gd name="connsiteX58" fmla="*/ 389630 w 798309"/>
                <a:gd name="connsiteY58" fmla="*/ 124414 h 523900"/>
                <a:gd name="connsiteX59" fmla="*/ 389630 w 798309"/>
                <a:gd name="connsiteY59" fmla="*/ 465314 h 523900"/>
                <a:gd name="connsiteX60" fmla="*/ 389473 w 798309"/>
                <a:gd name="connsiteY60" fmla="*/ 465378 h 523900"/>
                <a:gd name="connsiteX61" fmla="*/ 408680 w 798309"/>
                <a:gd name="connsiteY61" fmla="*/ 124424 h 523900"/>
                <a:gd name="connsiteX62" fmla="*/ 412989 w 798309"/>
                <a:gd name="connsiteY62" fmla="*/ 119873 h 523900"/>
                <a:gd name="connsiteX63" fmla="*/ 643769 w 798309"/>
                <a:gd name="connsiteY63" fmla="*/ 19072 h 523900"/>
                <a:gd name="connsiteX64" fmla="*/ 662650 w 798309"/>
                <a:gd name="connsiteY64" fmla="*/ 19720 h 523900"/>
                <a:gd name="connsiteX65" fmla="*/ 689401 w 798309"/>
                <a:gd name="connsiteY65" fmla="*/ 329733 h 523900"/>
                <a:gd name="connsiteX66" fmla="*/ 408837 w 798309"/>
                <a:gd name="connsiteY66" fmla="*/ 465378 h 523900"/>
                <a:gd name="connsiteX67" fmla="*/ 408680 w 798309"/>
                <a:gd name="connsiteY67" fmla="*/ 465310 h 523900"/>
                <a:gd name="connsiteX68" fmla="*/ 408680 w 798309"/>
                <a:gd name="connsiteY68" fmla="*/ 494354 h 523900"/>
                <a:gd name="connsiteX69" fmla="*/ 408680 w 798309"/>
                <a:gd name="connsiteY69" fmla="*/ 491704 h 523900"/>
                <a:gd name="connsiteX70" fmla="*/ 709904 w 798309"/>
                <a:gd name="connsiteY70" fmla="*/ 345743 h 523900"/>
                <a:gd name="connsiteX71" fmla="*/ 687364 w 798309"/>
                <a:gd name="connsiteY71" fmla="*/ 84533 h 523900"/>
                <a:gd name="connsiteX72" fmla="*/ 707164 w 798309"/>
                <a:gd name="connsiteY72" fmla="*/ 83373 h 523900"/>
                <a:gd name="connsiteX73" fmla="*/ 734414 w 798309"/>
                <a:gd name="connsiteY73" fmla="*/ 374478 h 523900"/>
                <a:gd name="connsiteX74" fmla="*/ 408836 w 798309"/>
                <a:gd name="connsiteY74" fmla="*/ 494422 h 523900"/>
                <a:gd name="connsiteX75" fmla="*/ 408680 w 798309"/>
                <a:gd name="connsiteY75" fmla="*/ 494349 h 523900"/>
                <a:gd name="connsiteX76" fmla="*/ 761573 w 798309"/>
                <a:gd name="connsiteY76" fmla="*/ 414034 h 523900"/>
                <a:gd name="connsiteX77" fmla="*/ 431328 w 798309"/>
                <a:gd name="connsiteY77" fmla="*/ 502059 h 523900"/>
                <a:gd name="connsiteX78" fmla="*/ 427439 w 798309"/>
                <a:gd name="connsiteY78" fmla="*/ 503869 h 523900"/>
                <a:gd name="connsiteX79" fmla="*/ 430598 w 798309"/>
                <a:gd name="connsiteY79" fmla="*/ 501342 h 523900"/>
                <a:gd name="connsiteX80" fmla="*/ 746564 w 798309"/>
                <a:gd name="connsiteY80" fmla="*/ 393347 h 523900"/>
                <a:gd name="connsiteX81" fmla="*/ 755327 w 798309"/>
                <a:gd name="connsiteY81" fmla="*/ 393503 h 523900"/>
                <a:gd name="connsiteX82" fmla="*/ 729835 w 798309"/>
                <a:gd name="connsiteY82" fmla="*/ 121170 h 523900"/>
                <a:gd name="connsiteX83" fmla="*/ 751958 w 798309"/>
                <a:gd name="connsiteY83" fmla="*/ 120452 h 523900"/>
                <a:gd name="connsiteX84" fmla="*/ 779173 w 798309"/>
                <a:gd name="connsiteY84" fmla="*/ 414283 h 523900"/>
                <a:gd name="connsiteX85" fmla="*/ 761573 w 798309"/>
                <a:gd name="connsiteY85" fmla="*/ 414030 h 523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Lst>
              <a:rect l="l" t="t" r="r" b="b"/>
              <a:pathLst>
                <a:path w="798309" h="523900">
                  <a:moveTo>
                    <a:pt x="752797" y="101394"/>
                  </a:moveTo>
                  <a:lnTo>
                    <a:pt x="752657" y="101394"/>
                  </a:lnTo>
                  <a:cubicBezTo>
                    <a:pt x="746138" y="101446"/>
                    <a:pt x="737813" y="101657"/>
                    <a:pt x="728057" y="102169"/>
                  </a:cubicBezTo>
                  <a:lnTo>
                    <a:pt x="724529" y="64474"/>
                  </a:lnTo>
                  <a:cubicBezTo>
                    <a:pt x="724529" y="64474"/>
                    <a:pt x="721011" y="64220"/>
                    <a:pt x="714460" y="64220"/>
                  </a:cubicBezTo>
                  <a:cubicBezTo>
                    <a:pt x="707872" y="64220"/>
                    <a:pt x="697982" y="64560"/>
                    <a:pt x="685732" y="65609"/>
                  </a:cubicBezTo>
                  <a:lnTo>
                    <a:pt x="680286" y="2504"/>
                  </a:lnTo>
                  <a:cubicBezTo>
                    <a:pt x="668199" y="697"/>
                    <a:pt x="655986" y="-134"/>
                    <a:pt x="643767" y="18"/>
                  </a:cubicBezTo>
                  <a:cubicBezTo>
                    <a:pt x="551942" y="169"/>
                    <a:pt x="464216" y="38054"/>
                    <a:pt x="401147" y="104793"/>
                  </a:cubicBezTo>
                  <a:lnTo>
                    <a:pt x="397168" y="104793"/>
                  </a:lnTo>
                  <a:cubicBezTo>
                    <a:pt x="334096" y="38057"/>
                    <a:pt x="246370" y="173"/>
                    <a:pt x="154546" y="18"/>
                  </a:cubicBezTo>
                  <a:cubicBezTo>
                    <a:pt x="142326" y="-135"/>
                    <a:pt x="130113" y="696"/>
                    <a:pt x="118027" y="2504"/>
                  </a:cubicBezTo>
                  <a:lnTo>
                    <a:pt x="112582" y="65605"/>
                  </a:lnTo>
                  <a:cubicBezTo>
                    <a:pt x="100329" y="64557"/>
                    <a:pt x="90441" y="64216"/>
                    <a:pt x="83856" y="64216"/>
                  </a:cubicBezTo>
                  <a:cubicBezTo>
                    <a:pt x="77308" y="64216"/>
                    <a:pt x="73786" y="64470"/>
                    <a:pt x="73786" y="64470"/>
                  </a:cubicBezTo>
                  <a:lnTo>
                    <a:pt x="70262" y="102165"/>
                  </a:lnTo>
                  <a:cubicBezTo>
                    <a:pt x="60505" y="101653"/>
                    <a:pt x="52179" y="101442"/>
                    <a:pt x="45661" y="101391"/>
                  </a:cubicBezTo>
                  <a:lnTo>
                    <a:pt x="45520" y="101391"/>
                  </a:lnTo>
                  <a:cubicBezTo>
                    <a:pt x="36152" y="101389"/>
                    <a:pt x="28326" y="108524"/>
                    <a:pt x="27464" y="117852"/>
                  </a:cubicBezTo>
                  <a:lnTo>
                    <a:pt x="84" y="413483"/>
                  </a:lnTo>
                  <a:cubicBezTo>
                    <a:pt x="-875" y="423472"/>
                    <a:pt x="6445" y="432346"/>
                    <a:pt x="16434" y="433305"/>
                  </a:cubicBezTo>
                  <a:cubicBezTo>
                    <a:pt x="17006" y="433360"/>
                    <a:pt x="17580" y="433388"/>
                    <a:pt x="18155" y="433388"/>
                  </a:cubicBezTo>
                  <a:cubicBezTo>
                    <a:pt x="18353" y="433388"/>
                    <a:pt x="18552" y="433388"/>
                    <a:pt x="18751" y="433380"/>
                  </a:cubicBezTo>
                  <a:cubicBezTo>
                    <a:pt x="24267" y="433203"/>
                    <a:pt x="30774" y="433080"/>
                    <a:pt x="38167" y="433080"/>
                  </a:cubicBezTo>
                  <a:cubicBezTo>
                    <a:pt x="104848" y="433080"/>
                    <a:pt x="242609" y="443247"/>
                    <a:pt x="356664" y="517757"/>
                  </a:cubicBezTo>
                  <a:cubicBezTo>
                    <a:pt x="362636" y="521718"/>
                    <a:pt x="369634" y="523853"/>
                    <a:pt x="376801" y="523901"/>
                  </a:cubicBezTo>
                  <a:lnTo>
                    <a:pt x="421998" y="523901"/>
                  </a:lnTo>
                  <a:cubicBezTo>
                    <a:pt x="428873" y="523860"/>
                    <a:pt x="435600" y="521893"/>
                    <a:pt x="441414" y="518222"/>
                  </a:cubicBezTo>
                  <a:cubicBezTo>
                    <a:pt x="561666" y="443290"/>
                    <a:pt x="696844" y="433083"/>
                    <a:pt x="761578" y="433083"/>
                  </a:cubicBezTo>
                  <a:cubicBezTo>
                    <a:pt x="768370" y="433083"/>
                    <a:pt x="774392" y="433195"/>
                    <a:pt x="779534" y="433358"/>
                  </a:cubicBezTo>
                  <a:lnTo>
                    <a:pt x="780049" y="433366"/>
                  </a:lnTo>
                  <a:cubicBezTo>
                    <a:pt x="790111" y="433390"/>
                    <a:pt x="798286" y="425253"/>
                    <a:pt x="798310" y="415191"/>
                  </a:cubicBezTo>
                  <a:cubicBezTo>
                    <a:pt x="798312" y="414613"/>
                    <a:pt x="798285" y="414034"/>
                    <a:pt x="798232" y="413459"/>
                  </a:cubicBezTo>
                  <a:lnTo>
                    <a:pt x="770848" y="117852"/>
                  </a:lnTo>
                  <a:cubicBezTo>
                    <a:pt x="769984" y="108527"/>
                    <a:pt x="762162" y="101394"/>
                    <a:pt x="752797" y="101394"/>
                  </a:cubicBezTo>
                  <a:close/>
                  <a:moveTo>
                    <a:pt x="367075" y="501804"/>
                  </a:moveTo>
                  <a:cubicBezTo>
                    <a:pt x="250169" y="425435"/>
                    <a:pt x="110822" y="414032"/>
                    <a:pt x="38163" y="414032"/>
                  </a:cubicBezTo>
                  <a:cubicBezTo>
                    <a:pt x="31686" y="414032"/>
                    <a:pt x="25288" y="414127"/>
                    <a:pt x="19139" y="414311"/>
                  </a:cubicBezTo>
                  <a:lnTo>
                    <a:pt x="46355" y="120452"/>
                  </a:lnTo>
                  <a:cubicBezTo>
                    <a:pt x="52097" y="120507"/>
                    <a:pt x="59580" y="120703"/>
                    <a:pt x="68478" y="121170"/>
                  </a:cubicBezTo>
                  <a:lnTo>
                    <a:pt x="42986" y="393496"/>
                  </a:lnTo>
                  <a:cubicBezTo>
                    <a:pt x="42986" y="393496"/>
                    <a:pt x="46063" y="393339"/>
                    <a:pt x="51749" y="393339"/>
                  </a:cubicBezTo>
                  <a:cubicBezTo>
                    <a:pt x="88967" y="393339"/>
                    <a:pt x="237968" y="400058"/>
                    <a:pt x="367465" y="501163"/>
                  </a:cubicBezTo>
                  <a:cubicBezTo>
                    <a:pt x="368359" y="501861"/>
                    <a:pt x="370263" y="503067"/>
                    <a:pt x="370144" y="503270"/>
                  </a:cubicBezTo>
                  <a:cubicBezTo>
                    <a:pt x="369042" y="502968"/>
                    <a:pt x="368003" y="502472"/>
                    <a:pt x="367075" y="501804"/>
                  </a:cubicBezTo>
                  <a:close/>
                  <a:moveTo>
                    <a:pt x="389475" y="494424"/>
                  </a:moveTo>
                  <a:cubicBezTo>
                    <a:pt x="264804" y="391490"/>
                    <a:pt x="120914" y="376194"/>
                    <a:pt x="63900" y="374478"/>
                  </a:cubicBezTo>
                  <a:lnTo>
                    <a:pt x="91150" y="83371"/>
                  </a:lnTo>
                  <a:cubicBezTo>
                    <a:pt x="96553" y="83517"/>
                    <a:pt x="103247" y="83873"/>
                    <a:pt x="110950" y="84531"/>
                  </a:cubicBezTo>
                  <a:lnTo>
                    <a:pt x="88411" y="345738"/>
                  </a:lnTo>
                  <a:cubicBezTo>
                    <a:pt x="88411" y="345738"/>
                    <a:pt x="264230" y="367107"/>
                    <a:pt x="389630" y="491699"/>
                  </a:cubicBezTo>
                  <a:lnTo>
                    <a:pt x="389630" y="494349"/>
                  </a:lnTo>
                  <a:cubicBezTo>
                    <a:pt x="389630" y="494460"/>
                    <a:pt x="389560" y="494492"/>
                    <a:pt x="389475" y="494422"/>
                  </a:cubicBezTo>
                  <a:close/>
                  <a:moveTo>
                    <a:pt x="389475" y="465380"/>
                  </a:moveTo>
                  <a:cubicBezTo>
                    <a:pt x="285450" y="370067"/>
                    <a:pt x="156255" y="338461"/>
                    <a:pt x="108914" y="329734"/>
                  </a:cubicBezTo>
                  <a:lnTo>
                    <a:pt x="135665" y="19722"/>
                  </a:lnTo>
                  <a:cubicBezTo>
                    <a:pt x="140791" y="19357"/>
                    <a:pt x="147160" y="19074"/>
                    <a:pt x="154548" y="19074"/>
                  </a:cubicBezTo>
                  <a:cubicBezTo>
                    <a:pt x="242124" y="19209"/>
                    <a:pt x="325710" y="55715"/>
                    <a:pt x="385326" y="119868"/>
                  </a:cubicBezTo>
                  <a:lnTo>
                    <a:pt x="389630" y="124414"/>
                  </a:lnTo>
                  <a:lnTo>
                    <a:pt x="389630" y="465314"/>
                  </a:lnTo>
                  <a:cubicBezTo>
                    <a:pt x="389630" y="465427"/>
                    <a:pt x="389559" y="465456"/>
                    <a:pt x="389473" y="465378"/>
                  </a:cubicBezTo>
                  <a:close/>
                  <a:moveTo>
                    <a:pt x="408680" y="124424"/>
                  </a:moveTo>
                  <a:lnTo>
                    <a:pt x="412989" y="119873"/>
                  </a:lnTo>
                  <a:cubicBezTo>
                    <a:pt x="472604" y="55715"/>
                    <a:pt x="556190" y="19206"/>
                    <a:pt x="643769" y="19072"/>
                  </a:cubicBezTo>
                  <a:cubicBezTo>
                    <a:pt x="651156" y="19072"/>
                    <a:pt x="657526" y="19357"/>
                    <a:pt x="662650" y="19720"/>
                  </a:cubicBezTo>
                  <a:lnTo>
                    <a:pt x="689401" y="329733"/>
                  </a:lnTo>
                  <a:cubicBezTo>
                    <a:pt x="642062" y="338459"/>
                    <a:pt x="512863" y="370065"/>
                    <a:pt x="408837" y="465378"/>
                  </a:cubicBezTo>
                  <a:cubicBezTo>
                    <a:pt x="408752" y="465456"/>
                    <a:pt x="408680" y="465427"/>
                    <a:pt x="408680" y="465310"/>
                  </a:cubicBezTo>
                  <a:close/>
                  <a:moveTo>
                    <a:pt x="408680" y="494354"/>
                  </a:moveTo>
                  <a:lnTo>
                    <a:pt x="408680" y="491704"/>
                  </a:lnTo>
                  <a:cubicBezTo>
                    <a:pt x="534081" y="367111"/>
                    <a:pt x="709904" y="345743"/>
                    <a:pt x="709904" y="345743"/>
                  </a:cubicBezTo>
                  <a:lnTo>
                    <a:pt x="687364" y="84533"/>
                  </a:lnTo>
                  <a:cubicBezTo>
                    <a:pt x="695063" y="83875"/>
                    <a:pt x="701760" y="83519"/>
                    <a:pt x="707164" y="83373"/>
                  </a:cubicBezTo>
                  <a:lnTo>
                    <a:pt x="734414" y="374478"/>
                  </a:lnTo>
                  <a:cubicBezTo>
                    <a:pt x="677401" y="376193"/>
                    <a:pt x="533511" y="391485"/>
                    <a:pt x="408836" y="494422"/>
                  </a:cubicBezTo>
                  <a:cubicBezTo>
                    <a:pt x="408751" y="494492"/>
                    <a:pt x="408680" y="494460"/>
                    <a:pt x="408680" y="494349"/>
                  </a:cubicBezTo>
                  <a:close/>
                  <a:moveTo>
                    <a:pt x="761573" y="414034"/>
                  </a:moveTo>
                  <a:cubicBezTo>
                    <a:pt x="690993" y="414034"/>
                    <a:pt x="554238" y="425464"/>
                    <a:pt x="431328" y="502059"/>
                  </a:cubicBezTo>
                  <a:cubicBezTo>
                    <a:pt x="430142" y="502875"/>
                    <a:pt x="428828" y="503488"/>
                    <a:pt x="427439" y="503869"/>
                  </a:cubicBezTo>
                  <a:cubicBezTo>
                    <a:pt x="427229" y="503551"/>
                    <a:pt x="429547" y="502164"/>
                    <a:pt x="430598" y="501342"/>
                  </a:cubicBezTo>
                  <a:cubicBezTo>
                    <a:pt x="560161" y="400054"/>
                    <a:pt x="709335" y="393345"/>
                    <a:pt x="746564" y="393347"/>
                  </a:cubicBezTo>
                  <a:cubicBezTo>
                    <a:pt x="752245" y="393347"/>
                    <a:pt x="755327" y="393503"/>
                    <a:pt x="755327" y="393503"/>
                  </a:cubicBezTo>
                  <a:lnTo>
                    <a:pt x="729835" y="121170"/>
                  </a:lnTo>
                  <a:cubicBezTo>
                    <a:pt x="738731" y="120703"/>
                    <a:pt x="746218" y="120503"/>
                    <a:pt x="751958" y="120452"/>
                  </a:cubicBezTo>
                  <a:lnTo>
                    <a:pt x="779173" y="414283"/>
                  </a:lnTo>
                  <a:cubicBezTo>
                    <a:pt x="774074" y="414132"/>
                    <a:pt x="768175" y="414030"/>
                    <a:pt x="761573" y="414030"/>
                  </a:cubicBezTo>
                  <a:close/>
                </a:path>
              </a:pathLst>
            </a:custGeom>
            <a:solidFill>
              <a:srgbClr val="FFFFFF"/>
            </a:solidFill>
            <a:ln w="9525" cap="flat">
              <a:no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36"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grpSp>
      <p:sp>
        <p:nvSpPr>
          <p:cNvPr id="12" name="TextBox 11">
            <a:extLst>
              <a:ext uri="{FF2B5EF4-FFF2-40B4-BE49-F238E27FC236}">
                <a16:creationId xmlns:a16="http://schemas.microsoft.com/office/drawing/2014/main" id="{47318331-803B-B8A8-48E5-9AF91ED69AC8}"/>
              </a:ext>
            </a:extLst>
          </p:cNvPr>
          <p:cNvSpPr txBox="1"/>
          <p:nvPr/>
        </p:nvSpPr>
        <p:spPr>
          <a:xfrm>
            <a:off x="7495705" y="1429465"/>
            <a:ext cx="3048283"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Enterprise Learner Records (IEEE P2997)</a:t>
            </a:r>
          </a:p>
        </p:txBody>
      </p:sp>
      <p:grpSp>
        <p:nvGrpSpPr>
          <p:cNvPr id="14" name="Group 13">
            <a:extLst>
              <a:ext uri="{FF2B5EF4-FFF2-40B4-BE49-F238E27FC236}">
                <a16:creationId xmlns:a16="http://schemas.microsoft.com/office/drawing/2014/main" id="{2C54F8E2-75D4-890C-7946-C0B06746E15E}"/>
              </a:ext>
            </a:extLst>
          </p:cNvPr>
          <p:cNvGrpSpPr/>
          <p:nvPr/>
        </p:nvGrpSpPr>
        <p:grpSpPr>
          <a:xfrm>
            <a:off x="4456453" y="5575030"/>
            <a:ext cx="3435615" cy="1039912"/>
            <a:chOff x="8896059" y="4525710"/>
            <a:chExt cx="2901519" cy="1039912"/>
          </a:xfrm>
        </p:grpSpPr>
        <p:sp>
          <p:nvSpPr>
            <p:cNvPr id="15" name="Rectangle 14">
              <a:extLst>
                <a:ext uri="{FF2B5EF4-FFF2-40B4-BE49-F238E27FC236}">
                  <a16:creationId xmlns:a16="http://schemas.microsoft.com/office/drawing/2014/main" id="{20B412E2-F622-918A-6C10-70DFACACFA7E}"/>
                </a:ext>
              </a:extLst>
            </p:cNvPr>
            <p:cNvSpPr/>
            <p:nvPr/>
          </p:nvSpPr>
          <p:spPr>
            <a:xfrm>
              <a:off x="8896059" y="4525710"/>
              <a:ext cx="2901519" cy="1039912"/>
            </a:xfrm>
            <a:prstGeom prst="rect">
              <a:avLst/>
            </a:prstGeom>
            <a:solidFill>
              <a:srgbClr val="FFFFFF"/>
            </a:solidFill>
            <a:ln w="28575" cap="flat" cmpd="sng" algn="ctr">
              <a:solidFill>
                <a:srgbClr val="EBCB66"/>
              </a:solidFill>
              <a:prstDash val="solid"/>
              <a:miter lim="800000"/>
            </a:ln>
            <a:effectLst/>
          </p:spPr>
          <p:txBody>
            <a:bodyPr lIns="91440" tIns="91440" rIns="91440" bIns="91440" rtlCol="0" anchor="ctr" anchorCtr="0"/>
            <a:lstStyle/>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sz="1400" b="1"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Readiness Reporting</a:t>
              </a:r>
            </a:p>
            <a:p>
              <a:pPr marL="914400" marR="0" lvl="2" indent="0" algn="l" defTabSz="914400" rtl="0" eaLnBrk="1" fontAlgn="auto" latinLnBrk="0" hangingPunct="1">
                <a:lnSpc>
                  <a:spcPct val="100000"/>
                </a:lnSpc>
                <a:spcBef>
                  <a:spcPts val="0"/>
                </a:spcBef>
                <a:spcAft>
                  <a:spcPts val="600"/>
                </a:spcAft>
                <a:buClrTx/>
                <a:buSzTx/>
                <a:buFontTx/>
                <a:buNone/>
                <a:tabLst/>
                <a:defRPr/>
              </a:pPr>
              <a:r>
                <a:rPr kumimoji="0" lang="en-US" sz="1200" b="0" i="0" u="none" strike="noStrike" kern="0" cap="none" spc="0" normalizeH="0" baseline="0" noProof="0">
                  <a:ln>
                    <a:noFill/>
                  </a:ln>
                  <a:solidFill>
                    <a:srgbClr val="000000"/>
                  </a:solidFill>
                  <a:effectLst/>
                  <a:uLnTx/>
                  <a:uFillTx/>
                  <a:latin typeface="Calibri" panose="020F0502020204030204" pitchFamily="34" charset="0"/>
                  <a:ea typeface="Calibri" panose="020F0502020204030204" pitchFamily="34" charset="0"/>
                  <a:cs typeface="Calibri" panose="020F0502020204030204" pitchFamily="34" charset="0"/>
                </a:rPr>
                <a:t>(e.g., Mandatory Training, Gap Analyses, Command &amp; Control)</a:t>
              </a:r>
            </a:p>
          </p:txBody>
        </p:sp>
        <p:sp>
          <p:nvSpPr>
            <p:cNvPr id="18" name="Rounded Rectangle 108">
              <a:extLst>
                <a:ext uri="{FF2B5EF4-FFF2-40B4-BE49-F238E27FC236}">
                  <a16:creationId xmlns:a16="http://schemas.microsoft.com/office/drawing/2014/main" id="{57B7E99D-2D06-73BD-9ECD-A677759C6E0A}"/>
                </a:ext>
              </a:extLst>
            </p:cNvPr>
            <p:cNvSpPr/>
            <p:nvPr/>
          </p:nvSpPr>
          <p:spPr>
            <a:xfrm>
              <a:off x="8896059" y="4528824"/>
              <a:ext cx="716426" cy="1036798"/>
            </a:xfrm>
            <a:prstGeom prst="roundRect">
              <a:avLst>
                <a:gd name="adj" fmla="val 0"/>
              </a:avLst>
            </a:prstGeom>
            <a:solidFill>
              <a:schemeClr val="accent4">
                <a:lumMod val="60000"/>
                <a:lumOff val="40000"/>
              </a:schemeClr>
            </a:solidFill>
            <a:ln w="12700" cap="flat" cmpd="sng" algn="ctr">
              <a:noFill/>
              <a:prstDash val="solid"/>
              <a:miter lim="800000"/>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pic>
          <p:nvPicPr>
            <p:cNvPr id="19" name="Graphic 18" descr="Phone Vibration outline">
              <a:extLst>
                <a:ext uri="{FF2B5EF4-FFF2-40B4-BE49-F238E27FC236}">
                  <a16:creationId xmlns:a16="http://schemas.microsoft.com/office/drawing/2014/main" id="{31BE4CA8-C1EC-4141-2B65-B7F6A91241B8}"/>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960247" y="4709058"/>
              <a:ext cx="588051" cy="588051"/>
            </a:xfrm>
            <a:prstGeom prst="rect">
              <a:avLst/>
            </a:prstGeom>
          </p:spPr>
        </p:pic>
      </p:grpSp>
      <p:cxnSp>
        <p:nvCxnSpPr>
          <p:cNvPr id="24" name="Straight Arrow Connector 23">
            <a:extLst>
              <a:ext uri="{FF2B5EF4-FFF2-40B4-BE49-F238E27FC236}">
                <a16:creationId xmlns:a16="http://schemas.microsoft.com/office/drawing/2014/main" id="{B574A87E-4D76-7203-1921-D7168D217D14}"/>
              </a:ext>
            </a:extLst>
          </p:cNvPr>
          <p:cNvCxnSpPr>
            <a:cxnSpLocks/>
            <a:endCxn id="221" idx="0"/>
          </p:cNvCxnSpPr>
          <p:nvPr/>
        </p:nvCxnSpPr>
        <p:spPr>
          <a:xfrm>
            <a:off x="9981067" y="5240994"/>
            <a:ext cx="1" cy="319027"/>
          </a:xfrm>
          <a:prstGeom prst="straightConnector1">
            <a:avLst/>
          </a:prstGeom>
          <a:noFill/>
          <a:ln w="38100" cap="flat" cmpd="sng" algn="ctr">
            <a:solidFill>
              <a:srgbClr val="A6ADD0"/>
            </a:solidFill>
            <a:prstDash val="solid"/>
            <a:miter lim="800000"/>
            <a:headEnd type="triangle"/>
            <a:tailEnd type="triangle"/>
          </a:ln>
          <a:effectLst/>
        </p:spPr>
      </p:cxnSp>
    </p:spTree>
    <p:extLst>
      <p:ext uri="{BB962C8B-B14F-4D97-AF65-F5344CB8AC3E}">
        <p14:creationId xmlns:p14="http://schemas.microsoft.com/office/powerpoint/2010/main" val="368353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0496ABE-BB65-CB04-3C89-8D5D0A5E500B}"/>
              </a:ext>
            </a:extLst>
          </p:cNvPr>
          <p:cNvSpPr>
            <a:spLocks noGrp="1"/>
          </p:cNvSpPr>
          <p:nvPr>
            <p:ph type="body" sz="quarter" idx="13"/>
          </p:nvPr>
        </p:nvSpPr>
        <p:spPr/>
        <p:txBody>
          <a:bodyPr/>
          <a:lstStyle/>
          <a:p>
            <a:r>
              <a:rPr lang="en-US" dirty="0" err="1"/>
              <a:t>OpenLXP</a:t>
            </a:r>
            <a:r>
              <a:rPr lang="en-US" dirty="0"/>
              <a:t> is the Core Data Infrastructure for TLA</a:t>
            </a:r>
          </a:p>
        </p:txBody>
      </p:sp>
      <p:sp>
        <p:nvSpPr>
          <p:cNvPr id="4" name="TextBox 3">
            <a:extLst>
              <a:ext uri="{FF2B5EF4-FFF2-40B4-BE49-F238E27FC236}">
                <a16:creationId xmlns:a16="http://schemas.microsoft.com/office/drawing/2014/main" id="{D35D2D69-3DB5-6778-F9B6-6A68ABE2E2AA}"/>
              </a:ext>
            </a:extLst>
          </p:cNvPr>
          <p:cNvSpPr txBox="1"/>
          <p:nvPr/>
        </p:nvSpPr>
        <p:spPr>
          <a:xfrm>
            <a:off x="202444" y="1355716"/>
            <a:ext cx="4340578" cy="4478149"/>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OpenLXP</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is an open-source platform originally developed through the ADL Initiative</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OpenLXP</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modernizes how organizations discover, manage, and connect learning resources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Built on open standards and modular architecture, </a:t>
            </a:r>
            <a:r>
              <a:rPr kumimoji="0" lang="en-US" sz="1800" b="0" i="0" u="none" strike="noStrike" kern="1200" cap="none" spc="0" normalizeH="0" baseline="0" noProof="0" dirty="0" err="1">
                <a:ln>
                  <a:noFill/>
                </a:ln>
                <a:solidFill>
                  <a:prstClr val="black"/>
                </a:solidFill>
                <a:effectLst/>
                <a:uLnTx/>
                <a:uFillTx/>
                <a:latin typeface="Aptos" panose="02110004020202020204"/>
                <a:ea typeface="+mn-ea"/>
                <a:cs typeface="+mn-cs"/>
              </a:rPr>
              <a:t>OpenLXP</a:t>
            </a: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 integrates seamlessly with existing LMSs, LRSs, HRIS systems, and content providers.</a:t>
            </a:r>
          </a:p>
          <a:p>
            <a:pPr marL="285750" marR="0" lvl="0" indent="-285750" algn="l" defTabSz="914400" rtl="0" eaLnBrk="1" fontAlgn="auto" latinLnBrk="0" hangingPunct="1">
              <a:lnSpc>
                <a:spcPct val="100000"/>
              </a:lnSpc>
              <a:spcBef>
                <a:spcPts val="60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prstClr val="black"/>
                </a:solidFill>
                <a:effectLst/>
                <a:uLnTx/>
                <a:uFillTx/>
                <a:latin typeface="Aptos" panose="02110004020202020204"/>
                <a:ea typeface="+mn-ea"/>
                <a:cs typeface="+mn-cs"/>
              </a:rPr>
              <a:t>Provides a flexible foundation for enterprise learning ecosystems, enabling interoperability, data portability, and vendor‑agnostic innovation.</a:t>
            </a:r>
          </a:p>
        </p:txBody>
      </p:sp>
      <p:pic>
        <p:nvPicPr>
          <p:cNvPr id="120" name="Picture 119">
            <a:extLst>
              <a:ext uri="{FF2B5EF4-FFF2-40B4-BE49-F238E27FC236}">
                <a16:creationId xmlns:a16="http://schemas.microsoft.com/office/drawing/2014/main" id="{B97B2497-2EE2-3B13-02A0-E24CB1C88224}"/>
              </a:ext>
            </a:extLst>
          </p:cNvPr>
          <p:cNvPicPr>
            <a:picLocks noChangeAspect="1"/>
          </p:cNvPicPr>
          <p:nvPr/>
        </p:nvPicPr>
        <p:blipFill>
          <a:blip r:embed="rId2"/>
          <a:stretch>
            <a:fillRect/>
          </a:stretch>
        </p:blipFill>
        <p:spPr>
          <a:xfrm>
            <a:off x="4652568" y="1355716"/>
            <a:ext cx="7336988" cy="4440081"/>
          </a:xfrm>
          <a:prstGeom prst="rect">
            <a:avLst/>
          </a:prstGeom>
        </p:spPr>
      </p:pic>
      <p:sp>
        <p:nvSpPr>
          <p:cNvPr id="121" name="TextBox 120">
            <a:extLst>
              <a:ext uri="{FF2B5EF4-FFF2-40B4-BE49-F238E27FC236}">
                <a16:creationId xmlns:a16="http://schemas.microsoft.com/office/drawing/2014/main" id="{C1D49EFC-9B1D-9B25-EF80-C8C88DCC2078}"/>
              </a:ext>
            </a:extLst>
          </p:cNvPr>
          <p:cNvSpPr txBox="1"/>
          <p:nvPr/>
        </p:nvSpPr>
        <p:spPr>
          <a:xfrm>
            <a:off x="1614570" y="6259023"/>
            <a:ext cx="8986049"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22458A"/>
                </a:solidFill>
                <a:effectLst/>
                <a:uLnTx/>
                <a:uFillTx/>
                <a:latin typeface="Arial" panose="020B0604020202020204"/>
                <a:ea typeface="+mn-ea"/>
                <a:cs typeface="+mn-cs"/>
              </a:rPr>
              <a:t>CLS has been a core technical contributor to </a:t>
            </a:r>
            <a:r>
              <a:rPr kumimoji="0" lang="en-US" sz="1800" b="1" i="0" u="none" strike="noStrike" kern="1200" cap="none" spc="0" normalizeH="0" baseline="0" noProof="0" dirty="0" err="1">
                <a:ln>
                  <a:noFill/>
                </a:ln>
                <a:solidFill>
                  <a:srgbClr val="22458A"/>
                </a:solidFill>
                <a:effectLst/>
                <a:uLnTx/>
                <a:uFillTx/>
                <a:latin typeface="Arial" panose="020B0604020202020204"/>
                <a:ea typeface="+mn-ea"/>
                <a:cs typeface="+mn-cs"/>
              </a:rPr>
              <a:t>OpenLXP</a:t>
            </a:r>
            <a:r>
              <a:rPr kumimoji="0" lang="en-US" sz="1800" b="1" i="0" u="none" strike="noStrike" kern="1200" cap="none" spc="0" normalizeH="0" baseline="0" noProof="0" dirty="0">
                <a:ln>
                  <a:noFill/>
                </a:ln>
                <a:solidFill>
                  <a:srgbClr val="22458A"/>
                </a:solidFill>
                <a:effectLst/>
                <a:uLnTx/>
                <a:uFillTx/>
                <a:latin typeface="Arial" panose="020B0604020202020204"/>
                <a:ea typeface="+mn-ea"/>
                <a:cs typeface="+mn-cs"/>
              </a:rPr>
              <a:t> since its inception</a:t>
            </a:r>
          </a:p>
        </p:txBody>
      </p:sp>
    </p:spTree>
    <p:extLst>
      <p:ext uri="{BB962C8B-B14F-4D97-AF65-F5344CB8AC3E}">
        <p14:creationId xmlns:p14="http://schemas.microsoft.com/office/powerpoint/2010/main" val="10010582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0" name="Text Placeholder 2">
            <a:extLst>
              <a:ext uri="{FF2B5EF4-FFF2-40B4-BE49-F238E27FC236}">
                <a16:creationId xmlns:a16="http://schemas.microsoft.com/office/drawing/2014/main" id="{47341F3D-0A8F-37C2-A42E-D8C17ECD216B}"/>
              </a:ext>
            </a:extLst>
          </p:cNvPr>
          <p:cNvSpPr>
            <a:spLocks noGrp="1"/>
          </p:cNvSpPr>
          <p:nvPr>
            <p:ph type="body" sz="quarter" idx="13"/>
          </p:nvPr>
        </p:nvSpPr>
        <p:spPr>
          <a:xfrm>
            <a:off x="1117113" y="72057"/>
            <a:ext cx="10838576" cy="919242"/>
          </a:xfrm>
        </p:spPr>
        <p:txBody>
          <a:bodyPr>
            <a:normAutofit/>
          </a:bodyPr>
          <a:lstStyle/>
          <a:p>
            <a:r>
              <a:rPr lang="en-US" sz="2400" dirty="0" err="1"/>
              <a:t>OpenLXP</a:t>
            </a:r>
            <a:r>
              <a:rPr lang="en-US" sz="2400" dirty="0"/>
              <a:t> Ingests Data from Inside and Outside an Organization</a:t>
            </a:r>
          </a:p>
        </p:txBody>
      </p:sp>
      <p:grpSp>
        <p:nvGrpSpPr>
          <p:cNvPr id="6" name="Group 5">
            <a:extLst>
              <a:ext uri="{FF2B5EF4-FFF2-40B4-BE49-F238E27FC236}">
                <a16:creationId xmlns:a16="http://schemas.microsoft.com/office/drawing/2014/main" id="{5642E076-A0DC-68EA-6B13-45A2CD029FCF}"/>
              </a:ext>
            </a:extLst>
          </p:cNvPr>
          <p:cNvGrpSpPr/>
          <p:nvPr/>
        </p:nvGrpSpPr>
        <p:grpSpPr>
          <a:xfrm>
            <a:off x="249429" y="1145219"/>
            <a:ext cx="11693141" cy="5597511"/>
            <a:chOff x="249429" y="1145219"/>
            <a:chExt cx="11693141" cy="5597511"/>
          </a:xfrm>
        </p:grpSpPr>
        <p:pic>
          <p:nvPicPr>
            <p:cNvPr id="1139" name="Picture 1138">
              <a:extLst>
                <a:ext uri="{FF2B5EF4-FFF2-40B4-BE49-F238E27FC236}">
                  <a16:creationId xmlns:a16="http://schemas.microsoft.com/office/drawing/2014/main" id="{DD93B8DF-711D-A1D7-4045-87A922D61F33}"/>
                </a:ext>
              </a:extLst>
            </p:cNvPr>
            <p:cNvPicPr>
              <a:picLocks noChangeAspect="1"/>
            </p:cNvPicPr>
            <p:nvPr/>
          </p:nvPicPr>
          <p:blipFill>
            <a:blip r:embed="rId3"/>
            <a:stretch>
              <a:fillRect/>
            </a:stretch>
          </p:blipFill>
          <p:spPr>
            <a:xfrm>
              <a:off x="249429" y="1145219"/>
              <a:ext cx="11693141" cy="5597511"/>
            </a:xfrm>
            <a:prstGeom prst="rect">
              <a:avLst/>
            </a:prstGeom>
          </p:spPr>
        </p:pic>
        <p:sp>
          <p:nvSpPr>
            <p:cNvPr id="2" name="Rectangle 1">
              <a:extLst>
                <a:ext uri="{FF2B5EF4-FFF2-40B4-BE49-F238E27FC236}">
                  <a16:creationId xmlns:a16="http://schemas.microsoft.com/office/drawing/2014/main" id="{EDA8B622-9D9C-33C6-7FB0-79196C61A2DC}"/>
                </a:ext>
              </a:extLst>
            </p:cNvPr>
            <p:cNvSpPr/>
            <p:nvPr/>
          </p:nvSpPr>
          <p:spPr>
            <a:xfrm>
              <a:off x="609600" y="1765302"/>
              <a:ext cx="1320800" cy="984738"/>
            </a:xfrm>
            <a:prstGeom prst="rect">
              <a:avLst/>
            </a:prstGeom>
            <a:solidFill>
              <a:srgbClr val="4A4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DAF Learner Record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ATIS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JKO</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DAU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PCTE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Service Schools</a:t>
              </a:r>
            </a:p>
          </p:txBody>
        </p:sp>
        <p:sp>
          <p:nvSpPr>
            <p:cNvPr id="3" name="Rectangle 2">
              <a:extLst>
                <a:ext uri="{FF2B5EF4-FFF2-40B4-BE49-F238E27FC236}">
                  <a16:creationId xmlns:a16="http://schemas.microsoft.com/office/drawing/2014/main" id="{EE778D80-726B-99A3-9738-A0CCD00A5C16}"/>
                </a:ext>
              </a:extLst>
            </p:cNvPr>
            <p:cNvSpPr/>
            <p:nvPr/>
          </p:nvSpPr>
          <p:spPr>
            <a:xfrm>
              <a:off x="722923" y="3766041"/>
              <a:ext cx="2020277" cy="1087311"/>
            </a:xfrm>
            <a:prstGeom prst="rect">
              <a:avLst/>
            </a:prstGeom>
            <a:solidFill>
              <a:srgbClr val="4A4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DCWF</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Joint Qualification Records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DAF CFETP / DAF Credentialing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COOL / </a:t>
              </a:r>
              <a:r>
                <a:rPr kumimoji="0" lang="en-US" sz="900" b="0" i="0" u="none" strike="noStrike" kern="1200" cap="none" spc="0" normalizeH="0" baseline="0" noProof="0" dirty="0" err="1">
                  <a:ln>
                    <a:noFill/>
                  </a:ln>
                  <a:solidFill>
                    <a:prstClr val="white"/>
                  </a:solidFill>
                  <a:effectLst/>
                  <a:uLnTx/>
                  <a:uFillTx/>
                  <a:latin typeface="Aptos" panose="02110004020202020204"/>
                  <a:ea typeface="+mn-ea"/>
                  <a:cs typeface="+mn-cs"/>
                </a:rPr>
                <a:t>MilGears</a:t>
              </a:r>
              <a:endPar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Navy MRCs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CCAT</a:t>
              </a:r>
            </a:p>
          </p:txBody>
        </p:sp>
        <p:sp>
          <p:nvSpPr>
            <p:cNvPr id="4" name="Rectangle 3">
              <a:extLst>
                <a:ext uri="{FF2B5EF4-FFF2-40B4-BE49-F238E27FC236}">
                  <a16:creationId xmlns:a16="http://schemas.microsoft.com/office/drawing/2014/main" id="{6F3CE205-D170-251C-CE11-4C5187DB3111}"/>
                </a:ext>
              </a:extLst>
            </p:cNvPr>
            <p:cNvSpPr/>
            <p:nvPr/>
          </p:nvSpPr>
          <p:spPr>
            <a:xfrm>
              <a:off x="3141785" y="3766040"/>
              <a:ext cx="1187939" cy="1087311"/>
            </a:xfrm>
            <a:prstGeom prst="rect">
              <a:avLst/>
            </a:prstGeom>
            <a:solidFill>
              <a:srgbClr val="4A4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NIST NICE 3.0</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MITRE ATT&amp;CK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Degreed</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OPM Mosaic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CBEN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Canvas Credentials</a:t>
              </a:r>
            </a:p>
          </p:txBody>
        </p:sp>
        <p:sp>
          <p:nvSpPr>
            <p:cNvPr id="5" name="Rectangle 4">
              <a:extLst>
                <a:ext uri="{FF2B5EF4-FFF2-40B4-BE49-F238E27FC236}">
                  <a16:creationId xmlns:a16="http://schemas.microsoft.com/office/drawing/2014/main" id="{2F477A30-ED28-BD35-0008-33333D9ACEBE}"/>
                </a:ext>
              </a:extLst>
            </p:cNvPr>
            <p:cNvSpPr/>
            <p:nvPr/>
          </p:nvSpPr>
          <p:spPr>
            <a:xfrm>
              <a:off x="863600" y="5595550"/>
              <a:ext cx="1320800" cy="984738"/>
            </a:xfrm>
            <a:prstGeom prst="rect">
              <a:avLst/>
            </a:prstGeom>
            <a:solidFill>
              <a:srgbClr val="4A4B8E"/>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JKO Course Catalog</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Navy CANTRAC</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Army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DAF Digital University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CDSE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rPr>
                <a:t>DAU </a:t>
              </a:r>
              <a:r>
                <a:rPr kumimoji="0" lang="en-US" sz="900" b="0" i="0" u="none" strike="noStrike" kern="1200" cap="none" spc="0" normalizeH="0" baseline="0" noProof="0" dirty="0" err="1">
                  <a:ln>
                    <a:noFill/>
                  </a:ln>
                  <a:solidFill>
                    <a:prstClr val="white"/>
                  </a:solidFill>
                  <a:effectLst/>
                  <a:uLnTx/>
                  <a:uFillTx/>
                  <a:latin typeface="Aptos" panose="02110004020202020204"/>
                  <a:ea typeface="+mn-ea"/>
                  <a:cs typeface="+mn-cs"/>
                </a:rPr>
                <a:t>iCatalog</a:t>
              </a:r>
              <a:endParaRPr kumimoji="0" lang="en-US" sz="900" b="0" i="0" u="none" strike="noStrike" kern="1200" cap="none" spc="0" normalizeH="0" baseline="0" noProof="0" dirty="0">
                <a:ln>
                  <a:noFill/>
                </a:ln>
                <a:solidFill>
                  <a:prstClr val="white"/>
                </a:solidFill>
                <a:effectLst/>
                <a:uLnTx/>
                <a:uFillTx/>
                <a:latin typeface="Aptos" panose="02110004020202020204"/>
                <a:ea typeface="+mn-ea"/>
                <a:cs typeface="+mn-cs"/>
              </a:endParaRPr>
            </a:p>
          </p:txBody>
        </p:sp>
      </p:grpSp>
    </p:spTree>
    <p:extLst>
      <p:ext uri="{BB962C8B-B14F-4D97-AF65-F5344CB8AC3E}">
        <p14:creationId xmlns:p14="http://schemas.microsoft.com/office/powerpoint/2010/main" val="31182659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9" name="Group 18">
            <a:extLst>
              <a:ext uri="{FF2B5EF4-FFF2-40B4-BE49-F238E27FC236}">
                <a16:creationId xmlns:a16="http://schemas.microsoft.com/office/drawing/2014/main" id="{097235C6-7DFE-44F2-74E0-946C8534A031}"/>
              </a:ext>
            </a:extLst>
          </p:cNvPr>
          <p:cNvGrpSpPr/>
          <p:nvPr/>
        </p:nvGrpSpPr>
        <p:grpSpPr>
          <a:xfrm>
            <a:off x="6255560" y="1805555"/>
            <a:ext cx="5855838" cy="4148660"/>
            <a:chOff x="5721119" y="1700866"/>
            <a:chExt cx="5855838" cy="4148660"/>
          </a:xfrm>
        </p:grpSpPr>
        <p:pic>
          <p:nvPicPr>
            <p:cNvPr id="20" name="Picture 19">
              <a:extLst>
                <a:ext uri="{FF2B5EF4-FFF2-40B4-BE49-F238E27FC236}">
                  <a16:creationId xmlns:a16="http://schemas.microsoft.com/office/drawing/2014/main" id="{45D2E58B-CF7D-D018-D589-3CE903DD89E5}"/>
                </a:ext>
              </a:extLst>
            </p:cNvPr>
            <p:cNvPicPr>
              <a:picLocks noChangeAspect="1"/>
            </p:cNvPicPr>
            <p:nvPr/>
          </p:nvPicPr>
          <p:blipFill>
            <a:blip r:embed="rId2"/>
            <a:stretch>
              <a:fillRect/>
            </a:stretch>
          </p:blipFill>
          <p:spPr>
            <a:xfrm>
              <a:off x="5721119" y="1700866"/>
              <a:ext cx="5855838" cy="2029251"/>
            </a:xfrm>
            <a:prstGeom prst="rect">
              <a:avLst/>
            </a:prstGeom>
          </p:spPr>
        </p:pic>
        <p:pic>
          <p:nvPicPr>
            <p:cNvPr id="21" name="Picture 2">
              <a:extLst>
                <a:ext uri="{FF2B5EF4-FFF2-40B4-BE49-F238E27FC236}">
                  <a16:creationId xmlns:a16="http://schemas.microsoft.com/office/drawing/2014/main" id="{AC24FBF3-453F-F877-C858-C908DC33001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2408" t="11191" r="22195" b="31132"/>
            <a:stretch>
              <a:fillRect/>
            </a:stretch>
          </p:blipFill>
          <p:spPr bwMode="auto">
            <a:xfrm>
              <a:off x="7151913" y="3730117"/>
              <a:ext cx="3053443" cy="2119409"/>
            </a:xfrm>
            <a:prstGeom prst="rect">
              <a:avLst/>
            </a:prstGeom>
            <a:noFill/>
            <a:extLst>
              <a:ext uri="{909E8E84-426E-40DD-AFC4-6F175D3DCCD1}">
                <a14:hiddenFill xmlns:a14="http://schemas.microsoft.com/office/drawing/2010/main">
                  <a:solidFill>
                    <a:srgbClr val="FFFFFF"/>
                  </a:solidFill>
                </a14:hiddenFill>
              </a:ext>
            </a:extLst>
          </p:spPr>
        </p:pic>
        <p:sp>
          <p:nvSpPr>
            <p:cNvPr id="22" name="Rectangle 21">
              <a:extLst>
                <a:ext uri="{FF2B5EF4-FFF2-40B4-BE49-F238E27FC236}">
                  <a16:creationId xmlns:a16="http://schemas.microsoft.com/office/drawing/2014/main" id="{1E295E15-DB13-70BB-031A-E6275A4D2B09}"/>
                </a:ext>
              </a:extLst>
            </p:cNvPr>
            <p:cNvSpPr/>
            <p:nvPr/>
          </p:nvSpPr>
          <p:spPr>
            <a:xfrm>
              <a:off x="5721119" y="1700866"/>
              <a:ext cx="1528767" cy="46215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Text Placeholder 2">
            <a:extLst>
              <a:ext uri="{FF2B5EF4-FFF2-40B4-BE49-F238E27FC236}">
                <a16:creationId xmlns:a16="http://schemas.microsoft.com/office/drawing/2014/main" id="{3ED4B930-5C5D-BA90-896B-7E54A6257E59}"/>
              </a:ext>
            </a:extLst>
          </p:cNvPr>
          <p:cNvSpPr>
            <a:spLocks noGrp="1"/>
          </p:cNvSpPr>
          <p:nvPr>
            <p:ph type="body" sz="quarter" idx="13"/>
          </p:nvPr>
        </p:nvSpPr>
        <p:spPr/>
        <p:txBody>
          <a:bodyPr>
            <a:normAutofit/>
          </a:bodyPr>
          <a:lstStyle/>
          <a:p>
            <a:r>
              <a:rPr lang="en-US" sz="2400" dirty="0"/>
              <a:t>Managing DoD’s Cyber Workforce</a:t>
            </a:r>
          </a:p>
        </p:txBody>
      </p:sp>
      <p:sp>
        <p:nvSpPr>
          <p:cNvPr id="4" name="TextBox 3">
            <a:extLst>
              <a:ext uri="{FF2B5EF4-FFF2-40B4-BE49-F238E27FC236}">
                <a16:creationId xmlns:a16="http://schemas.microsoft.com/office/drawing/2014/main" id="{BD6BF965-6FE1-675F-BE35-9F01BAA838B6}"/>
              </a:ext>
            </a:extLst>
          </p:cNvPr>
          <p:cNvSpPr txBox="1"/>
          <p:nvPr/>
        </p:nvSpPr>
        <p:spPr>
          <a:xfrm>
            <a:off x="240162" y="1160667"/>
            <a:ext cx="6092193" cy="646331"/>
          </a:xfrm>
          <a:prstGeom prst="rect">
            <a:avLst/>
          </a:prstGeom>
          <a:noFill/>
        </p:spPr>
        <p:txBody>
          <a:bodyPr wrap="square" rtlCol="0">
            <a:spAutoFit/>
          </a:bodyPr>
          <a:lstStyle/>
          <a:p>
            <a:r>
              <a:rPr lang="en-US" b="1" i="1" dirty="0">
                <a:latin typeface="Calibri" pitchFamily="34" charset="0"/>
                <a:ea typeface="Calibri" pitchFamily="34" charset="-122"/>
                <a:cs typeface="Calibri" pitchFamily="34" charset="-120"/>
              </a:rPr>
              <a:t>DoD Directive 8140 is the policy for managing the cyber workforce across civilian, military, and contractor populations</a:t>
            </a:r>
            <a:endParaRPr lang="en-US" dirty="0"/>
          </a:p>
        </p:txBody>
      </p:sp>
      <p:sp>
        <p:nvSpPr>
          <p:cNvPr id="5" name="Shape 6">
            <a:extLst>
              <a:ext uri="{FF2B5EF4-FFF2-40B4-BE49-F238E27FC236}">
                <a16:creationId xmlns:a16="http://schemas.microsoft.com/office/drawing/2014/main" id="{0CC9971F-AC12-D8B8-D559-6A6714061799}"/>
              </a:ext>
            </a:extLst>
          </p:cNvPr>
          <p:cNvSpPr/>
          <p:nvPr/>
        </p:nvSpPr>
        <p:spPr>
          <a:xfrm>
            <a:off x="465509" y="1976366"/>
            <a:ext cx="4846320" cy="2421067"/>
          </a:xfrm>
          <a:prstGeom prst="rect">
            <a:avLst/>
          </a:prstGeom>
          <a:solidFill>
            <a:srgbClr val="F2F4F7"/>
          </a:solidFill>
          <a:ln w="12700">
            <a:solidFill>
              <a:srgbClr val="DDE3ED"/>
            </a:solidFill>
            <a:prstDash val="solid"/>
          </a:ln>
        </p:spPr>
        <p:txBody>
          <a:bodyPr/>
          <a:lstStyle/>
          <a:p>
            <a:endParaRPr lang="en-US" dirty="0"/>
          </a:p>
        </p:txBody>
      </p:sp>
      <p:sp>
        <p:nvSpPr>
          <p:cNvPr id="6" name="Shape 7">
            <a:extLst>
              <a:ext uri="{FF2B5EF4-FFF2-40B4-BE49-F238E27FC236}">
                <a16:creationId xmlns:a16="http://schemas.microsoft.com/office/drawing/2014/main" id="{C1DBFE98-A061-CF1A-4115-4EA34C244212}"/>
              </a:ext>
            </a:extLst>
          </p:cNvPr>
          <p:cNvSpPr/>
          <p:nvPr/>
        </p:nvSpPr>
        <p:spPr>
          <a:xfrm>
            <a:off x="465509" y="1976366"/>
            <a:ext cx="4846320" cy="359510"/>
          </a:xfrm>
          <a:prstGeom prst="rect">
            <a:avLst/>
          </a:prstGeom>
          <a:solidFill>
            <a:srgbClr val="4A5568"/>
          </a:solidFill>
          <a:ln w="12700">
            <a:solidFill>
              <a:srgbClr val="4A5568"/>
            </a:solidFill>
            <a:prstDash val="solid"/>
          </a:ln>
        </p:spPr>
        <p:txBody>
          <a:bodyPr/>
          <a:lstStyle/>
          <a:p>
            <a:r>
              <a:rPr lang="en-US" sz="1600" b="1" dirty="0">
                <a:solidFill>
                  <a:schemeClr val="bg1"/>
                </a:solidFill>
              </a:rPr>
              <a:t>8140 Defines</a:t>
            </a:r>
          </a:p>
        </p:txBody>
      </p:sp>
      <p:sp>
        <p:nvSpPr>
          <p:cNvPr id="7" name="TextBox 6">
            <a:extLst>
              <a:ext uri="{FF2B5EF4-FFF2-40B4-BE49-F238E27FC236}">
                <a16:creationId xmlns:a16="http://schemas.microsoft.com/office/drawing/2014/main" id="{8F155C3C-14CE-075D-3429-3819DE9AEB07}"/>
              </a:ext>
            </a:extLst>
          </p:cNvPr>
          <p:cNvSpPr txBox="1"/>
          <p:nvPr/>
        </p:nvSpPr>
        <p:spPr>
          <a:xfrm>
            <a:off x="568037" y="2404612"/>
            <a:ext cx="4594167" cy="1800493"/>
          </a:xfrm>
          <a:prstGeom prst="rect">
            <a:avLst/>
          </a:prstGeom>
          <a:noFill/>
        </p:spPr>
        <p:txBody>
          <a:bodyPr wrap="square" rtlCol="0">
            <a:spAutoFit/>
          </a:bodyPr>
          <a:lstStyle/>
          <a:p>
            <a:pPr marL="285750" indent="-285750">
              <a:buFont typeface="Arial" panose="020B0604020202020204" pitchFamily="34" charset="0"/>
              <a:buChar char="•"/>
            </a:pPr>
            <a:r>
              <a:rPr lang="en-US" sz="1600" dirty="0"/>
              <a:t>Who is part of the cyber workforce</a:t>
            </a:r>
          </a:p>
          <a:p>
            <a:pPr marL="285750" indent="-285750">
              <a:spcBef>
                <a:spcPts val="600"/>
              </a:spcBef>
              <a:buFont typeface="Arial" panose="020B0604020202020204" pitchFamily="34" charset="0"/>
              <a:buChar char="•"/>
            </a:pPr>
            <a:r>
              <a:rPr lang="en-US" sz="1600" dirty="0"/>
              <a:t>How cyber work is identified and categorized</a:t>
            </a:r>
          </a:p>
          <a:p>
            <a:pPr marL="285750" indent="-285750">
              <a:spcBef>
                <a:spcPts val="600"/>
              </a:spcBef>
              <a:buFont typeface="Arial" panose="020B0604020202020204" pitchFamily="34" charset="0"/>
              <a:buChar char="•"/>
            </a:pPr>
            <a:r>
              <a:rPr lang="en-US" sz="1600" dirty="0"/>
              <a:t>How personnel qualification, readiness, and development are governed</a:t>
            </a:r>
          </a:p>
          <a:p>
            <a:pPr marL="285750" indent="-285750">
              <a:spcBef>
                <a:spcPts val="600"/>
              </a:spcBef>
              <a:buFont typeface="Arial" panose="020B0604020202020204" pitchFamily="34" charset="0"/>
              <a:buChar char="•"/>
            </a:pPr>
            <a:r>
              <a:rPr lang="en-US" sz="1600" dirty="0"/>
              <a:t>How Components align to a common Department-wide approach</a:t>
            </a:r>
          </a:p>
        </p:txBody>
      </p:sp>
      <p:grpSp>
        <p:nvGrpSpPr>
          <p:cNvPr id="14" name="Group 13">
            <a:extLst>
              <a:ext uri="{FF2B5EF4-FFF2-40B4-BE49-F238E27FC236}">
                <a16:creationId xmlns:a16="http://schemas.microsoft.com/office/drawing/2014/main" id="{4AD3F75A-C530-1663-E6AB-570F60ECF4C5}"/>
              </a:ext>
            </a:extLst>
          </p:cNvPr>
          <p:cNvGrpSpPr/>
          <p:nvPr/>
        </p:nvGrpSpPr>
        <p:grpSpPr>
          <a:xfrm>
            <a:off x="6532685" y="1134203"/>
            <a:ext cx="1298960" cy="1221974"/>
            <a:chOff x="7384811" y="3476501"/>
            <a:chExt cx="2644851" cy="2641666"/>
          </a:xfrm>
        </p:grpSpPr>
        <p:pic>
          <p:nvPicPr>
            <p:cNvPr id="11" name="Picture 10">
              <a:extLst>
                <a:ext uri="{FF2B5EF4-FFF2-40B4-BE49-F238E27FC236}">
                  <a16:creationId xmlns:a16="http://schemas.microsoft.com/office/drawing/2014/main" id="{5ACEDBCC-03EC-7977-D36D-29E6C6B9BE7C}"/>
                </a:ext>
              </a:extLst>
            </p:cNvPr>
            <p:cNvPicPr>
              <a:picLocks noChangeAspect="1"/>
            </p:cNvPicPr>
            <p:nvPr/>
          </p:nvPicPr>
          <p:blipFill>
            <a:blip r:embed="rId4"/>
            <a:stretch>
              <a:fillRect/>
            </a:stretch>
          </p:blipFill>
          <p:spPr>
            <a:xfrm>
              <a:off x="7941485" y="3886595"/>
              <a:ext cx="2088177" cy="2231572"/>
            </a:xfrm>
            <a:prstGeom prst="rect">
              <a:avLst/>
            </a:prstGeom>
            <a:ln>
              <a:solidFill>
                <a:schemeClr val="tx1"/>
              </a:solidFill>
            </a:ln>
          </p:spPr>
        </p:pic>
        <p:pic>
          <p:nvPicPr>
            <p:cNvPr id="12" name="Picture 11">
              <a:extLst>
                <a:ext uri="{FF2B5EF4-FFF2-40B4-BE49-F238E27FC236}">
                  <a16:creationId xmlns:a16="http://schemas.microsoft.com/office/drawing/2014/main" id="{CE264D17-573A-1ABC-61A0-E87BA725E9A0}"/>
                </a:ext>
              </a:extLst>
            </p:cNvPr>
            <p:cNvPicPr>
              <a:picLocks noChangeAspect="1"/>
            </p:cNvPicPr>
            <p:nvPr/>
          </p:nvPicPr>
          <p:blipFill>
            <a:blip r:embed="rId4"/>
            <a:stretch>
              <a:fillRect/>
            </a:stretch>
          </p:blipFill>
          <p:spPr>
            <a:xfrm>
              <a:off x="7631422" y="3681548"/>
              <a:ext cx="2088177" cy="2231572"/>
            </a:xfrm>
            <a:prstGeom prst="rect">
              <a:avLst/>
            </a:prstGeom>
            <a:ln>
              <a:solidFill>
                <a:schemeClr val="tx1"/>
              </a:solidFill>
            </a:ln>
          </p:spPr>
        </p:pic>
        <p:pic>
          <p:nvPicPr>
            <p:cNvPr id="13" name="Picture 12">
              <a:extLst>
                <a:ext uri="{FF2B5EF4-FFF2-40B4-BE49-F238E27FC236}">
                  <a16:creationId xmlns:a16="http://schemas.microsoft.com/office/drawing/2014/main" id="{8B9687E2-63D7-45BA-94F6-12085ED83A34}"/>
                </a:ext>
              </a:extLst>
            </p:cNvPr>
            <p:cNvPicPr>
              <a:picLocks noChangeAspect="1"/>
            </p:cNvPicPr>
            <p:nvPr/>
          </p:nvPicPr>
          <p:blipFill>
            <a:blip r:embed="rId4"/>
            <a:stretch>
              <a:fillRect/>
            </a:stretch>
          </p:blipFill>
          <p:spPr>
            <a:xfrm>
              <a:off x="7384811" y="3476501"/>
              <a:ext cx="2088177" cy="2231572"/>
            </a:xfrm>
            <a:prstGeom prst="rect">
              <a:avLst/>
            </a:prstGeom>
            <a:ln>
              <a:solidFill>
                <a:schemeClr val="tx1"/>
              </a:solidFill>
            </a:ln>
          </p:spPr>
        </p:pic>
      </p:grpSp>
      <p:pic>
        <p:nvPicPr>
          <p:cNvPr id="1026" name="Picture 2" descr="Cybercom To Stand Up New Office For Joint Cyber Warfighting ...">
            <a:extLst>
              <a:ext uri="{FF2B5EF4-FFF2-40B4-BE49-F238E27FC236}">
                <a16:creationId xmlns:a16="http://schemas.microsoft.com/office/drawing/2014/main" id="{A893690A-AEED-AE4A-FE35-D65AFA798BE2}"/>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l="4475" t="3796" r="2906" b="4455"/>
          <a:stretch>
            <a:fillRect/>
          </a:stretch>
        </p:blipFill>
        <p:spPr bwMode="auto">
          <a:xfrm>
            <a:off x="10428647" y="1337652"/>
            <a:ext cx="1111250" cy="1092200"/>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92C47B6D-4C88-F3A0-396E-27A0C6BCB643}"/>
              </a:ext>
            </a:extLst>
          </p:cNvPr>
          <p:cNvSpPr txBox="1"/>
          <p:nvPr/>
        </p:nvSpPr>
        <p:spPr>
          <a:xfrm>
            <a:off x="1270244" y="6091245"/>
            <a:ext cx="9651512" cy="58477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8140 provides the authoritative policy foundation that enables standardized tracking, qualification, and development of the DoD cyber workforce </a:t>
            </a:r>
          </a:p>
        </p:txBody>
      </p:sp>
      <p:sp>
        <p:nvSpPr>
          <p:cNvPr id="16" name="Shape 6">
            <a:extLst>
              <a:ext uri="{FF2B5EF4-FFF2-40B4-BE49-F238E27FC236}">
                <a16:creationId xmlns:a16="http://schemas.microsoft.com/office/drawing/2014/main" id="{8E3A1BDE-D2C0-CEA6-D1A3-B6D3983E54DA}"/>
              </a:ext>
            </a:extLst>
          </p:cNvPr>
          <p:cNvSpPr/>
          <p:nvPr/>
        </p:nvSpPr>
        <p:spPr>
          <a:xfrm>
            <a:off x="468284" y="4343652"/>
            <a:ext cx="4846320" cy="1555266"/>
          </a:xfrm>
          <a:prstGeom prst="rect">
            <a:avLst/>
          </a:prstGeom>
          <a:solidFill>
            <a:srgbClr val="F2F4F7"/>
          </a:solidFill>
          <a:ln w="12700">
            <a:solidFill>
              <a:srgbClr val="DDE3ED"/>
            </a:solidFill>
            <a:prstDash val="solid"/>
          </a:ln>
        </p:spPr>
        <p:txBody>
          <a:bodyPr/>
          <a:lstStyle/>
          <a:p>
            <a:endParaRPr lang="en-US" dirty="0"/>
          </a:p>
        </p:txBody>
      </p:sp>
      <p:sp>
        <p:nvSpPr>
          <p:cNvPr id="17" name="Shape 7">
            <a:extLst>
              <a:ext uri="{FF2B5EF4-FFF2-40B4-BE49-F238E27FC236}">
                <a16:creationId xmlns:a16="http://schemas.microsoft.com/office/drawing/2014/main" id="{3D730C94-1475-88CB-724E-A01000416348}"/>
              </a:ext>
            </a:extLst>
          </p:cNvPr>
          <p:cNvSpPr/>
          <p:nvPr/>
        </p:nvSpPr>
        <p:spPr>
          <a:xfrm>
            <a:off x="468284" y="4343651"/>
            <a:ext cx="4846320" cy="359510"/>
          </a:xfrm>
          <a:prstGeom prst="rect">
            <a:avLst/>
          </a:prstGeom>
          <a:solidFill>
            <a:srgbClr val="4A5568"/>
          </a:solidFill>
          <a:ln w="12700">
            <a:solidFill>
              <a:srgbClr val="4A5568"/>
            </a:solidFill>
            <a:prstDash val="solid"/>
          </a:ln>
        </p:spPr>
        <p:txBody>
          <a:bodyPr/>
          <a:lstStyle/>
          <a:p>
            <a:r>
              <a:rPr lang="en-US" sz="1600" b="1" dirty="0">
                <a:solidFill>
                  <a:schemeClr val="bg1"/>
                </a:solidFill>
              </a:rPr>
              <a:t>8140 helps ensure the cyber workforce is</a:t>
            </a:r>
          </a:p>
        </p:txBody>
      </p:sp>
      <p:sp>
        <p:nvSpPr>
          <p:cNvPr id="18" name="TextBox 17">
            <a:extLst>
              <a:ext uri="{FF2B5EF4-FFF2-40B4-BE49-F238E27FC236}">
                <a16:creationId xmlns:a16="http://schemas.microsoft.com/office/drawing/2014/main" id="{F3502658-700A-3A62-75F5-1AE7805A0B45}"/>
              </a:ext>
            </a:extLst>
          </p:cNvPr>
          <p:cNvSpPr txBox="1"/>
          <p:nvPr/>
        </p:nvSpPr>
        <p:spPr>
          <a:xfrm>
            <a:off x="570812" y="4771897"/>
            <a:ext cx="4594167" cy="984885"/>
          </a:xfrm>
          <a:prstGeom prst="rect">
            <a:avLst/>
          </a:prstGeom>
          <a:noFill/>
        </p:spPr>
        <p:txBody>
          <a:bodyPr wrap="square" rtlCol="0">
            <a:spAutoFit/>
          </a:bodyPr>
          <a:lstStyle/>
          <a:p>
            <a:pPr marL="285750" indent="-285750">
              <a:buFont typeface="Arial" panose="020B0604020202020204" pitchFamily="34" charset="0"/>
              <a:buChar char="•"/>
            </a:pPr>
            <a:r>
              <a:rPr lang="en-US" sz="1600" dirty="0"/>
              <a:t>Ready for current missions</a:t>
            </a:r>
          </a:p>
          <a:p>
            <a:pPr marL="285750" indent="-285750">
              <a:spcBef>
                <a:spcPts val="600"/>
              </a:spcBef>
              <a:buFont typeface="Arial" panose="020B0604020202020204" pitchFamily="34" charset="0"/>
              <a:buChar char="•"/>
            </a:pPr>
            <a:r>
              <a:rPr lang="en-US" sz="1600" dirty="0"/>
              <a:t>Adaptable to future threats</a:t>
            </a:r>
          </a:p>
          <a:p>
            <a:pPr marL="285750" indent="-285750">
              <a:spcBef>
                <a:spcPts val="600"/>
              </a:spcBef>
              <a:buFont typeface="Arial" panose="020B0604020202020204" pitchFamily="34" charset="0"/>
              <a:buChar char="•"/>
            </a:pPr>
            <a:r>
              <a:rPr lang="en-US" sz="1600" dirty="0"/>
              <a:t>Managed consistently across DoD</a:t>
            </a:r>
          </a:p>
        </p:txBody>
      </p:sp>
    </p:spTree>
    <p:extLst>
      <p:ext uri="{BB962C8B-B14F-4D97-AF65-F5344CB8AC3E}">
        <p14:creationId xmlns:p14="http://schemas.microsoft.com/office/powerpoint/2010/main" val="36630194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E66BFF-43E0-3190-24B5-4A4EC902EB16}"/>
            </a:ext>
          </a:extLst>
        </p:cNvPr>
        <p:cNvGrpSpPr/>
        <p:nvPr/>
      </p:nvGrpSpPr>
      <p:grpSpPr>
        <a:xfrm>
          <a:off x="0" y="0"/>
          <a:ext cx="0" cy="0"/>
          <a:chOff x="0" y="0"/>
          <a:chExt cx="0" cy="0"/>
        </a:xfrm>
      </p:grpSpPr>
      <p:sp>
        <p:nvSpPr>
          <p:cNvPr id="26" name="Shape 6">
            <a:extLst>
              <a:ext uri="{FF2B5EF4-FFF2-40B4-BE49-F238E27FC236}">
                <a16:creationId xmlns:a16="http://schemas.microsoft.com/office/drawing/2014/main" id="{B626F654-E4DF-0DAA-B476-544AFCB89FEF}"/>
              </a:ext>
            </a:extLst>
          </p:cNvPr>
          <p:cNvSpPr/>
          <p:nvPr/>
        </p:nvSpPr>
        <p:spPr>
          <a:xfrm>
            <a:off x="609638" y="3362450"/>
            <a:ext cx="4848437" cy="2730620"/>
          </a:xfrm>
          <a:prstGeom prst="rect">
            <a:avLst/>
          </a:prstGeom>
          <a:solidFill>
            <a:srgbClr val="F2F4F7"/>
          </a:solidFill>
          <a:ln w="19050">
            <a:solidFill>
              <a:schemeClr val="tx1"/>
            </a:solidFill>
            <a:prstDash val="solid"/>
          </a:ln>
        </p:spPr>
        <p:txBody>
          <a:bodyPr/>
          <a:lstStyle/>
          <a:p>
            <a:endParaRPr lang="en-US" dirty="0"/>
          </a:p>
        </p:txBody>
      </p:sp>
      <p:sp>
        <p:nvSpPr>
          <p:cNvPr id="76" name="Rectangle: Rounded Corners 75">
            <a:extLst>
              <a:ext uri="{FF2B5EF4-FFF2-40B4-BE49-F238E27FC236}">
                <a16:creationId xmlns:a16="http://schemas.microsoft.com/office/drawing/2014/main" id="{B0A8263F-DD3A-16EF-12FE-272F19E5C390}"/>
              </a:ext>
            </a:extLst>
          </p:cNvPr>
          <p:cNvSpPr/>
          <p:nvPr/>
        </p:nvSpPr>
        <p:spPr>
          <a:xfrm>
            <a:off x="7135585" y="1882501"/>
            <a:ext cx="4645479" cy="3747627"/>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FBA05965-0C7E-B32F-3361-73E343C96B64}"/>
              </a:ext>
            </a:extLst>
          </p:cNvPr>
          <p:cNvSpPr/>
          <p:nvPr/>
        </p:nvSpPr>
        <p:spPr>
          <a:xfrm>
            <a:off x="8586141" y="1212196"/>
            <a:ext cx="1676950" cy="1676950"/>
          </a:xfrm>
          <a:prstGeom prst="ellipse">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AEC47361-7651-3FB1-3C75-BD142EA86DDB}"/>
              </a:ext>
            </a:extLst>
          </p:cNvPr>
          <p:cNvSpPr>
            <a:spLocks noGrp="1"/>
          </p:cNvSpPr>
          <p:nvPr>
            <p:ph type="body" sz="quarter" idx="13"/>
          </p:nvPr>
        </p:nvSpPr>
        <p:spPr/>
        <p:txBody>
          <a:bodyPr>
            <a:normAutofit/>
          </a:bodyPr>
          <a:lstStyle/>
          <a:p>
            <a:r>
              <a:rPr lang="en-US" sz="2400" dirty="0"/>
              <a:t>DoD Cyber Workforce Framework (DCWF)</a:t>
            </a:r>
          </a:p>
        </p:txBody>
      </p:sp>
      <p:sp>
        <p:nvSpPr>
          <p:cNvPr id="4" name="TextBox 3">
            <a:extLst>
              <a:ext uri="{FF2B5EF4-FFF2-40B4-BE49-F238E27FC236}">
                <a16:creationId xmlns:a16="http://schemas.microsoft.com/office/drawing/2014/main" id="{2E268659-4F8F-9DA9-AD3C-11426E56FD71}"/>
              </a:ext>
            </a:extLst>
          </p:cNvPr>
          <p:cNvSpPr txBox="1"/>
          <p:nvPr/>
        </p:nvSpPr>
        <p:spPr>
          <a:xfrm>
            <a:off x="172327" y="1229746"/>
            <a:ext cx="11521440" cy="369332"/>
          </a:xfrm>
          <a:prstGeom prst="rect">
            <a:avLst/>
          </a:prstGeom>
          <a:noFill/>
        </p:spPr>
        <p:txBody>
          <a:bodyPr wrap="square" rtlCol="0">
            <a:spAutoFit/>
          </a:bodyPr>
          <a:lstStyle/>
          <a:p>
            <a:r>
              <a:rPr lang="en-US" b="1" i="1" dirty="0">
                <a:latin typeface="Calibri" pitchFamily="34" charset="0"/>
                <a:ea typeface="Calibri" pitchFamily="34" charset="-122"/>
                <a:cs typeface="Calibri" pitchFamily="34" charset="-120"/>
              </a:rPr>
              <a:t>The DCWF is the Department’s authoritative taxonomy for describing Cyber Work</a:t>
            </a:r>
            <a:endParaRPr lang="en-US" dirty="0"/>
          </a:p>
        </p:txBody>
      </p:sp>
      <p:sp>
        <p:nvSpPr>
          <p:cNvPr id="66" name="TextBox 65">
            <a:extLst>
              <a:ext uri="{FF2B5EF4-FFF2-40B4-BE49-F238E27FC236}">
                <a16:creationId xmlns:a16="http://schemas.microsoft.com/office/drawing/2014/main" id="{747054A2-001D-E387-D777-993B9C34DE55}"/>
              </a:ext>
            </a:extLst>
          </p:cNvPr>
          <p:cNvSpPr txBox="1"/>
          <p:nvPr/>
        </p:nvSpPr>
        <p:spPr>
          <a:xfrm>
            <a:off x="855688" y="6286692"/>
            <a:ext cx="10020963" cy="338554"/>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22458A"/>
                </a:solidFill>
                <a:effectLst/>
                <a:uLnTx/>
                <a:uFillTx/>
                <a:latin typeface="Arial" panose="020B0604020202020204"/>
                <a:ea typeface="+mn-ea"/>
                <a:cs typeface="+mn-cs"/>
              </a:rPr>
              <a:t>DCWF defines work based on what people do, not job titles or organizational structures</a:t>
            </a:r>
          </a:p>
        </p:txBody>
      </p:sp>
      <p:pic>
        <p:nvPicPr>
          <p:cNvPr id="3074" name="Picture 2" descr="Welcome to LWC Communities!">
            <a:extLst>
              <a:ext uri="{FF2B5EF4-FFF2-40B4-BE49-F238E27FC236}">
                <a16:creationId xmlns:a16="http://schemas.microsoft.com/office/drawing/2014/main" id="{72501201-3521-59BB-B5EB-114BC802CDA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26539" y="1245620"/>
            <a:ext cx="1603311" cy="1603311"/>
          </a:xfrm>
          <a:prstGeom prst="rect">
            <a:avLst/>
          </a:prstGeom>
          <a:noFill/>
          <a:extLst>
            <a:ext uri="{909E8E84-426E-40DD-AFC4-6F175D3DCCD1}">
              <a14:hiddenFill xmlns:a14="http://schemas.microsoft.com/office/drawing/2010/main">
                <a:solidFill>
                  <a:srgbClr val="FFFFFF"/>
                </a:solidFill>
              </a14:hiddenFill>
            </a:ext>
          </a:extLst>
        </p:spPr>
      </p:pic>
      <p:grpSp>
        <p:nvGrpSpPr>
          <p:cNvPr id="77" name="Group 76">
            <a:extLst>
              <a:ext uri="{FF2B5EF4-FFF2-40B4-BE49-F238E27FC236}">
                <a16:creationId xmlns:a16="http://schemas.microsoft.com/office/drawing/2014/main" id="{DDE6DFDF-7E30-8D45-C055-E387A3424ABB}"/>
              </a:ext>
            </a:extLst>
          </p:cNvPr>
          <p:cNvGrpSpPr/>
          <p:nvPr/>
        </p:nvGrpSpPr>
        <p:grpSpPr>
          <a:xfrm>
            <a:off x="7328224" y="2573933"/>
            <a:ext cx="1102179" cy="849085"/>
            <a:chOff x="6327320" y="2988129"/>
            <a:chExt cx="1102179" cy="849085"/>
          </a:xfrm>
        </p:grpSpPr>
        <p:sp>
          <p:nvSpPr>
            <p:cNvPr id="67" name="Hexagon 66">
              <a:extLst>
                <a:ext uri="{FF2B5EF4-FFF2-40B4-BE49-F238E27FC236}">
                  <a16:creationId xmlns:a16="http://schemas.microsoft.com/office/drawing/2014/main" id="{FF880C32-72C7-2794-4B91-3B44E0D3EE97}"/>
                </a:ext>
              </a:extLst>
            </p:cNvPr>
            <p:cNvSpPr/>
            <p:nvPr/>
          </p:nvSpPr>
          <p:spPr>
            <a:xfrm>
              <a:off x="6327320" y="2988129"/>
              <a:ext cx="1102179" cy="849085"/>
            </a:xfrm>
            <a:prstGeom prst="hexagon">
              <a:avLst/>
            </a:prstGeom>
            <a:ln w="28575">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700" dirty="0"/>
            </a:p>
          </p:txBody>
        </p:sp>
        <p:sp>
          <p:nvSpPr>
            <p:cNvPr id="68" name="TextBox 67">
              <a:extLst>
                <a:ext uri="{FF2B5EF4-FFF2-40B4-BE49-F238E27FC236}">
                  <a16:creationId xmlns:a16="http://schemas.microsoft.com/office/drawing/2014/main" id="{04D0D7A3-5D17-C76F-C2CF-7E7EDE9AFCB8}"/>
                </a:ext>
              </a:extLst>
            </p:cNvPr>
            <p:cNvSpPr txBox="1"/>
            <p:nvPr/>
          </p:nvSpPr>
          <p:spPr>
            <a:xfrm>
              <a:off x="6380740" y="3181838"/>
              <a:ext cx="995337" cy="461665"/>
            </a:xfrm>
            <a:prstGeom prst="rect">
              <a:avLst/>
            </a:prstGeom>
            <a:noFill/>
          </p:spPr>
          <p:txBody>
            <a:bodyPr wrap="none" rtlCol="0">
              <a:spAutoFit/>
            </a:bodyPr>
            <a:lstStyle/>
            <a:p>
              <a:pPr algn="ctr"/>
              <a:r>
                <a:rPr lang="en-US" sz="1200" dirty="0">
                  <a:solidFill>
                    <a:schemeClr val="bg1"/>
                  </a:solidFill>
                  <a:latin typeface="Aptos Narrow" panose="020B0004020202020204" pitchFamily="34" charset="0"/>
                </a:rPr>
                <a:t>Uniform</a:t>
              </a:r>
            </a:p>
            <a:p>
              <a:pPr algn="ctr"/>
              <a:r>
                <a:rPr lang="en-US" sz="1200" dirty="0">
                  <a:solidFill>
                    <a:schemeClr val="bg1"/>
                  </a:solidFill>
                  <a:latin typeface="Aptos Narrow" panose="020B0004020202020204" pitchFamily="34" charset="0"/>
                </a:rPr>
                <a:t>Identification</a:t>
              </a:r>
            </a:p>
          </p:txBody>
        </p:sp>
      </p:grpSp>
      <p:grpSp>
        <p:nvGrpSpPr>
          <p:cNvPr id="78" name="Group 77">
            <a:extLst>
              <a:ext uri="{FF2B5EF4-FFF2-40B4-BE49-F238E27FC236}">
                <a16:creationId xmlns:a16="http://schemas.microsoft.com/office/drawing/2014/main" id="{A202948C-7079-6AAD-60B1-6CAA17AA27D1}"/>
              </a:ext>
            </a:extLst>
          </p:cNvPr>
          <p:cNvGrpSpPr/>
          <p:nvPr/>
        </p:nvGrpSpPr>
        <p:grpSpPr>
          <a:xfrm>
            <a:off x="8303498" y="3042640"/>
            <a:ext cx="1102179" cy="849085"/>
            <a:chOff x="7671706" y="3565071"/>
            <a:chExt cx="1102179" cy="849085"/>
          </a:xfrm>
        </p:grpSpPr>
        <p:sp>
          <p:nvSpPr>
            <p:cNvPr id="69" name="Hexagon 68">
              <a:extLst>
                <a:ext uri="{FF2B5EF4-FFF2-40B4-BE49-F238E27FC236}">
                  <a16:creationId xmlns:a16="http://schemas.microsoft.com/office/drawing/2014/main" id="{E5914506-944A-7CDC-035B-C107C5E9A5DF}"/>
                </a:ext>
              </a:extLst>
            </p:cNvPr>
            <p:cNvSpPr/>
            <p:nvPr/>
          </p:nvSpPr>
          <p:spPr>
            <a:xfrm>
              <a:off x="7671706" y="3565071"/>
              <a:ext cx="1102179" cy="849085"/>
            </a:xfrm>
            <a:prstGeom prst="hexagon">
              <a:avLst/>
            </a:prstGeom>
            <a:ln w="28575">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700" dirty="0"/>
            </a:p>
          </p:txBody>
        </p:sp>
        <p:sp>
          <p:nvSpPr>
            <p:cNvPr id="70" name="TextBox 69">
              <a:extLst>
                <a:ext uri="{FF2B5EF4-FFF2-40B4-BE49-F238E27FC236}">
                  <a16:creationId xmlns:a16="http://schemas.microsoft.com/office/drawing/2014/main" id="{BF29BA87-0514-D71F-2132-6202D8E24D84}"/>
                </a:ext>
              </a:extLst>
            </p:cNvPr>
            <p:cNvSpPr txBox="1"/>
            <p:nvPr/>
          </p:nvSpPr>
          <p:spPr>
            <a:xfrm>
              <a:off x="7877380" y="3851113"/>
              <a:ext cx="690831" cy="276999"/>
            </a:xfrm>
            <a:prstGeom prst="rect">
              <a:avLst/>
            </a:prstGeom>
            <a:noFill/>
          </p:spPr>
          <p:txBody>
            <a:bodyPr wrap="none" rtlCol="0">
              <a:spAutoFit/>
            </a:bodyPr>
            <a:lstStyle/>
            <a:p>
              <a:pPr algn="ctr"/>
              <a:r>
                <a:rPr lang="en-US" sz="1200" dirty="0">
                  <a:solidFill>
                    <a:schemeClr val="bg1"/>
                  </a:solidFill>
                  <a:latin typeface="Aptos Narrow" panose="020B0004020202020204" pitchFamily="34" charset="0"/>
                </a:rPr>
                <a:t>Tracking</a:t>
              </a:r>
            </a:p>
          </p:txBody>
        </p:sp>
      </p:grpSp>
      <p:grpSp>
        <p:nvGrpSpPr>
          <p:cNvPr id="79" name="Group 78">
            <a:extLst>
              <a:ext uri="{FF2B5EF4-FFF2-40B4-BE49-F238E27FC236}">
                <a16:creationId xmlns:a16="http://schemas.microsoft.com/office/drawing/2014/main" id="{6F333556-00FC-C6D4-AE92-4B2057B24C4A}"/>
              </a:ext>
            </a:extLst>
          </p:cNvPr>
          <p:cNvGrpSpPr/>
          <p:nvPr/>
        </p:nvGrpSpPr>
        <p:grpSpPr>
          <a:xfrm>
            <a:off x="9459099" y="3042638"/>
            <a:ext cx="1102179" cy="849085"/>
            <a:chOff x="9184864" y="3565071"/>
            <a:chExt cx="1102179" cy="849085"/>
          </a:xfrm>
        </p:grpSpPr>
        <p:sp>
          <p:nvSpPr>
            <p:cNvPr id="71" name="Hexagon 70">
              <a:extLst>
                <a:ext uri="{FF2B5EF4-FFF2-40B4-BE49-F238E27FC236}">
                  <a16:creationId xmlns:a16="http://schemas.microsoft.com/office/drawing/2014/main" id="{6D4E118F-9FD8-73AC-3EA1-1B4A28E52223}"/>
                </a:ext>
              </a:extLst>
            </p:cNvPr>
            <p:cNvSpPr/>
            <p:nvPr/>
          </p:nvSpPr>
          <p:spPr>
            <a:xfrm>
              <a:off x="9184864" y="3565071"/>
              <a:ext cx="1102179" cy="849085"/>
            </a:xfrm>
            <a:prstGeom prst="hexagon">
              <a:avLst/>
            </a:prstGeom>
            <a:ln w="28575">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700" dirty="0"/>
            </a:p>
          </p:txBody>
        </p:sp>
        <p:sp>
          <p:nvSpPr>
            <p:cNvPr id="72" name="TextBox 71">
              <a:extLst>
                <a:ext uri="{FF2B5EF4-FFF2-40B4-BE49-F238E27FC236}">
                  <a16:creationId xmlns:a16="http://schemas.microsoft.com/office/drawing/2014/main" id="{F7C0FCF8-76CE-FDD5-3833-9B29D9AA70A3}"/>
                </a:ext>
              </a:extLst>
            </p:cNvPr>
            <p:cNvSpPr txBox="1"/>
            <p:nvPr/>
          </p:nvSpPr>
          <p:spPr>
            <a:xfrm>
              <a:off x="9327028" y="3758780"/>
              <a:ext cx="817853" cy="461665"/>
            </a:xfrm>
            <a:prstGeom prst="rect">
              <a:avLst/>
            </a:prstGeom>
            <a:noFill/>
          </p:spPr>
          <p:txBody>
            <a:bodyPr wrap="none" rtlCol="0">
              <a:spAutoFit/>
            </a:bodyPr>
            <a:lstStyle/>
            <a:p>
              <a:pPr algn="ctr"/>
              <a:r>
                <a:rPr lang="en-US" sz="1200" dirty="0">
                  <a:solidFill>
                    <a:schemeClr val="bg1"/>
                  </a:solidFill>
                  <a:latin typeface="Aptos Narrow" panose="020B0004020202020204" pitchFamily="34" charset="0"/>
                </a:rPr>
                <a:t>Data</a:t>
              </a:r>
            </a:p>
            <a:p>
              <a:pPr algn="ctr"/>
              <a:r>
                <a:rPr lang="en-US" sz="1200" dirty="0">
                  <a:solidFill>
                    <a:schemeClr val="bg1"/>
                  </a:solidFill>
                  <a:latin typeface="Aptos Narrow" panose="020B0004020202020204" pitchFamily="34" charset="0"/>
                </a:rPr>
                <a:t>Collection</a:t>
              </a:r>
            </a:p>
          </p:txBody>
        </p:sp>
      </p:grpSp>
      <p:grpSp>
        <p:nvGrpSpPr>
          <p:cNvPr id="80" name="Group 79">
            <a:extLst>
              <a:ext uri="{FF2B5EF4-FFF2-40B4-BE49-F238E27FC236}">
                <a16:creationId xmlns:a16="http://schemas.microsoft.com/office/drawing/2014/main" id="{5522A180-DD33-F455-F1CF-B1980FEBD92B}"/>
              </a:ext>
            </a:extLst>
          </p:cNvPr>
          <p:cNvGrpSpPr/>
          <p:nvPr/>
        </p:nvGrpSpPr>
        <p:grpSpPr>
          <a:xfrm>
            <a:off x="10434373" y="2573933"/>
            <a:ext cx="1102179" cy="849085"/>
            <a:chOff x="10785018" y="2909695"/>
            <a:chExt cx="1102179" cy="849085"/>
          </a:xfrm>
        </p:grpSpPr>
        <p:sp>
          <p:nvSpPr>
            <p:cNvPr id="73" name="Hexagon 72">
              <a:extLst>
                <a:ext uri="{FF2B5EF4-FFF2-40B4-BE49-F238E27FC236}">
                  <a16:creationId xmlns:a16="http://schemas.microsoft.com/office/drawing/2014/main" id="{D7B5B6E0-E3F9-464A-02D1-DA702BD66C21}"/>
                </a:ext>
              </a:extLst>
            </p:cNvPr>
            <p:cNvSpPr/>
            <p:nvPr/>
          </p:nvSpPr>
          <p:spPr>
            <a:xfrm>
              <a:off x="10785018" y="2909695"/>
              <a:ext cx="1102179" cy="849085"/>
            </a:xfrm>
            <a:prstGeom prst="hexagon">
              <a:avLst/>
            </a:prstGeom>
            <a:ln w="28575">
              <a:solidFill>
                <a:schemeClr val="bg1"/>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US" sz="700" dirty="0"/>
            </a:p>
          </p:txBody>
        </p:sp>
        <p:sp>
          <p:nvSpPr>
            <p:cNvPr id="74" name="TextBox 73">
              <a:extLst>
                <a:ext uri="{FF2B5EF4-FFF2-40B4-BE49-F238E27FC236}">
                  <a16:creationId xmlns:a16="http://schemas.microsoft.com/office/drawing/2014/main" id="{22355C57-C260-22CF-1250-77E862DA0242}"/>
                </a:ext>
              </a:extLst>
            </p:cNvPr>
            <p:cNvSpPr txBox="1"/>
            <p:nvPr/>
          </p:nvSpPr>
          <p:spPr>
            <a:xfrm>
              <a:off x="10899930" y="3103404"/>
              <a:ext cx="872355" cy="461665"/>
            </a:xfrm>
            <a:prstGeom prst="rect">
              <a:avLst/>
            </a:prstGeom>
            <a:noFill/>
          </p:spPr>
          <p:txBody>
            <a:bodyPr wrap="none" rtlCol="0">
              <a:spAutoFit/>
            </a:bodyPr>
            <a:lstStyle/>
            <a:p>
              <a:pPr algn="ctr"/>
              <a:r>
                <a:rPr lang="en-US" sz="1200" dirty="0">
                  <a:solidFill>
                    <a:schemeClr val="bg1"/>
                  </a:solidFill>
                  <a:latin typeface="Aptos Narrow" panose="020B0004020202020204" pitchFamily="34" charset="0"/>
                </a:rPr>
                <a:t>Cyber</a:t>
              </a:r>
            </a:p>
            <a:p>
              <a:pPr algn="ctr"/>
              <a:r>
                <a:rPr lang="en-US" sz="1200" dirty="0">
                  <a:solidFill>
                    <a:schemeClr val="bg1"/>
                  </a:solidFill>
                  <a:latin typeface="Aptos Narrow" panose="020B0004020202020204" pitchFamily="34" charset="0"/>
                </a:rPr>
                <a:t>Work Roles</a:t>
              </a:r>
            </a:p>
          </p:txBody>
        </p:sp>
      </p:grpSp>
      <p:sp>
        <p:nvSpPr>
          <p:cNvPr id="75" name="Rectangle: Rounded Corners 74">
            <a:extLst>
              <a:ext uri="{FF2B5EF4-FFF2-40B4-BE49-F238E27FC236}">
                <a16:creationId xmlns:a16="http://schemas.microsoft.com/office/drawing/2014/main" id="{3FD34AFA-1260-F1F3-FFAC-6663E2DA0A70}"/>
              </a:ext>
            </a:extLst>
          </p:cNvPr>
          <p:cNvSpPr/>
          <p:nvPr/>
        </p:nvSpPr>
        <p:spPr>
          <a:xfrm>
            <a:off x="7328224" y="4479617"/>
            <a:ext cx="4208328" cy="648389"/>
          </a:xfrm>
          <a:prstGeom prst="roundRect">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1600" b="1" dirty="0">
                <a:latin typeface="Arial Narrow" panose="020B0606020202030204" pitchFamily="34" charset="0"/>
              </a:rPr>
              <a:t>DoD Cyber Work role </a:t>
            </a:r>
          </a:p>
          <a:p>
            <a:pPr algn="ctr"/>
            <a:r>
              <a:rPr lang="en-US" sz="1600" b="1" dirty="0">
                <a:latin typeface="Arial Narrow" panose="020B0606020202030204" pitchFamily="34" charset="0"/>
              </a:rPr>
              <a:t>Qualifications</a:t>
            </a:r>
          </a:p>
        </p:txBody>
      </p:sp>
      <p:cxnSp>
        <p:nvCxnSpPr>
          <p:cNvPr id="92" name="Connector: Elbow 91">
            <a:extLst>
              <a:ext uri="{FF2B5EF4-FFF2-40B4-BE49-F238E27FC236}">
                <a16:creationId xmlns:a16="http://schemas.microsoft.com/office/drawing/2014/main" id="{D0C2EFF7-B499-8A31-59EB-8587285E93F2}"/>
              </a:ext>
            </a:extLst>
          </p:cNvPr>
          <p:cNvCxnSpPr/>
          <p:nvPr/>
        </p:nvCxnSpPr>
        <p:spPr>
          <a:xfrm rot="10800000" flipV="1">
            <a:off x="7874665" y="2047276"/>
            <a:ext cx="711477" cy="521446"/>
          </a:xfrm>
          <a:prstGeom prst="bentConnector3">
            <a:avLst>
              <a:gd name="adj1" fmla="val 99343"/>
            </a:avLst>
          </a:prstGeom>
        </p:spPr>
        <p:style>
          <a:lnRef idx="2">
            <a:schemeClr val="accent1"/>
          </a:lnRef>
          <a:fillRef idx="0">
            <a:schemeClr val="accent1"/>
          </a:fillRef>
          <a:effectRef idx="1">
            <a:schemeClr val="accent1"/>
          </a:effectRef>
          <a:fontRef idx="minor">
            <a:schemeClr val="tx1"/>
          </a:fontRef>
        </p:style>
      </p:cxnSp>
      <p:cxnSp>
        <p:nvCxnSpPr>
          <p:cNvPr id="95" name="Connector: Elbow 94">
            <a:extLst>
              <a:ext uri="{FF2B5EF4-FFF2-40B4-BE49-F238E27FC236}">
                <a16:creationId xmlns:a16="http://schemas.microsoft.com/office/drawing/2014/main" id="{71D7D53C-3352-21A5-8AD9-8DD055D3C697}"/>
              </a:ext>
            </a:extLst>
          </p:cNvPr>
          <p:cNvCxnSpPr>
            <a:cxnSpLocks/>
          </p:cNvCxnSpPr>
          <p:nvPr/>
        </p:nvCxnSpPr>
        <p:spPr>
          <a:xfrm rot="5400000">
            <a:off x="8658049" y="2837079"/>
            <a:ext cx="334300" cy="76827"/>
          </a:xfrm>
          <a:prstGeom prst="bentConnector3">
            <a:avLst>
              <a:gd name="adj1" fmla="val 50000"/>
            </a:avLst>
          </a:prstGeom>
        </p:spPr>
        <p:style>
          <a:lnRef idx="2">
            <a:schemeClr val="accent1"/>
          </a:lnRef>
          <a:fillRef idx="0">
            <a:schemeClr val="accent1"/>
          </a:fillRef>
          <a:effectRef idx="1">
            <a:schemeClr val="accent1"/>
          </a:effectRef>
          <a:fontRef idx="minor">
            <a:schemeClr val="tx1"/>
          </a:fontRef>
        </p:style>
      </p:cxnSp>
      <p:cxnSp>
        <p:nvCxnSpPr>
          <p:cNvPr id="100" name="Connector: Elbow 99">
            <a:extLst>
              <a:ext uri="{FF2B5EF4-FFF2-40B4-BE49-F238E27FC236}">
                <a16:creationId xmlns:a16="http://schemas.microsoft.com/office/drawing/2014/main" id="{5A791275-6BF8-263A-D1DF-672B065A6FAA}"/>
              </a:ext>
            </a:extLst>
          </p:cNvPr>
          <p:cNvCxnSpPr/>
          <p:nvPr/>
        </p:nvCxnSpPr>
        <p:spPr>
          <a:xfrm>
            <a:off x="10263091" y="2047275"/>
            <a:ext cx="722371" cy="521447"/>
          </a:xfrm>
          <a:prstGeom prst="bentConnector3">
            <a:avLst>
              <a:gd name="adj1" fmla="val 99729"/>
            </a:avLst>
          </a:prstGeom>
        </p:spPr>
        <p:style>
          <a:lnRef idx="2">
            <a:schemeClr val="accent1"/>
          </a:lnRef>
          <a:fillRef idx="0">
            <a:schemeClr val="accent1"/>
          </a:fillRef>
          <a:effectRef idx="1">
            <a:schemeClr val="accent1"/>
          </a:effectRef>
          <a:fontRef idx="minor">
            <a:schemeClr val="tx1"/>
          </a:fontRef>
        </p:style>
      </p:cxnSp>
      <p:cxnSp>
        <p:nvCxnSpPr>
          <p:cNvPr id="103" name="Connector: Elbow 102">
            <a:extLst>
              <a:ext uri="{FF2B5EF4-FFF2-40B4-BE49-F238E27FC236}">
                <a16:creationId xmlns:a16="http://schemas.microsoft.com/office/drawing/2014/main" id="{29CFD0EC-F78D-EF7F-BDBF-0ED586339F98}"/>
              </a:ext>
            </a:extLst>
          </p:cNvPr>
          <p:cNvCxnSpPr>
            <a:cxnSpLocks/>
          </p:cNvCxnSpPr>
          <p:nvPr/>
        </p:nvCxnSpPr>
        <p:spPr>
          <a:xfrm rot="16200000" flipH="1">
            <a:off x="9831311" y="2808388"/>
            <a:ext cx="404101" cy="64393"/>
          </a:xfrm>
          <a:prstGeom prst="bentConnector3">
            <a:avLst/>
          </a:prstGeom>
        </p:spPr>
        <p:style>
          <a:lnRef idx="2">
            <a:schemeClr val="accent1"/>
          </a:lnRef>
          <a:fillRef idx="0">
            <a:schemeClr val="accent1"/>
          </a:fillRef>
          <a:effectRef idx="1">
            <a:schemeClr val="accent1"/>
          </a:effectRef>
          <a:fontRef idx="minor">
            <a:schemeClr val="tx1"/>
          </a:fontRef>
        </p:style>
      </p:cxnSp>
      <p:cxnSp>
        <p:nvCxnSpPr>
          <p:cNvPr id="106" name="Straight Connector 105">
            <a:extLst>
              <a:ext uri="{FF2B5EF4-FFF2-40B4-BE49-F238E27FC236}">
                <a16:creationId xmlns:a16="http://schemas.microsoft.com/office/drawing/2014/main" id="{860F5712-454A-E9E2-187E-AE96E2060C0B}"/>
              </a:ext>
            </a:extLst>
          </p:cNvPr>
          <p:cNvCxnSpPr/>
          <p:nvPr/>
        </p:nvCxnSpPr>
        <p:spPr>
          <a:xfrm>
            <a:off x="7874665" y="3423018"/>
            <a:ext cx="0" cy="1056599"/>
          </a:xfrm>
          <a:prstGeom prst="line">
            <a:avLst/>
          </a:prstGeom>
        </p:spPr>
        <p:style>
          <a:lnRef idx="2">
            <a:schemeClr val="accent1"/>
          </a:lnRef>
          <a:fillRef idx="0">
            <a:schemeClr val="accent1"/>
          </a:fillRef>
          <a:effectRef idx="1">
            <a:schemeClr val="accent1"/>
          </a:effectRef>
          <a:fontRef idx="minor">
            <a:schemeClr val="tx1"/>
          </a:fontRef>
        </p:style>
      </p:cxnSp>
      <p:cxnSp>
        <p:nvCxnSpPr>
          <p:cNvPr id="108" name="Straight Connector 107">
            <a:extLst>
              <a:ext uri="{FF2B5EF4-FFF2-40B4-BE49-F238E27FC236}">
                <a16:creationId xmlns:a16="http://schemas.microsoft.com/office/drawing/2014/main" id="{D0334BA1-C845-3EDD-DBB4-2AEF67DB725E}"/>
              </a:ext>
            </a:extLst>
          </p:cNvPr>
          <p:cNvCxnSpPr/>
          <p:nvPr/>
        </p:nvCxnSpPr>
        <p:spPr>
          <a:xfrm>
            <a:off x="8863613" y="3891723"/>
            <a:ext cx="0" cy="587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0" name="Straight Connector 109">
            <a:extLst>
              <a:ext uri="{FF2B5EF4-FFF2-40B4-BE49-F238E27FC236}">
                <a16:creationId xmlns:a16="http://schemas.microsoft.com/office/drawing/2014/main" id="{8EAE88F5-2EEB-33FD-410A-7CB7B7061901}"/>
              </a:ext>
            </a:extLst>
          </p:cNvPr>
          <p:cNvCxnSpPr/>
          <p:nvPr/>
        </p:nvCxnSpPr>
        <p:spPr>
          <a:xfrm>
            <a:off x="10001165" y="3891723"/>
            <a:ext cx="0" cy="587894"/>
          </a:xfrm>
          <a:prstGeom prst="line">
            <a:avLst/>
          </a:prstGeom>
        </p:spPr>
        <p:style>
          <a:lnRef idx="2">
            <a:schemeClr val="accent1"/>
          </a:lnRef>
          <a:fillRef idx="0">
            <a:schemeClr val="accent1"/>
          </a:fillRef>
          <a:effectRef idx="1">
            <a:schemeClr val="accent1"/>
          </a:effectRef>
          <a:fontRef idx="minor">
            <a:schemeClr val="tx1"/>
          </a:fontRef>
        </p:style>
      </p:cxnSp>
      <p:cxnSp>
        <p:nvCxnSpPr>
          <p:cNvPr id="112" name="Straight Connector 111">
            <a:extLst>
              <a:ext uri="{FF2B5EF4-FFF2-40B4-BE49-F238E27FC236}">
                <a16:creationId xmlns:a16="http://schemas.microsoft.com/office/drawing/2014/main" id="{B4A0863B-C31D-0539-3715-1FB279F96EBD}"/>
              </a:ext>
            </a:extLst>
          </p:cNvPr>
          <p:cNvCxnSpPr/>
          <p:nvPr/>
        </p:nvCxnSpPr>
        <p:spPr>
          <a:xfrm>
            <a:off x="10985462" y="3423018"/>
            <a:ext cx="0" cy="1056599"/>
          </a:xfrm>
          <a:prstGeom prst="line">
            <a:avLst/>
          </a:prstGeom>
        </p:spPr>
        <p:style>
          <a:lnRef idx="2">
            <a:schemeClr val="accent1"/>
          </a:lnRef>
          <a:fillRef idx="0">
            <a:schemeClr val="accent1"/>
          </a:fillRef>
          <a:effectRef idx="1">
            <a:schemeClr val="accent1"/>
          </a:effectRef>
          <a:fontRef idx="minor">
            <a:schemeClr val="tx1"/>
          </a:fontRef>
        </p:style>
      </p:cxnSp>
      <p:sp>
        <p:nvSpPr>
          <p:cNvPr id="25" name="Arrow: Right 24">
            <a:extLst>
              <a:ext uri="{FF2B5EF4-FFF2-40B4-BE49-F238E27FC236}">
                <a16:creationId xmlns:a16="http://schemas.microsoft.com/office/drawing/2014/main" id="{806AD0BA-6B05-B556-DC5A-21A4A6EEFAF7}"/>
              </a:ext>
            </a:extLst>
          </p:cNvPr>
          <p:cNvSpPr/>
          <p:nvPr/>
        </p:nvSpPr>
        <p:spPr>
          <a:xfrm>
            <a:off x="5509086" y="2615617"/>
            <a:ext cx="1580775" cy="395763"/>
          </a:xfrm>
          <a:prstGeom prst="right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45AB5DF-C92A-E572-13AB-6388F6C1783B}"/>
              </a:ext>
            </a:extLst>
          </p:cNvPr>
          <p:cNvSpPr txBox="1"/>
          <p:nvPr/>
        </p:nvSpPr>
        <p:spPr>
          <a:xfrm>
            <a:off x="677562" y="3902918"/>
            <a:ext cx="4645479" cy="2123658"/>
          </a:xfrm>
          <a:prstGeom prst="rect">
            <a:avLst/>
          </a:prstGeom>
          <a:noFill/>
        </p:spPr>
        <p:txBody>
          <a:bodyPr wrap="square" rtlCol="0">
            <a:spAutoFit/>
          </a:bodyPr>
          <a:lstStyle/>
          <a:p>
            <a:pPr marL="285750" indent="-285750">
              <a:spcBef>
                <a:spcPts val="600"/>
              </a:spcBef>
              <a:buFont typeface="Arial" panose="020B0604020202020204" pitchFamily="34" charset="0"/>
              <a:buChar char="•"/>
            </a:pPr>
            <a:r>
              <a:rPr lang="en-US" sz="1600" dirty="0"/>
              <a:t>Applies across Military, Civilian, and Contractor Populations</a:t>
            </a:r>
          </a:p>
          <a:p>
            <a:pPr marL="285750" indent="-285750">
              <a:spcBef>
                <a:spcPts val="600"/>
              </a:spcBef>
              <a:buFont typeface="Arial" panose="020B0604020202020204" pitchFamily="34" charset="0"/>
              <a:buChar char="•"/>
            </a:pPr>
            <a:r>
              <a:rPr lang="en-US" sz="1600" dirty="0"/>
              <a:t>Each DCWF Work Role includes</a:t>
            </a:r>
          </a:p>
          <a:p>
            <a:pPr marL="742950" lvl="1" indent="-285750">
              <a:spcBef>
                <a:spcPts val="600"/>
              </a:spcBef>
              <a:buFont typeface="Arial" panose="020B0604020202020204" pitchFamily="34" charset="0"/>
              <a:buChar char="•"/>
            </a:pPr>
            <a:r>
              <a:rPr lang="en-US" sz="1600" dirty="0"/>
              <a:t>A unique ID</a:t>
            </a:r>
          </a:p>
          <a:p>
            <a:pPr marL="742950" lvl="1" indent="-285750">
              <a:spcBef>
                <a:spcPts val="600"/>
              </a:spcBef>
              <a:buFont typeface="Arial" panose="020B0604020202020204" pitchFamily="34" charset="0"/>
              <a:buChar char="•"/>
            </a:pPr>
            <a:r>
              <a:rPr lang="en-US" sz="1600" dirty="0"/>
              <a:t>A Clear Definition</a:t>
            </a:r>
          </a:p>
          <a:p>
            <a:pPr marL="742950" lvl="1" indent="-285750">
              <a:spcBef>
                <a:spcPts val="600"/>
              </a:spcBef>
              <a:buFont typeface="Arial" panose="020B0604020202020204" pitchFamily="34" charset="0"/>
              <a:buChar char="•"/>
            </a:pPr>
            <a:r>
              <a:rPr lang="en-US" sz="1600" dirty="0"/>
              <a:t>Required Knowledge, Skills, Abilities, and Tasks (KSATs).</a:t>
            </a:r>
          </a:p>
        </p:txBody>
      </p:sp>
      <p:grpSp>
        <p:nvGrpSpPr>
          <p:cNvPr id="30" name="Group 29">
            <a:extLst>
              <a:ext uri="{FF2B5EF4-FFF2-40B4-BE49-F238E27FC236}">
                <a16:creationId xmlns:a16="http://schemas.microsoft.com/office/drawing/2014/main" id="{BD411E87-7E25-B378-0160-3E7219C76369}"/>
              </a:ext>
            </a:extLst>
          </p:cNvPr>
          <p:cNvGrpSpPr/>
          <p:nvPr/>
        </p:nvGrpSpPr>
        <p:grpSpPr>
          <a:xfrm>
            <a:off x="609639" y="1805926"/>
            <a:ext cx="4848437" cy="2002518"/>
            <a:chOff x="609639" y="1805926"/>
            <a:chExt cx="4848437" cy="2002518"/>
          </a:xfrm>
        </p:grpSpPr>
        <p:grpSp>
          <p:nvGrpSpPr>
            <p:cNvPr id="24" name="Group 23">
              <a:extLst>
                <a:ext uri="{FF2B5EF4-FFF2-40B4-BE49-F238E27FC236}">
                  <a16:creationId xmlns:a16="http://schemas.microsoft.com/office/drawing/2014/main" id="{CE09EC0B-00C6-65E5-4328-D74DC3429BBB}"/>
                </a:ext>
              </a:extLst>
            </p:cNvPr>
            <p:cNvGrpSpPr/>
            <p:nvPr/>
          </p:nvGrpSpPr>
          <p:grpSpPr>
            <a:xfrm>
              <a:off x="609639" y="1805926"/>
              <a:ext cx="4848437" cy="2002518"/>
              <a:chOff x="365401" y="2006775"/>
              <a:chExt cx="4848437" cy="2002518"/>
            </a:xfrm>
          </p:grpSpPr>
          <p:sp>
            <p:nvSpPr>
              <p:cNvPr id="23" name="Rectangle: Rounded Corners 22">
                <a:extLst>
                  <a:ext uri="{FF2B5EF4-FFF2-40B4-BE49-F238E27FC236}">
                    <a16:creationId xmlns:a16="http://schemas.microsoft.com/office/drawing/2014/main" id="{48C3C304-D525-8681-2C8A-9FAFD1B7B1B3}"/>
                  </a:ext>
                </a:extLst>
              </p:cNvPr>
              <p:cNvSpPr/>
              <p:nvPr/>
            </p:nvSpPr>
            <p:spPr>
              <a:xfrm>
                <a:off x="365401" y="2006775"/>
                <a:ext cx="4848437" cy="2002518"/>
              </a:xfrm>
              <a:prstGeom prst="roundRect">
                <a:avLst/>
              </a:prstGeom>
              <a:solidFill>
                <a:schemeClr val="bg1">
                  <a:lumMod val="85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9751BDD4-973D-C288-71D5-BD69310C0346}"/>
                  </a:ext>
                </a:extLst>
              </p:cNvPr>
              <p:cNvGrpSpPr/>
              <p:nvPr/>
            </p:nvGrpSpPr>
            <p:grpSpPr>
              <a:xfrm>
                <a:off x="1687173" y="2180722"/>
                <a:ext cx="2191410" cy="369332"/>
                <a:chOff x="2415759" y="1847088"/>
                <a:chExt cx="2191410" cy="502920"/>
              </a:xfrm>
            </p:grpSpPr>
            <p:sp>
              <p:nvSpPr>
                <p:cNvPr id="12" name="Shape 7">
                  <a:extLst>
                    <a:ext uri="{FF2B5EF4-FFF2-40B4-BE49-F238E27FC236}">
                      <a16:creationId xmlns:a16="http://schemas.microsoft.com/office/drawing/2014/main" id="{42C11A90-6FCD-9AA0-A8BE-10B7E448F14F}"/>
                    </a:ext>
                  </a:extLst>
                </p:cNvPr>
                <p:cNvSpPr/>
                <p:nvPr/>
              </p:nvSpPr>
              <p:spPr>
                <a:xfrm>
                  <a:off x="2415759" y="1847088"/>
                  <a:ext cx="2191410" cy="502920"/>
                </a:xfrm>
                <a:prstGeom prst="rect">
                  <a:avLst/>
                </a:prstGeom>
                <a:solidFill>
                  <a:srgbClr val="0E2841"/>
                </a:solidFill>
                <a:ln w="12700">
                  <a:solidFill>
                    <a:srgbClr val="0E2841"/>
                  </a:solidFill>
                  <a:prstDash val="solid"/>
                </a:ln>
                <a:effectLst>
                  <a:outerShdw blurRad="63500" dist="25400" dir="8100000" algn="bl" rotWithShape="0">
                    <a:srgbClr val="000000">
                      <a:alpha val="15000"/>
                    </a:srgbClr>
                  </a:outerShdw>
                </a:effectLst>
              </p:spPr>
              <p:txBody>
                <a:bodyPr/>
                <a:lstStyle/>
                <a:p>
                  <a:endParaRPr lang="en-US">
                    <a:solidFill>
                      <a:prstClr val="black"/>
                    </a:solidFill>
                    <a:latin typeface="Calibri" panose="020F0502020204030204"/>
                  </a:endParaRPr>
                </a:p>
              </p:txBody>
            </p:sp>
            <p:sp>
              <p:nvSpPr>
                <p:cNvPr id="13" name="Text 8">
                  <a:extLst>
                    <a:ext uri="{FF2B5EF4-FFF2-40B4-BE49-F238E27FC236}">
                      <a16:creationId xmlns:a16="http://schemas.microsoft.com/office/drawing/2014/main" id="{D1F44DB9-018A-9C5F-916E-5C144743FC59}"/>
                    </a:ext>
                  </a:extLst>
                </p:cNvPr>
                <p:cNvSpPr/>
                <p:nvPr/>
              </p:nvSpPr>
              <p:spPr>
                <a:xfrm>
                  <a:off x="2507199" y="1847088"/>
                  <a:ext cx="2089484" cy="502920"/>
                </a:xfrm>
                <a:prstGeom prst="rect">
                  <a:avLst/>
                </a:prstGeom>
                <a:noFill/>
                <a:ln/>
              </p:spPr>
              <p:txBody>
                <a:bodyPr wrap="square" rtlCol="0" anchor="ctr"/>
                <a:lstStyle/>
                <a:p>
                  <a:pPr algn="ctr"/>
                  <a:r>
                    <a:rPr lang="en-US" sz="1300" b="1" dirty="0">
                      <a:solidFill>
                        <a:srgbClr val="FFFFFF"/>
                      </a:solidFill>
                      <a:latin typeface="Calibri" pitchFamily="34" charset="0"/>
                      <a:ea typeface="Calibri" pitchFamily="34" charset="-122"/>
                      <a:cs typeface="Calibri" pitchFamily="34" charset="-120"/>
                    </a:rPr>
                    <a:t>Workforce Elements</a:t>
                  </a:r>
                  <a:endParaRPr lang="en-US" sz="1300" dirty="0">
                    <a:solidFill>
                      <a:prstClr val="black"/>
                    </a:solidFill>
                    <a:latin typeface="Calibri" panose="020F0502020204030204"/>
                  </a:endParaRPr>
                </a:p>
              </p:txBody>
            </p:sp>
          </p:grpSp>
          <p:grpSp>
            <p:nvGrpSpPr>
              <p:cNvPr id="21" name="Group 20">
                <a:extLst>
                  <a:ext uri="{FF2B5EF4-FFF2-40B4-BE49-F238E27FC236}">
                    <a16:creationId xmlns:a16="http://schemas.microsoft.com/office/drawing/2014/main" id="{C4545199-6799-BCB7-36F1-17F4100DF8C8}"/>
                  </a:ext>
                </a:extLst>
              </p:cNvPr>
              <p:cNvGrpSpPr/>
              <p:nvPr/>
            </p:nvGrpSpPr>
            <p:grpSpPr>
              <a:xfrm>
                <a:off x="1177543" y="2737545"/>
                <a:ext cx="3210670" cy="369332"/>
                <a:chOff x="1501359" y="2761488"/>
                <a:chExt cx="3210670" cy="594360"/>
              </a:xfrm>
            </p:grpSpPr>
            <p:sp>
              <p:nvSpPr>
                <p:cNvPr id="15" name="Shape 10">
                  <a:extLst>
                    <a:ext uri="{FF2B5EF4-FFF2-40B4-BE49-F238E27FC236}">
                      <a16:creationId xmlns:a16="http://schemas.microsoft.com/office/drawing/2014/main" id="{D2DAA028-6F3B-AD01-85AD-4E6C299371C6}"/>
                    </a:ext>
                  </a:extLst>
                </p:cNvPr>
                <p:cNvSpPr/>
                <p:nvPr/>
              </p:nvSpPr>
              <p:spPr>
                <a:xfrm>
                  <a:off x="1501359" y="2761488"/>
                  <a:ext cx="3210670" cy="594360"/>
                </a:xfrm>
                <a:prstGeom prst="rect">
                  <a:avLst/>
                </a:prstGeom>
                <a:solidFill>
                  <a:srgbClr val="156082"/>
                </a:solidFill>
                <a:ln w="12700">
                  <a:solidFill>
                    <a:srgbClr val="156082"/>
                  </a:solidFill>
                  <a:prstDash val="solid"/>
                </a:ln>
                <a:effectLst>
                  <a:outerShdw blurRad="63500" dist="25400" dir="8100000" algn="bl" rotWithShape="0">
                    <a:srgbClr val="000000">
                      <a:alpha val="15000"/>
                    </a:srgbClr>
                  </a:outerShdw>
                </a:effectLst>
              </p:spPr>
              <p:txBody>
                <a:bodyPr/>
                <a:lstStyle/>
                <a:p>
                  <a:endParaRPr lang="en-US">
                    <a:solidFill>
                      <a:prstClr val="black"/>
                    </a:solidFill>
                    <a:latin typeface="Calibri" panose="020F0502020204030204"/>
                  </a:endParaRPr>
                </a:p>
              </p:txBody>
            </p:sp>
            <p:sp>
              <p:nvSpPr>
                <p:cNvPr id="16" name="Text 11">
                  <a:extLst>
                    <a:ext uri="{FF2B5EF4-FFF2-40B4-BE49-F238E27FC236}">
                      <a16:creationId xmlns:a16="http://schemas.microsoft.com/office/drawing/2014/main" id="{9D064802-D625-EBEB-86CE-E6008792B070}"/>
                    </a:ext>
                  </a:extLst>
                </p:cNvPr>
                <p:cNvSpPr/>
                <p:nvPr/>
              </p:nvSpPr>
              <p:spPr>
                <a:xfrm>
                  <a:off x="1592799" y="2761488"/>
                  <a:ext cx="3108744" cy="594360"/>
                </a:xfrm>
                <a:prstGeom prst="rect">
                  <a:avLst/>
                </a:prstGeom>
                <a:noFill/>
                <a:ln/>
              </p:spPr>
              <p:txBody>
                <a:bodyPr wrap="square" rtlCol="0" anchor="ctr"/>
                <a:lstStyle/>
                <a:p>
                  <a:pPr algn="ctr"/>
                  <a:r>
                    <a:rPr lang="en-US" sz="1300" b="1" dirty="0">
                      <a:solidFill>
                        <a:srgbClr val="FFFFFF"/>
                      </a:solidFill>
                      <a:latin typeface="Calibri" pitchFamily="34" charset="0"/>
                      <a:ea typeface="Calibri" pitchFamily="34" charset="-122"/>
                      <a:cs typeface="Calibri" pitchFamily="34" charset="-120"/>
                    </a:rPr>
                    <a:t>Work Roles (72 work roles)</a:t>
                  </a:r>
                  <a:endParaRPr lang="en-US" sz="1300" dirty="0">
                    <a:solidFill>
                      <a:prstClr val="black"/>
                    </a:solidFill>
                    <a:latin typeface="Calibri" panose="020F0502020204030204"/>
                  </a:endParaRPr>
                </a:p>
              </p:txBody>
            </p:sp>
          </p:grpSp>
          <p:grpSp>
            <p:nvGrpSpPr>
              <p:cNvPr id="20" name="Group 19">
                <a:extLst>
                  <a:ext uri="{FF2B5EF4-FFF2-40B4-BE49-F238E27FC236}">
                    <a16:creationId xmlns:a16="http://schemas.microsoft.com/office/drawing/2014/main" id="{2522CAE0-7F38-3922-1059-FCABD3A22936}"/>
                  </a:ext>
                </a:extLst>
              </p:cNvPr>
              <p:cNvGrpSpPr/>
              <p:nvPr/>
            </p:nvGrpSpPr>
            <p:grpSpPr>
              <a:xfrm>
                <a:off x="667208" y="3308654"/>
                <a:ext cx="4229931" cy="369332"/>
                <a:chOff x="586959" y="3767328"/>
                <a:chExt cx="4229931" cy="548640"/>
              </a:xfrm>
            </p:grpSpPr>
            <p:sp>
              <p:nvSpPr>
                <p:cNvPr id="18" name="Shape 13">
                  <a:extLst>
                    <a:ext uri="{FF2B5EF4-FFF2-40B4-BE49-F238E27FC236}">
                      <a16:creationId xmlns:a16="http://schemas.microsoft.com/office/drawing/2014/main" id="{11D79603-270F-D888-B81A-762776FC33D7}"/>
                    </a:ext>
                  </a:extLst>
                </p:cNvPr>
                <p:cNvSpPr/>
                <p:nvPr/>
              </p:nvSpPr>
              <p:spPr>
                <a:xfrm>
                  <a:off x="586959" y="3767328"/>
                  <a:ext cx="4229931" cy="548640"/>
                </a:xfrm>
                <a:prstGeom prst="rect">
                  <a:avLst/>
                </a:prstGeom>
                <a:solidFill>
                  <a:srgbClr val="2E6DA4"/>
                </a:solidFill>
                <a:ln w="12700">
                  <a:solidFill>
                    <a:srgbClr val="2E6DA4"/>
                  </a:solidFill>
                  <a:prstDash val="solid"/>
                </a:ln>
                <a:effectLst>
                  <a:outerShdw blurRad="63500" dist="25400" dir="8100000" algn="bl" rotWithShape="0">
                    <a:srgbClr val="000000">
                      <a:alpha val="15000"/>
                    </a:srgbClr>
                  </a:outerShdw>
                </a:effectLst>
              </p:spPr>
              <p:txBody>
                <a:bodyPr/>
                <a:lstStyle/>
                <a:p>
                  <a:endParaRPr lang="en-US">
                    <a:solidFill>
                      <a:prstClr val="black"/>
                    </a:solidFill>
                    <a:latin typeface="Calibri" panose="020F0502020204030204"/>
                  </a:endParaRPr>
                </a:p>
              </p:txBody>
            </p:sp>
            <p:sp>
              <p:nvSpPr>
                <p:cNvPr id="19" name="Text 14">
                  <a:extLst>
                    <a:ext uri="{FF2B5EF4-FFF2-40B4-BE49-F238E27FC236}">
                      <a16:creationId xmlns:a16="http://schemas.microsoft.com/office/drawing/2014/main" id="{FA672C7B-2838-08FA-668F-A593117A0B63}"/>
                    </a:ext>
                  </a:extLst>
                </p:cNvPr>
                <p:cNvSpPr/>
                <p:nvPr/>
              </p:nvSpPr>
              <p:spPr>
                <a:xfrm>
                  <a:off x="678399" y="3767328"/>
                  <a:ext cx="4128005" cy="548640"/>
                </a:xfrm>
                <a:prstGeom prst="rect">
                  <a:avLst/>
                </a:prstGeom>
                <a:noFill/>
                <a:ln/>
              </p:spPr>
              <p:txBody>
                <a:bodyPr wrap="square" rtlCol="0" anchor="ctr"/>
                <a:lstStyle/>
                <a:p>
                  <a:pPr algn="ctr"/>
                  <a:r>
                    <a:rPr lang="en-US" sz="1300" b="1" dirty="0">
                      <a:solidFill>
                        <a:srgbClr val="FFFFFF"/>
                      </a:solidFill>
                      <a:latin typeface="Calibri" pitchFamily="34" charset="0"/>
                      <a:ea typeface="Calibri" pitchFamily="34" charset="-122"/>
                      <a:cs typeface="Calibri" pitchFamily="34" charset="-120"/>
                    </a:rPr>
                    <a:t>KSATs  (3,124 entries)</a:t>
                  </a:r>
                  <a:endParaRPr lang="en-US" sz="1300" dirty="0">
                    <a:solidFill>
                      <a:prstClr val="black"/>
                    </a:solidFill>
                    <a:latin typeface="Calibri" panose="020F0502020204030204"/>
                  </a:endParaRPr>
                </a:p>
              </p:txBody>
            </p:sp>
          </p:grpSp>
        </p:grpSp>
        <p:sp>
          <p:nvSpPr>
            <p:cNvPr id="28" name="Arrow: Down 27">
              <a:extLst>
                <a:ext uri="{FF2B5EF4-FFF2-40B4-BE49-F238E27FC236}">
                  <a16:creationId xmlns:a16="http://schemas.microsoft.com/office/drawing/2014/main" id="{F4ADBDA0-8C01-B290-F93F-16478371208A}"/>
                </a:ext>
              </a:extLst>
            </p:cNvPr>
            <p:cNvSpPr/>
            <p:nvPr/>
          </p:nvSpPr>
          <p:spPr>
            <a:xfrm>
              <a:off x="2892669" y="2349205"/>
              <a:ext cx="272562" cy="1874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Arrow: Down 28">
              <a:extLst>
                <a:ext uri="{FF2B5EF4-FFF2-40B4-BE49-F238E27FC236}">
                  <a16:creationId xmlns:a16="http://schemas.microsoft.com/office/drawing/2014/main" id="{A7A74F48-1DAC-1DD2-FAD8-1AAD443B2917}"/>
                </a:ext>
              </a:extLst>
            </p:cNvPr>
            <p:cNvSpPr/>
            <p:nvPr/>
          </p:nvSpPr>
          <p:spPr>
            <a:xfrm>
              <a:off x="2904393" y="2914842"/>
              <a:ext cx="272562" cy="187491"/>
            </a:xfrm>
            <a:prstGeom prst="downArrow">
              <a:avLst/>
            </a:prstGeom>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54224091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TotalTime>
  <Application>Microsoft Office</Applicat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2019-02-11T14:39:41Z</dcterms:created>
  <dc:creator/>
  <dc:description/>
  <dc:language>en-US</dc:language>
  <cp:lastModifiedBy/>
  <dcterms:modified xsi:type="dcterms:W3CDTF">2019-02-11T14:40:45Z</dcterms:modified>
  <cp:revision>1</cp:revision>
  <dc:subject/>
  <dc:title/>
</cp:coreProperties>
</file>