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6913" r:id="rId3"/>
    <p:sldId id="6938" r:id="rId4"/>
    <p:sldId id="6940" r:id="rId5"/>
    <p:sldId id="6919" r:id="rId6"/>
    <p:sldId id="6916" r:id="rId7"/>
    <p:sldId id="6917" r:id="rId8"/>
    <p:sldId id="6918" r:id="rId9"/>
    <p:sldId id="6937" r:id="rId10"/>
    <p:sldId id="6922" r:id="rId11"/>
    <p:sldId id="6927" r:id="rId12"/>
    <p:sldId id="6941" r:id="rId13"/>
    <p:sldId id="6943" r:id="rId14"/>
    <p:sldId id="6944" r:id="rId15"/>
    <p:sldId id="6945" r:id="rId16"/>
    <p:sldId id="6900" r:id="rId17"/>
    <p:sldId id="6923" r:id="rId18"/>
    <p:sldId id="6920" r:id="rId19"/>
    <p:sldId id="266" r:id="rId20"/>
    <p:sldId id="338" r:id="rId21"/>
    <p:sldId id="341" r:id="rId22"/>
    <p:sldId id="6887" r:id="rId23"/>
    <p:sldId id="340" r:id="rId24"/>
    <p:sldId id="6930" r:id="rId25"/>
    <p:sldId id="6929" r:id="rId26"/>
    <p:sldId id="6931" r:id="rId27"/>
    <p:sldId id="6928" r:id="rId28"/>
    <p:sldId id="6933" r:id="rId29"/>
    <p:sldId id="6934" r:id="rId30"/>
    <p:sldId id="6936" r:id="rId31"/>
    <p:sldId id="6935" r:id="rId32"/>
    <p:sldId id="6908" r:id="rId33"/>
    <p:sldId id="6905" r:id="rId34"/>
    <p:sldId id="6906" r:id="rId35"/>
    <p:sldId id="6907" r:id="rId36"/>
    <p:sldId id="6892" r:id="rId37"/>
    <p:sldId id="6893" r:id="rId38"/>
    <p:sldId id="6909" r:id="rId39"/>
    <p:sldId id="6910" r:id="rId40"/>
    <p:sldId id="6911" r:id="rId41"/>
    <p:sldId id="6912" r:id="rId42"/>
    <p:sldId id="6891" r:id="rId43"/>
    <p:sldId id="6926" r:id="rId44"/>
    <p:sldId id="6932" r:id="rId45"/>
    <p:sldId id="691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drul Khan" initials="bk" lastIdx="1" clrIdx="0">
    <p:extLst>
      <p:ext uri="{19B8F6BF-5375-455C-9EA6-DF929625EA0E}">
        <p15:presenceInfo xmlns:p15="http://schemas.microsoft.com/office/powerpoint/2012/main" userId="299bcb98f886397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66FF"/>
    <a:srgbClr val="03F437"/>
    <a:srgbClr val="3333FF"/>
    <a:srgbClr val="4472C4"/>
    <a:srgbClr val="FF0000"/>
    <a:srgbClr val="000099"/>
    <a:srgbClr val="FF3300"/>
    <a:srgbClr val="F6FD6B"/>
    <a:srgbClr val="EFFB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6" autoAdjust="0"/>
    <p:restoredTop sz="93842" autoAdjust="0"/>
  </p:normalViewPr>
  <p:slideViewPr>
    <p:cSldViewPr snapToGrid="0">
      <p:cViewPr varScale="1">
        <p:scale>
          <a:sx n="63" d="100"/>
          <a:sy n="63" d="100"/>
        </p:scale>
        <p:origin x="7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6-01-08T17:45:27.969" idx="1">
    <p:pos x="10" y="10"/>
    <p:text>working</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6C00B-6025-4E12-8F9E-2EC93D72E167}" type="datetimeFigureOut">
              <a:rPr lang="en-US" smtClean="0"/>
              <a:t>4/19/2026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167A0-363C-4A98-AF9D-4FFC7D52A5DB}" type="slidenum">
              <a:rPr lang="en-US" smtClean="0"/>
              <a:t>‹#›</a:t>
            </a:fld>
            <a:endParaRPr lang="en-US"/>
          </a:p>
        </p:txBody>
      </p:sp>
    </p:spTree>
    <p:extLst>
      <p:ext uri="{BB962C8B-B14F-4D97-AF65-F5344CB8AC3E}">
        <p14:creationId xmlns:p14="http://schemas.microsoft.com/office/powerpoint/2010/main" val="2748702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0167A0-363C-4A98-AF9D-4FFC7D52A5DB}" type="slidenum">
              <a:rPr lang="en-US" smtClean="0"/>
              <a:t>15</a:t>
            </a:fld>
            <a:endParaRPr lang="en-US"/>
          </a:p>
        </p:txBody>
      </p:sp>
    </p:spTree>
    <p:extLst>
      <p:ext uri="{BB962C8B-B14F-4D97-AF65-F5344CB8AC3E}">
        <p14:creationId xmlns:p14="http://schemas.microsoft.com/office/powerpoint/2010/main" val="757312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solidFill>
                  <a:srgbClr val="000000"/>
                </a:solidFill>
                <a:effectLst/>
                <a:latin typeface="Times New Roman" panose="02020603050405020304" pitchFamily="18" charset="0"/>
                <a:ea typeface="Times New Roman" panose="02020603050405020304" pitchFamily="18" charset="0"/>
              </a:rPr>
              <a:t>Interactive/Engaging</a:t>
            </a:r>
            <a:r>
              <a:rPr lang="en-US" sz="1800" dirty="0">
                <a:solidFill>
                  <a:srgbClr val="000000"/>
                </a:solidFill>
                <a:effectLst/>
                <a:latin typeface="Times New Roman" panose="02020603050405020304" pitchFamily="18" charset="0"/>
                <a:ea typeface="Times New Roman" panose="02020603050405020304" pitchFamily="18" charset="0"/>
              </a:rPr>
              <a:t>. Interactivity keeps learners engaged in learning with appropriate immediate feedback.</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b="1" dirty="0">
                <a:solidFill>
                  <a:srgbClr val="000000"/>
                </a:solidFill>
                <a:effectLst/>
                <a:latin typeface="Times New Roman" panose="02020603050405020304" pitchFamily="18" charset="0"/>
                <a:ea typeface="Times New Roman" panose="02020603050405020304" pitchFamily="18" charset="0"/>
              </a:rPr>
              <a:t>Device Independent</a:t>
            </a:r>
            <a:r>
              <a:rPr lang="en-US" sz="1800" dirty="0">
                <a:solidFill>
                  <a:srgbClr val="000000"/>
                </a:solidFill>
                <a:effectLst/>
                <a:latin typeface="Times New Roman" panose="02020603050405020304" pitchFamily="18" charset="0"/>
                <a:ea typeface="Times New Roman" panose="02020603050405020304" pitchFamily="18" charset="0"/>
              </a:rPr>
              <a:t>. In the digital world learning materials and experiences should be designed to work across multiple devices and platforms (e.g., smartphones, tablets, and laptops) to take advantage of the tools available to learners.</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b="1" dirty="0">
                <a:solidFill>
                  <a:srgbClr val="000000"/>
                </a:solidFill>
                <a:effectLst/>
                <a:latin typeface="Times New Roman" panose="02020603050405020304" pitchFamily="18" charset="0"/>
                <a:ea typeface="Times New Roman" panose="02020603050405020304" pitchFamily="18" charset="0"/>
              </a:rPr>
              <a:t>Usable/Accessible</a:t>
            </a:r>
            <a:r>
              <a:rPr lang="en-US" sz="1800" dirty="0">
                <a:solidFill>
                  <a:srgbClr val="000000"/>
                </a:solidFill>
                <a:effectLst/>
                <a:latin typeface="Times New Roman" panose="02020603050405020304" pitchFamily="18" charset="0"/>
                <a:ea typeface="Times New Roman" panose="02020603050405020304" pitchFamily="18" charset="0"/>
              </a:rPr>
              <a:t>. Learning materials should be designed in the most efficient way so all learners, including individuals with disabilities, can easily access and use them. Navigation should be intuitive and consistent throughout.</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b="1" dirty="0">
                <a:solidFill>
                  <a:srgbClr val="000000"/>
                </a:solidFill>
                <a:effectLst/>
                <a:latin typeface="Times New Roman" panose="02020603050405020304" pitchFamily="18" charset="0"/>
                <a:ea typeface="Times New Roman" panose="02020603050405020304" pitchFamily="18" charset="0"/>
              </a:rPr>
              <a:t>Single Objective</a:t>
            </a:r>
            <a:r>
              <a:rPr lang="en-US" sz="1800" dirty="0">
                <a:solidFill>
                  <a:srgbClr val="000000"/>
                </a:solidFill>
                <a:effectLst/>
                <a:latin typeface="Times New Roman" panose="02020603050405020304" pitchFamily="18" charset="0"/>
                <a:ea typeface="Times New Roman" panose="02020603050405020304" pitchFamily="18" charset="0"/>
              </a:rPr>
              <a:t>. Learning experiences should be broken up into focused, single objective lessons with measurable outcomes to boost knowledge transfer and retention and keep learners focused.</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b="1" dirty="0">
                <a:solidFill>
                  <a:srgbClr val="000000"/>
                </a:solidFill>
                <a:effectLst/>
                <a:latin typeface="Times New Roman" panose="02020603050405020304" pitchFamily="18" charset="0"/>
                <a:ea typeface="Times New Roman" panose="02020603050405020304" pitchFamily="18" charset="0"/>
              </a:rPr>
              <a:t>Short Duration</a:t>
            </a:r>
            <a:r>
              <a:rPr lang="en-US" sz="1800" dirty="0">
                <a:solidFill>
                  <a:srgbClr val="000000"/>
                </a:solidFill>
                <a:effectLst/>
                <a:latin typeface="Times New Roman" panose="02020603050405020304" pitchFamily="18" charset="0"/>
                <a:ea typeface="Times New Roman" panose="02020603050405020304" pitchFamily="18" charset="0"/>
              </a:rPr>
              <a:t>. In the digital world, learners’ attention spans are becoming shorter, therefore, microlearning or learning in snippets of short duration are more attractive to learners.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b="1" dirty="0">
                <a:solidFill>
                  <a:srgbClr val="000000"/>
                </a:solidFill>
                <a:effectLst/>
                <a:latin typeface="Times New Roman" panose="02020603050405020304" pitchFamily="18" charset="0"/>
                <a:ea typeface="Times New Roman" panose="02020603050405020304" pitchFamily="18" charset="0"/>
              </a:rPr>
              <a:t>Retention Boosting/Just-in-time</a:t>
            </a:r>
            <a:r>
              <a:rPr lang="en-US" sz="1800" dirty="0">
                <a:solidFill>
                  <a:srgbClr val="000000"/>
                </a:solidFill>
                <a:effectLst/>
                <a:latin typeface="Times New Roman" panose="02020603050405020304" pitchFamily="18" charset="0"/>
                <a:ea typeface="Times New Roman" panose="02020603050405020304" pitchFamily="18" charset="0"/>
              </a:rPr>
              <a:t>. Delivering content meaningfully in bite-sized chunks reduces information overload, improves attention span, increases motivation and engagement. Learners can gain important knowledge quickly, at the moment of need, thereby, boost knowledge retention.</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b="1" dirty="0">
                <a:solidFill>
                  <a:srgbClr val="000000"/>
                </a:solidFill>
                <a:effectLst/>
                <a:latin typeface="Times New Roman" panose="02020603050405020304" pitchFamily="18" charset="0"/>
                <a:ea typeface="Times New Roman" panose="02020603050405020304" pitchFamily="18" charset="0"/>
              </a:rPr>
              <a:t>Independent/Part of the Whole</a:t>
            </a:r>
            <a:r>
              <a:rPr lang="en-US" sz="1800" dirty="0">
                <a:solidFill>
                  <a:srgbClr val="000000"/>
                </a:solidFill>
                <a:effectLst/>
                <a:latin typeface="Times New Roman" panose="02020603050405020304" pitchFamily="18" charset="0"/>
                <a:ea typeface="Times New Roman" panose="02020603050405020304" pitchFamily="18" charset="0"/>
              </a:rPr>
              <a:t>. Standalone bite-sized learning snippets can be developed to be consumed independently, but systemically; they are part of a whole (i.e. part of a larger instructional unit). Therefore, when developing independent learning objects, consistent navigation and resources should be considered.</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b="1" dirty="0">
                <a:solidFill>
                  <a:srgbClr val="000000"/>
                </a:solidFill>
                <a:effectLst/>
                <a:latin typeface="Times New Roman" panose="02020603050405020304" pitchFamily="18" charset="0"/>
                <a:ea typeface="Times New Roman" panose="02020603050405020304" pitchFamily="18" charset="0"/>
              </a:rPr>
              <a:t>Cost Effective</a:t>
            </a:r>
            <a:r>
              <a:rPr lang="en-US" sz="1800" dirty="0">
                <a:solidFill>
                  <a:srgbClr val="000000"/>
                </a:solidFill>
                <a:effectLst/>
                <a:latin typeface="Times New Roman" panose="02020603050405020304" pitchFamily="18" charset="0"/>
                <a:ea typeface="Times New Roman" panose="02020603050405020304" pitchFamily="18" charset="0"/>
              </a:rPr>
              <a:t>. During this period of rapid digital transformation, various new and emerging learning technologies are becoming available to make it easier to create cost effective, meaningful, flexible, distributed learning materials.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5DC79CC-AA62-4BB1-A610-F5A68E966F0E}" type="slidenum">
              <a:rPr lang="en-US" smtClean="0"/>
              <a:t>19</a:t>
            </a:fld>
            <a:endParaRPr lang="en-US"/>
          </a:p>
        </p:txBody>
      </p:sp>
    </p:spTree>
    <p:extLst>
      <p:ext uri="{BB962C8B-B14F-4D97-AF65-F5344CB8AC3E}">
        <p14:creationId xmlns:p14="http://schemas.microsoft.com/office/powerpoint/2010/main" val="1243467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C3CE-2EBB-DE4D-5EE9-A9BD25884C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E2D8E8-D9CA-BC22-FA32-452EB36FB8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A0EE43-BFC0-1270-671A-901FEBF547BB}"/>
              </a:ext>
            </a:extLst>
          </p:cNvPr>
          <p:cNvSpPr>
            <a:spLocks noGrp="1"/>
          </p:cNvSpPr>
          <p:nvPr>
            <p:ph type="dt" sz="half" idx="10"/>
          </p:nvPr>
        </p:nvSpPr>
        <p:spPr/>
        <p:txBody>
          <a:bodyPr/>
          <a:lstStyle/>
          <a:p>
            <a:fld id="{FC120D36-E0AB-41EA-8C1E-CD3B6E551B5D}" type="datetimeFigureOut">
              <a:rPr lang="en-US" smtClean="0"/>
              <a:t>4/19/2026</a:t>
            </a:fld>
            <a:endParaRPr lang="en-US"/>
          </a:p>
        </p:txBody>
      </p:sp>
      <p:sp>
        <p:nvSpPr>
          <p:cNvPr id="5" name="Footer Placeholder 4">
            <a:extLst>
              <a:ext uri="{FF2B5EF4-FFF2-40B4-BE49-F238E27FC236}">
                <a16:creationId xmlns:a16="http://schemas.microsoft.com/office/drawing/2014/main" id="{65827820-451D-A4D9-AF9C-D9AC1B5C5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4B900-213E-FF8F-9E23-025BABCC555C}"/>
              </a:ext>
            </a:extLst>
          </p:cNvPr>
          <p:cNvSpPr>
            <a:spLocks noGrp="1"/>
          </p:cNvSpPr>
          <p:nvPr>
            <p:ph type="sldNum" sz="quarter" idx="12"/>
          </p:nvPr>
        </p:nvSpPr>
        <p:spPr/>
        <p:txBody>
          <a:bodyPr/>
          <a:lstStyle/>
          <a:p>
            <a:fld id="{15437523-E829-4245-901A-C26A06998AF0}" type="slidenum">
              <a:rPr lang="en-US" smtClean="0"/>
              <a:t>‹#›</a:t>
            </a:fld>
            <a:endParaRPr lang="en-US"/>
          </a:p>
        </p:txBody>
      </p:sp>
      <p:sp>
        <p:nvSpPr>
          <p:cNvPr id="10" name="Date Placeholder 3">
            <a:extLst>
              <a:ext uri="{FF2B5EF4-FFF2-40B4-BE49-F238E27FC236}">
                <a16:creationId xmlns:a16="http://schemas.microsoft.com/office/drawing/2014/main" id="{74956DBC-4181-DF17-80F2-1B1B16C866B7}"/>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102CB7-E771-4ABA-9408-5870BE1F70A0}" type="datetimeFigureOut">
              <a:rPr lang="en-US" smtClean="0"/>
              <a:pPr/>
              <a:t>4/19/2026</a:t>
            </a:fld>
            <a:endParaRPr lang="en-US"/>
          </a:p>
        </p:txBody>
      </p:sp>
      <p:sp>
        <p:nvSpPr>
          <p:cNvPr id="11" name="Slide Number Placeholder 5">
            <a:extLst>
              <a:ext uri="{FF2B5EF4-FFF2-40B4-BE49-F238E27FC236}">
                <a16:creationId xmlns:a16="http://schemas.microsoft.com/office/drawing/2014/main" id="{DA17E876-E5CA-C3C7-F2EF-CC09519AF1E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5E8BEE-958D-42D8-AD89-3C27DCC42B54}" type="slidenum">
              <a:rPr lang="en-US" smtClean="0"/>
              <a:pPr/>
              <a:t>‹#›</a:t>
            </a:fld>
            <a:endParaRPr lang="en-US"/>
          </a:p>
        </p:txBody>
      </p:sp>
      <p:sp>
        <p:nvSpPr>
          <p:cNvPr id="12" name="Title 1">
            <a:extLst>
              <a:ext uri="{FF2B5EF4-FFF2-40B4-BE49-F238E27FC236}">
                <a16:creationId xmlns:a16="http://schemas.microsoft.com/office/drawing/2014/main" id="{BC80F277-CDB1-7684-1E7F-2CFB9DA4A1B7}"/>
              </a:ext>
            </a:extLst>
          </p:cNvPr>
          <p:cNvSpPr txBox="1">
            <a:spLocks/>
          </p:cNvSpPr>
          <p:nvPr userDrawn="1"/>
        </p:nvSpPr>
        <p:spPr>
          <a:xfrm>
            <a:off x="0" y="6502399"/>
            <a:ext cx="12192000" cy="365125"/>
          </a:xfrm>
          <a:prstGeom prst="rect">
            <a:avLst/>
          </a:prstGeom>
          <a:solidFill>
            <a:srgbClr val="00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0" dirty="0">
                <a:solidFill>
                  <a:schemeClr val="bg1"/>
                </a:solidFill>
                <a:latin typeface="Copperplate Gothic Bold" panose="020E0705020206020404" pitchFamily="34" charset="0"/>
              </a:rPr>
              <a:t>B</a:t>
            </a:r>
            <a:r>
              <a:rPr lang="en-US" sz="1400" b="0" dirty="0">
                <a:solidFill>
                  <a:schemeClr val="bg1"/>
                </a:solidFill>
                <a:latin typeface="Copperplate Gothic Bold" panose="020E0705020206020404" pitchFamily="34" charset="0"/>
              </a:rPr>
              <a:t>adrul</a:t>
            </a:r>
            <a:r>
              <a:rPr lang="en-US" sz="1800" b="0" dirty="0">
                <a:solidFill>
                  <a:schemeClr val="bg1"/>
                </a:solidFill>
                <a:latin typeface="Copperplate Gothic Bold" panose="020E0705020206020404" pitchFamily="34" charset="0"/>
              </a:rPr>
              <a:t>K</a:t>
            </a:r>
            <a:r>
              <a:rPr lang="en-US" sz="1400" b="0" dirty="0">
                <a:solidFill>
                  <a:schemeClr val="bg1"/>
                </a:solidFill>
                <a:latin typeface="Copperplate Gothic Bold" panose="020E0705020206020404" pitchFamily="34" charset="0"/>
              </a:rPr>
              <a:t>han.com/smart</a:t>
            </a:r>
            <a:endParaRPr lang="en-US" sz="600" b="0" dirty="0">
              <a:solidFill>
                <a:schemeClr val="bg1"/>
              </a:solidFill>
            </a:endParaRPr>
          </a:p>
        </p:txBody>
      </p:sp>
    </p:spTree>
    <p:extLst>
      <p:ext uri="{BB962C8B-B14F-4D97-AF65-F5344CB8AC3E}">
        <p14:creationId xmlns:p14="http://schemas.microsoft.com/office/powerpoint/2010/main" val="240047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E7BDD-C442-5569-3DAF-4FF3DEC916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A914AE-783D-5B0C-F2F1-2928668E5F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9040A-DED7-6463-2837-BD608E9B1E04}"/>
              </a:ext>
            </a:extLst>
          </p:cNvPr>
          <p:cNvSpPr>
            <a:spLocks noGrp="1"/>
          </p:cNvSpPr>
          <p:nvPr>
            <p:ph type="dt" sz="half" idx="10"/>
          </p:nvPr>
        </p:nvSpPr>
        <p:spPr/>
        <p:txBody>
          <a:bodyPr/>
          <a:lstStyle/>
          <a:p>
            <a:fld id="{FC120D36-E0AB-41EA-8C1E-CD3B6E551B5D}" type="datetimeFigureOut">
              <a:rPr lang="en-US" smtClean="0"/>
              <a:t>4/19/2026</a:t>
            </a:fld>
            <a:endParaRPr lang="en-US"/>
          </a:p>
        </p:txBody>
      </p:sp>
      <p:sp>
        <p:nvSpPr>
          <p:cNvPr id="5" name="Footer Placeholder 4">
            <a:extLst>
              <a:ext uri="{FF2B5EF4-FFF2-40B4-BE49-F238E27FC236}">
                <a16:creationId xmlns:a16="http://schemas.microsoft.com/office/drawing/2014/main" id="{19C49439-CD6E-19FC-4142-D91F1AAAF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D121A-21EF-2DE8-36E0-802E467E46CC}"/>
              </a:ext>
            </a:extLst>
          </p:cNvPr>
          <p:cNvSpPr>
            <a:spLocks noGrp="1"/>
          </p:cNvSpPr>
          <p:nvPr>
            <p:ph type="sldNum" sz="quarter" idx="12"/>
          </p:nvPr>
        </p:nvSpPr>
        <p:spPr/>
        <p:txBody>
          <a:bodyPr/>
          <a:lstStyle/>
          <a:p>
            <a:fld id="{15437523-E829-4245-901A-C26A06998AF0}" type="slidenum">
              <a:rPr lang="en-US" smtClean="0"/>
              <a:t>‹#›</a:t>
            </a:fld>
            <a:endParaRPr lang="en-US"/>
          </a:p>
        </p:txBody>
      </p:sp>
    </p:spTree>
    <p:extLst>
      <p:ext uri="{BB962C8B-B14F-4D97-AF65-F5344CB8AC3E}">
        <p14:creationId xmlns:p14="http://schemas.microsoft.com/office/powerpoint/2010/main" val="332850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38750D-1EA1-2A2F-DF7D-53D4CC524F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784035-449F-494E-9377-34D253CFE5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659F1-AEEF-7BD0-AFE8-B00413939D9A}"/>
              </a:ext>
            </a:extLst>
          </p:cNvPr>
          <p:cNvSpPr>
            <a:spLocks noGrp="1"/>
          </p:cNvSpPr>
          <p:nvPr>
            <p:ph type="dt" sz="half" idx="10"/>
          </p:nvPr>
        </p:nvSpPr>
        <p:spPr/>
        <p:txBody>
          <a:bodyPr/>
          <a:lstStyle/>
          <a:p>
            <a:fld id="{FC120D36-E0AB-41EA-8C1E-CD3B6E551B5D}" type="datetimeFigureOut">
              <a:rPr lang="en-US" smtClean="0"/>
              <a:t>4/19/2026</a:t>
            </a:fld>
            <a:endParaRPr lang="en-US"/>
          </a:p>
        </p:txBody>
      </p:sp>
      <p:sp>
        <p:nvSpPr>
          <p:cNvPr id="5" name="Footer Placeholder 4">
            <a:extLst>
              <a:ext uri="{FF2B5EF4-FFF2-40B4-BE49-F238E27FC236}">
                <a16:creationId xmlns:a16="http://schemas.microsoft.com/office/drawing/2014/main" id="{F34852BA-9086-C0DE-EF90-D5C001F27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47C0F-499D-2D76-ED8F-8A1521D1FF2E}"/>
              </a:ext>
            </a:extLst>
          </p:cNvPr>
          <p:cNvSpPr>
            <a:spLocks noGrp="1"/>
          </p:cNvSpPr>
          <p:nvPr>
            <p:ph type="sldNum" sz="quarter" idx="12"/>
          </p:nvPr>
        </p:nvSpPr>
        <p:spPr/>
        <p:txBody>
          <a:bodyPr/>
          <a:lstStyle/>
          <a:p>
            <a:fld id="{15437523-E829-4245-901A-C26A06998AF0}" type="slidenum">
              <a:rPr lang="en-US" smtClean="0"/>
              <a:t>‹#›</a:t>
            </a:fld>
            <a:endParaRPr lang="en-US"/>
          </a:p>
        </p:txBody>
      </p:sp>
    </p:spTree>
    <p:extLst>
      <p:ext uri="{BB962C8B-B14F-4D97-AF65-F5344CB8AC3E}">
        <p14:creationId xmlns:p14="http://schemas.microsoft.com/office/powerpoint/2010/main" val="1676275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2_3-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E2071E-E1CB-4CEA-96EB-78B016B39704}"/>
              </a:ext>
            </a:extLst>
          </p:cNvPr>
          <p:cNvSpPr>
            <a:spLocks noGrp="1"/>
          </p:cNvSpPr>
          <p:nvPr>
            <p:ph type="pic" sz="quarter" idx="10"/>
          </p:nvPr>
        </p:nvSpPr>
        <p:spPr>
          <a:xfrm>
            <a:off x="2126707" y="1616756"/>
            <a:ext cx="3971244" cy="3971244"/>
          </a:xfrm>
          <a:custGeom>
            <a:avLst/>
            <a:gdLst>
              <a:gd name="connsiteX0" fmla="*/ 0 w 5956866"/>
              <a:gd name="connsiteY0" fmla="*/ 0 h 5956866"/>
              <a:gd name="connsiteX1" fmla="*/ 5956866 w 5956866"/>
              <a:gd name="connsiteY1" fmla="*/ 0 h 5956866"/>
              <a:gd name="connsiteX2" fmla="*/ 5956866 w 5956866"/>
              <a:gd name="connsiteY2" fmla="*/ 5956866 h 5956866"/>
              <a:gd name="connsiteX3" fmla="*/ 0 w 5956866"/>
              <a:gd name="connsiteY3" fmla="*/ 5956866 h 5956866"/>
            </a:gdLst>
            <a:ahLst/>
            <a:cxnLst>
              <a:cxn ang="0">
                <a:pos x="connsiteX0" y="connsiteY0"/>
              </a:cxn>
              <a:cxn ang="0">
                <a:pos x="connsiteX1" y="connsiteY1"/>
              </a:cxn>
              <a:cxn ang="0">
                <a:pos x="connsiteX2" y="connsiteY2"/>
              </a:cxn>
              <a:cxn ang="0">
                <a:pos x="connsiteX3" y="connsiteY3"/>
              </a:cxn>
            </a:cxnLst>
            <a:rect l="l" t="t" r="r" b="b"/>
            <a:pathLst>
              <a:path w="5956866" h="5956866">
                <a:moveTo>
                  <a:pt x="0" y="0"/>
                </a:moveTo>
                <a:lnTo>
                  <a:pt x="5956866" y="0"/>
                </a:lnTo>
                <a:lnTo>
                  <a:pt x="5956866" y="5956866"/>
                </a:lnTo>
                <a:lnTo>
                  <a:pt x="0" y="5956866"/>
                </a:lnTo>
                <a:close/>
              </a:path>
            </a:pathLst>
          </a:custGeom>
          <a:pattFill prst="lgCheck">
            <a:fgClr>
              <a:schemeClr val="bg1">
                <a:lumMod val="75000"/>
              </a:schemeClr>
            </a:fgClr>
            <a:bgClr>
              <a:schemeClr val="bg1"/>
            </a:bgClr>
          </a:pattFill>
        </p:spPr>
        <p:txBody>
          <a:bodyPr wrap="square">
            <a:noAutofit/>
          </a:bodyPr>
          <a:lstStyle>
            <a:lvl1pPr>
              <a:defRPr lang="en-US" sz="1600"/>
            </a:lvl1pPr>
          </a:lstStyle>
          <a:p>
            <a:pPr lvl="0"/>
            <a:endParaRPr lang="en-US"/>
          </a:p>
        </p:txBody>
      </p:sp>
    </p:spTree>
    <p:extLst>
      <p:ext uri="{BB962C8B-B14F-4D97-AF65-F5344CB8AC3E}">
        <p14:creationId xmlns:p14="http://schemas.microsoft.com/office/powerpoint/2010/main" val="388323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5C9F5-850F-62FB-CBFD-7927F051EC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0C1428-B478-DAE7-2EBF-E268642B63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2CD981-A998-4BA6-8C58-200A8655D30C}"/>
              </a:ext>
            </a:extLst>
          </p:cNvPr>
          <p:cNvSpPr>
            <a:spLocks noGrp="1"/>
          </p:cNvSpPr>
          <p:nvPr>
            <p:ph type="dt" sz="half" idx="10"/>
          </p:nvPr>
        </p:nvSpPr>
        <p:spPr/>
        <p:txBody>
          <a:bodyPr/>
          <a:lstStyle/>
          <a:p>
            <a:fld id="{84552106-4395-4832-A3D6-E83373DA2492}" type="datetimeFigureOut">
              <a:rPr lang="en-US" smtClean="0"/>
              <a:t>4/19/2026</a:t>
            </a:fld>
            <a:endParaRPr lang="en-US"/>
          </a:p>
        </p:txBody>
      </p:sp>
      <p:sp>
        <p:nvSpPr>
          <p:cNvPr id="5" name="Footer Placeholder 4">
            <a:extLst>
              <a:ext uri="{FF2B5EF4-FFF2-40B4-BE49-F238E27FC236}">
                <a16:creationId xmlns:a16="http://schemas.microsoft.com/office/drawing/2014/main" id="{857E5308-3C15-EC73-683B-A64C34A8B7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9C983-25D1-BCA9-1AEB-8B94E398E4EB}"/>
              </a:ext>
            </a:extLst>
          </p:cNvPr>
          <p:cNvSpPr>
            <a:spLocks noGrp="1"/>
          </p:cNvSpPr>
          <p:nvPr>
            <p:ph type="sldNum" sz="quarter" idx="12"/>
          </p:nvPr>
        </p:nvSpPr>
        <p:spPr/>
        <p:txBody>
          <a:bodyPr/>
          <a:lstStyle/>
          <a:p>
            <a:fld id="{E197BC16-AB5A-431E-90E7-F1E878002895}" type="slidenum">
              <a:rPr lang="en-US" smtClean="0"/>
              <a:t>‹#›</a:t>
            </a:fld>
            <a:endParaRPr lang="en-US"/>
          </a:p>
        </p:txBody>
      </p:sp>
    </p:spTree>
    <p:extLst>
      <p:ext uri="{BB962C8B-B14F-4D97-AF65-F5344CB8AC3E}">
        <p14:creationId xmlns:p14="http://schemas.microsoft.com/office/powerpoint/2010/main" val="801740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49D6A-8F5A-7A7E-AE50-5182D7B1BE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1FFF9-06FF-4BCE-AFB3-884BBA2643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7AAEE-8DF8-F039-6753-1E55B2544E7A}"/>
              </a:ext>
            </a:extLst>
          </p:cNvPr>
          <p:cNvSpPr>
            <a:spLocks noGrp="1"/>
          </p:cNvSpPr>
          <p:nvPr>
            <p:ph type="dt" sz="half" idx="10"/>
          </p:nvPr>
        </p:nvSpPr>
        <p:spPr/>
        <p:txBody>
          <a:bodyPr/>
          <a:lstStyle/>
          <a:p>
            <a:fld id="{84552106-4395-4832-A3D6-E83373DA2492}" type="datetimeFigureOut">
              <a:rPr lang="en-US" smtClean="0"/>
              <a:t>4/19/2026</a:t>
            </a:fld>
            <a:endParaRPr lang="en-US"/>
          </a:p>
        </p:txBody>
      </p:sp>
      <p:sp>
        <p:nvSpPr>
          <p:cNvPr id="5" name="Footer Placeholder 4">
            <a:extLst>
              <a:ext uri="{FF2B5EF4-FFF2-40B4-BE49-F238E27FC236}">
                <a16:creationId xmlns:a16="http://schemas.microsoft.com/office/drawing/2014/main" id="{6C121A9E-E0E2-9F54-F7B5-424919FC35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3650CF-887C-EC33-E5FA-F2A6D1101255}"/>
              </a:ext>
            </a:extLst>
          </p:cNvPr>
          <p:cNvSpPr>
            <a:spLocks noGrp="1"/>
          </p:cNvSpPr>
          <p:nvPr>
            <p:ph type="sldNum" sz="quarter" idx="12"/>
          </p:nvPr>
        </p:nvSpPr>
        <p:spPr/>
        <p:txBody>
          <a:bodyPr/>
          <a:lstStyle/>
          <a:p>
            <a:fld id="{E197BC16-AB5A-431E-90E7-F1E878002895}" type="slidenum">
              <a:rPr lang="en-US" smtClean="0"/>
              <a:t>‹#›</a:t>
            </a:fld>
            <a:endParaRPr lang="en-US"/>
          </a:p>
        </p:txBody>
      </p:sp>
    </p:spTree>
    <p:extLst>
      <p:ext uri="{BB962C8B-B14F-4D97-AF65-F5344CB8AC3E}">
        <p14:creationId xmlns:p14="http://schemas.microsoft.com/office/powerpoint/2010/main" val="1572039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53B8-13D2-FB25-D255-3CCF9A30A3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EBF247-B256-6435-129F-AEE6E15C5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9CCEAD-33ED-8709-ADB2-1C92E1F14D92}"/>
              </a:ext>
            </a:extLst>
          </p:cNvPr>
          <p:cNvSpPr>
            <a:spLocks noGrp="1"/>
          </p:cNvSpPr>
          <p:nvPr>
            <p:ph type="dt" sz="half" idx="10"/>
          </p:nvPr>
        </p:nvSpPr>
        <p:spPr/>
        <p:txBody>
          <a:bodyPr/>
          <a:lstStyle/>
          <a:p>
            <a:fld id="{84552106-4395-4832-A3D6-E83373DA2492}" type="datetimeFigureOut">
              <a:rPr lang="en-US" smtClean="0"/>
              <a:t>4/19/2026</a:t>
            </a:fld>
            <a:endParaRPr lang="en-US"/>
          </a:p>
        </p:txBody>
      </p:sp>
      <p:sp>
        <p:nvSpPr>
          <p:cNvPr id="5" name="Footer Placeholder 4">
            <a:extLst>
              <a:ext uri="{FF2B5EF4-FFF2-40B4-BE49-F238E27FC236}">
                <a16:creationId xmlns:a16="http://schemas.microsoft.com/office/drawing/2014/main" id="{3E2300BA-A345-F1EF-D596-1C8F1247DF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A8E99-E9B4-BD9D-2524-8ED84A547DE1}"/>
              </a:ext>
            </a:extLst>
          </p:cNvPr>
          <p:cNvSpPr>
            <a:spLocks noGrp="1"/>
          </p:cNvSpPr>
          <p:nvPr>
            <p:ph type="sldNum" sz="quarter" idx="12"/>
          </p:nvPr>
        </p:nvSpPr>
        <p:spPr/>
        <p:txBody>
          <a:bodyPr/>
          <a:lstStyle/>
          <a:p>
            <a:fld id="{E197BC16-AB5A-431E-90E7-F1E878002895}" type="slidenum">
              <a:rPr lang="en-US" smtClean="0"/>
              <a:t>‹#›</a:t>
            </a:fld>
            <a:endParaRPr lang="en-US"/>
          </a:p>
        </p:txBody>
      </p:sp>
    </p:spTree>
    <p:extLst>
      <p:ext uri="{BB962C8B-B14F-4D97-AF65-F5344CB8AC3E}">
        <p14:creationId xmlns:p14="http://schemas.microsoft.com/office/powerpoint/2010/main" val="1776775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1C3A3-0338-B8A1-040B-A2BE1857E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F4DC3-788A-14FA-D7A2-C3CBAF7CF6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B85A8F-AFED-D343-E431-79B715E03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0A8987-C89D-A5F7-DD97-D2DA08EA93E5}"/>
              </a:ext>
            </a:extLst>
          </p:cNvPr>
          <p:cNvSpPr>
            <a:spLocks noGrp="1"/>
          </p:cNvSpPr>
          <p:nvPr>
            <p:ph type="dt" sz="half" idx="10"/>
          </p:nvPr>
        </p:nvSpPr>
        <p:spPr/>
        <p:txBody>
          <a:bodyPr/>
          <a:lstStyle/>
          <a:p>
            <a:fld id="{84552106-4395-4832-A3D6-E83373DA2492}" type="datetimeFigureOut">
              <a:rPr lang="en-US" smtClean="0"/>
              <a:t>4/19/2026</a:t>
            </a:fld>
            <a:endParaRPr lang="en-US"/>
          </a:p>
        </p:txBody>
      </p:sp>
      <p:sp>
        <p:nvSpPr>
          <p:cNvPr id="6" name="Footer Placeholder 5">
            <a:extLst>
              <a:ext uri="{FF2B5EF4-FFF2-40B4-BE49-F238E27FC236}">
                <a16:creationId xmlns:a16="http://schemas.microsoft.com/office/drawing/2014/main" id="{0F7626E7-9360-CD29-9F18-30BE667EB4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452CCC-4A72-A300-D850-1F3399515C01}"/>
              </a:ext>
            </a:extLst>
          </p:cNvPr>
          <p:cNvSpPr>
            <a:spLocks noGrp="1"/>
          </p:cNvSpPr>
          <p:nvPr>
            <p:ph type="sldNum" sz="quarter" idx="12"/>
          </p:nvPr>
        </p:nvSpPr>
        <p:spPr/>
        <p:txBody>
          <a:bodyPr/>
          <a:lstStyle/>
          <a:p>
            <a:fld id="{E197BC16-AB5A-431E-90E7-F1E878002895}" type="slidenum">
              <a:rPr lang="en-US" smtClean="0"/>
              <a:t>‹#›</a:t>
            </a:fld>
            <a:endParaRPr lang="en-US"/>
          </a:p>
        </p:txBody>
      </p:sp>
    </p:spTree>
    <p:extLst>
      <p:ext uri="{BB962C8B-B14F-4D97-AF65-F5344CB8AC3E}">
        <p14:creationId xmlns:p14="http://schemas.microsoft.com/office/powerpoint/2010/main" val="2702419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A0F8-9ACA-C2C8-6A78-B80C4BBC2A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4D6A1C-D818-3D53-D630-3EA057FC31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82B62C-7ADA-C363-7DE0-080DF16F18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903018-3145-60BB-EF50-AE78301169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EE72E4-1405-224A-786B-E64DB19627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883C30-7BC8-CE18-D65B-6B3231F3D62E}"/>
              </a:ext>
            </a:extLst>
          </p:cNvPr>
          <p:cNvSpPr>
            <a:spLocks noGrp="1"/>
          </p:cNvSpPr>
          <p:nvPr>
            <p:ph type="dt" sz="half" idx="10"/>
          </p:nvPr>
        </p:nvSpPr>
        <p:spPr/>
        <p:txBody>
          <a:bodyPr/>
          <a:lstStyle/>
          <a:p>
            <a:fld id="{84552106-4395-4832-A3D6-E83373DA2492}" type="datetimeFigureOut">
              <a:rPr lang="en-US" smtClean="0"/>
              <a:t>4/19/2026</a:t>
            </a:fld>
            <a:endParaRPr lang="en-US"/>
          </a:p>
        </p:txBody>
      </p:sp>
      <p:sp>
        <p:nvSpPr>
          <p:cNvPr id="8" name="Footer Placeholder 7">
            <a:extLst>
              <a:ext uri="{FF2B5EF4-FFF2-40B4-BE49-F238E27FC236}">
                <a16:creationId xmlns:a16="http://schemas.microsoft.com/office/drawing/2014/main" id="{85C48068-41AB-0717-298F-4EEB03517E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15285F9-7209-12CE-B532-BB1394D2A49E}"/>
              </a:ext>
            </a:extLst>
          </p:cNvPr>
          <p:cNvSpPr>
            <a:spLocks noGrp="1"/>
          </p:cNvSpPr>
          <p:nvPr>
            <p:ph type="sldNum" sz="quarter" idx="12"/>
          </p:nvPr>
        </p:nvSpPr>
        <p:spPr/>
        <p:txBody>
          <a:bodyPr/>
          <a:lstStyle/>
          <a:p>
            <a:fld id="{E197BC16-AB5A-431E-90E7-F1E878002895}" type="slidenum">
              <a:rPr lang="en-US" smtClean="0"/>
              <a:t>‹#›</a:t>
            </a:fld>
            <a:endParaRPr lang="en-US"/>
          </a:p>
        </p:txBody>
      </p:sp>
    </p:spTree>
    <p:extLst>
      <p:ext uri="{BB962C8B-B14F-4D97-AF65-F5344CB8AC3E}">
        <p14:creationId xmlns:p14="http://schemas.microsoft.com/office/powerpoint/2010/main" val="1917708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59EF2-1612-066F-8965-98E38F40DC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27808E-D58F-6C3A-84E6-72432AEA196D}"/>
              </a:ext>
            </a:extLst>
          </p:cNvPr>
          <p:cNvSpPr>
            <a:spLocks noGrp="1"/>
          </p:cNvSpPr>
          <p:nvPr>
            <p:ph type="dt" sz="half" idx="10"/>
          </p:nvPr>
        </p:nvSpPr>
        <p:spPr/>
        <p:txBody>
          <a:bodyPr/>
          <a:lstStyle/>
          <a:p>
            <a:fld id="{84552106-4395-4832-A3D6-E83373DA2492}" type="datetimeFigureOut">
              <a:rPr lang="en-US" smtClean="0"/>
              <a:t>4/19/2026</a:t>
            </a:fld>
            <a:endParaRPr lang="en-US"/>
          </a:p>
        </p:txBody>
      </p:sp>
      <p:sp>
        <p:nvSpPr>
          <p:cNvPr id="4" name="Footer Placeholder 3">
            <a:extLst>
              <a:ext uri="{FF2B5EF4-FFF2-40B4-BE49-F238E27FC236}">
                <a16:creationId xmlns:a16="http://schemas.microsoft.com/office/drawing/2014/main" id="{AB032129-F479-E63C-2C07-284716BA70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4FA81D-3E8F-B4F3-42F9-96DD4B3EB6EE}"/>
              </a:ext>
            </a:extLst>
          </p:cNvPr>
          <p:cNvSpPr>
            <a:spLocks noGrp="1"/>
          </p:cNvSpPr>
          <p:nvPr>
            <p:ph type="sldNum" sz="quarter" idx="12"/>
          </p:nvPr>
        </p:nvSpPr>
        <p:spPr/>
        <p:txBody>
          <a:bodyPr/>
          <a:lstStyle/>
          <a:p>
            <a:fld id="{E197BC16-AB5A-431E-90E7-F1E878002895}" type="slidenum">
              <a:rPr lang="en-US" smtClean="0"/>
              <a:t>‹#›</a:t>
            </a:fld>
            <a:endParaRPr lang="en-US"/>
          </a:p>
        </p:txBody>
      </p:sp>
    </p:spTree>
    <p:extLst>
      <p:ext uri="{BB962C8B-B14F-4D97-AF65-F5344CB8AC3E}">
        <p14:creationId xmlns:p14="http://schemas.microsoft.com/office/powerpoint/2010/main" val="1497478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F1D19F-F130-EED6-1E2D-71E8C000882A}"/>
              </a:ext>
            </a:extLst>
          </p:cNvPr>
          <p:cNvSpPr>
            <a:spLocks noGrp="1"/>
          </p:cNvSpPr>
          <p:nvPr>
            <p:ph type="dt" sz="half" idx="10"/>
          </p:nvPr>
        </p:nvSpPr>
        <p:spPr/>
        <p:txBody>
          <a:bodyPr/>
          <a:lstStyle/>
          <a:p>
            <a:fld id="{84552106-4395-4832-A3D6-E83373DA2492}" type="datetimeFigureOut">
              <a:rPr lang="en-US" smtClean="0"/>
              <a:t>4/19/2026</a:t>
            </a:fld>
            <a:endParaRPr lang="en-US"/>
          </a:p>
        </p:txBody>
      </p:sp>
      <p:sp>
        <p:nvSpPr>
          <p:cNvPr id="3" name="Footer Placeholder 2">
            <a:extLst>
              <a:ext uri="{FF2B5EF4-FFF2-40B4-BE49-F238E27FC236}">
                <a16:creationId xmlns:a16="http://schemas.microsoft.com/office/drawing/2014/main" id="{8DC7F50C-EC4D-2305-8062-1868BA56A4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462DC91-1FD7-7274-DCC3-C9CE7EC2C3E9}"/>
              </a:ext>
            </a:extLst>
          </p:cNvPr>
          <p:cNvSpPr>
            <a:spLocks noGrp="1"/>
          </p:cNvSpPr>
          <p:nvPr>
            <p:ph type="sldNum" sz="quarter" idx="12"/>
          </p:nvPr>
        </p:nvSpPr>
        <p:spPr/>
        <p:txBody>
          <a:bodyPr/>
          <a:lstStyle/>
          <a:p>
            <a:fld id="{E197BC16-AB5A-431E-90E7-F1E878002895}" type="slidenum">
              <a:rPr lang="en-US" smtClean="0"/>
              <a:t>‹#›</a:t>
            </a:fld>
            <a:endParaRPr lang="en-US"/>
          </a:p>
        </p:txBody>
      </p:sp>
    </p:spTree>
    <p:extLst>
      <p:ext uri="{BB962C8B-B14F-4D97-AF65-F5344CB8AC3E}">
        <p14:creationId xmlns:p14="http://schemas.microsoft.com/office/powerpoint/2010/main" val="3408772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33D2B-A8F2-103C-AF20-28883CBA95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38D5E1-ABDB-5AF8-52FA-91DA144E5A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2DC74-B58E-3226-A238-81A5980337B0}"/>
              </a:ext>
            </a:extLst>
          </p:cNvPr>
          <p:cNvSpPr>
            <a:spLocks noGrp="1"/>
          </p:cNvSpPr>
          <p:nvPr>
            <p:ph type="dt" sz="half" idx="10"/>
          </p:nvPr>
        </p:nvSpPr>
        <p:spPr/>
        <p:txBody>
          <a:bodyPr/>
          <a:lstStyle/>
          <a:p>
            <a:fld id="{FC120D36-E0AB-41EA-8C1E-CD3B6E551B5D}" type="datetimeFigureOut">
              <a:rPr lang="en-US" smtClean="0"/>
              <a:t>4/19/2026</a:t>
            </a:fld>
            <a:endParaRPr lang="en-US"/>
          </a:p>
        </p:txBody>
      </p:sp>
      <p:sp>
        <p:nvSpPr>
          <p:cNvPr id="5" name="Footer Placeholder 4">
            <a:extLst>
              <a:ext uri="{FF2B5EF4-FFF2-40B4-BE49-F238E27FC236}">
                <a16:creationId xmlns:a16="http://schemas.microsoft.com/office/drawing/2014/main" id="{3DBDCF3E-DC38-6515-EF5C-D582DC5A4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65F39-8DDF-7318-3269-91E7FF257CF4}"/>
              </a:ext>
            </a:extLst>
          </p:cNvPr>
          <p:cNvSpPr>
            <a:spLocks noGrp="1"/>
          </p:cNvSpPr>
          <p:nvPr>
            <p:ph type="sldNum" sz="quarter" idx="12"/>
          </p:nvPr>
        </p:nvSpPr>
        <p:spPr/>
        <p:txBody>
          <a:bodyPr/>
          <a:lstStyle/>
          <a:p>
            <a:fld id="{15437523-E829-4245-901A-C26A06998AF0}" type="slidenum">
              <a:rPr lang="en-US" smtClean="0"/>
              <a:t>‹#›</a:t>
            </a:fld>
            <a:endParaRPr lang="en-US"/>
          </a:p>
        </p:txBody>
      </p:sp>
    </p:spTree>
    <p:extLst>
      <p:ext uri="{BB962C8B-B14F-4D97-AF65-F5344CB8AC3E}">
        <p14:creationId xmlns:p14="http://schemas.microsoft.com/office/powerpoint/2010/main" val="2072184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574A3-4ED3-0E0F-20F1-32D7686DC5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CAD540-13D8-24AA-AA2B-687E99A47D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DDE3F0-A023-31A5-6803-D35881794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893D0B-218B-33AB-0584-DF731AEE79E0}"/>
              </a:ext>
            </a:extLst>
          </p:cNvPr>
          <p:cNvSpPr>
            <a:spLocks noGrp="1"/>
          </p:cNvSpPr>
          <p:nvPr>
            <p:ph type="dt" sz="half" idx="10"/>
          </p:nvPr>
        </p:nvSpPr>
        <p:spPr/>
        <p:txBody>
          <a:bodyPr/>
          <a:lstStyle/>
          <a:p>
            <a:fld id="{84552106-4395-4832-A3D6-E83373DA2492}" type="datetimeFigureOut">
              <a:rPr lang="en-US" smtClean="0"/>
              <a:t>4/19/2026</a:t>
            </a:fld>
            <a:endParaRPr lang="en-US"/>
          </a:p>
        </p:txBody>
      </p:sp>
      <p:sp>
        <p:nvSpPr>
          <p:cNvPr id="6" name="Footer Placeholder 5">
            <a:extLst>
              <a:ext uri="{FF2B5EF4-FFF2-40B4-BE49-F238E27FC236}">
                <a16:creationId xmlns:a16="http://schemas.microsoft.com/office/drawing/2014/main" id="{5588A2A5-E074-996E-CE47-2C7D082446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3094CF-6CD0-EC74-B021-F632C036C922}"/>
              </a:ext>
            </a:extLst>
          </p:cNvPr>
          <p:cNvSpPr>
            <a:spLocks noGrp="1"/>
          </p:cNvSpPr>
          <p:nvPr>
            <p:ph type="sldNum" sz="quarter" idx="12"/>
          </p:nvPr>
        </p:nvSpPr>
        <p:spPr/>
        <p:txBody>
          <a:bodyPr/>
          <a:lstStyle/>
          <a:p>
            <a:fld id="{E197BC16-AB5A-431E-90E7-F1E878002895}" type="slidenum">
              <a:rPr lang="en-US" smtClean="0"/>
              <a:t>‹#›</a:t>
            </a:fld>
            <a:endParaRPr lang="en-US"/>
          </a:p>
        </p:txBody>
      </p:sp>
    </p:spTree>
    <p:extLst>
      <p:ext uri="{BB962C8B-B14F-4D97-AF65-F5344CB8AC3E}">
        <p14:creationId xmlns:p14="http://schemas.microsoft.com/office/powerpoint/2010/main" val="1412640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E910-560D-4F56-D557-172DAA8974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1697D8-397D-D07F-3C37-AA45264E5A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A2C99E-5AA2-F6B0-A1A2-24F1EA671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7273CA-E137-A9C9-EF43-42EAEFEC0DE6}"/>
              </a:ext>
            </a:extLst>
          </p:cNvPr>
          <p:cNvSpPr>
            <a:spLocks noGrp="1"/>
          </p:cNvSpPr>
          <p:nvPr>
            <p:ph type="dt" sz="half" idx="10"/>
          </p:nvPr>
        </p:nvSpPr>
        <p:spPr/>
        <p:txBody>
          <a:bodyPr/>
          <a:lstStyle/>
          <a:p>
            <a:fld id="{84552106-4395-4832-A3D6-E83373DA2492}" type="datetimeFigureOut">
              <a:rPr lang="en-US" smtClean="0"/>
              <a:t>4/19/2026</a:t>
            </a:fld>
            <a:endParaRPr lang="en-US"/>
          </a:p>
        </p:txBody>
      </p:sp>
      <p:sp>
        <p:nvSpPr>
          <p:cNvPr id="6" name="Footer Placeholder 5">
            <a:extLst>
              <a:ext uri="{FF2B5EF4-FFF2-40B4-BE49-F238E27FC236}">
                <a16:creationId xmlns:a16="http://schemas.microsoft.com/office/drawing/2014/main" id="{52A41406-97F6-166C-8FEF-5AA5CB2F2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71BFBA-B38B-552D-D6D4-F4D57DAD8910}"/>
              </a:ext>
            </a:extLst>
          </p:cNvPr>
          <p:cNvSpPr>
            <a:spLocks noGrp="1"/>
          </p:cNvSpPr>
          <p:nvPr>
            <p:ph type="sldNum" sz="quarter" idx="12"/>
          </p:nvPr>
        </p:nvSpPr>
        <p:spPr/>
        <p:txBody>
          <a:bodyPr/>
          <a:lstStyle/>
          <a:p>
            <a:fld id="{E197BC16-AB5A-431E-90E7-F1E878002895}" type="slidenum">
              <a:rPr lang="en-US" smtClean="0"/>
              <a:t>‹#›</a:t>
            </a:fld>
            <a:endParaRPr lang="en-US"/>
          </a:p>
        </p:txBody>
      </p:sp>
    </p:spTree>
    <p:extLst>
      <p:ext uri="{BB962C8B-B14F-4D97-AF65-F5344CB8AC3E}">
        <p14:creationId xmlns:p14="http://schemas.microsoft.com/office/powerpoint/2010/main" val="4025410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6E85-AA53-65A2-7DC9-BEA972C398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28D57D-B609-65C4-9DEA-C71E18EC00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4B904-79DA-197C-4E77-2FFD907E1E43}"/>
              </a:ext>
            </a:extLst>
          </p:cNvPr>
          <p:cNvSpPr>
            <a:spLocks noGrp="1"/>
          </p:cNvSpPr>
          <p:nvPr>
            <p:ph type="dt" sz="half" idx="10"/>
          </p:nvPr>
        </p:nvSpPr>
        <p:spPr/>
        <p:txBody>
          <a:bodyPr/>
          <a:lstStyle/>
          <a:p>
            <a:fld id="{84552106-4395-4832-A3D6-E83373DA2492}" type="datetimeFigureOut">
              <a:rPr lang="en-US" smtClean="0"/>
              <a:t>4/19/2026</a:t>
            </a:fld>
            <a:endParaRPr lang="en-US"/>
          </a:p>
        </p:txBody>
      </p:sp>
      <p:sp>
        <p:nvSpPr>
          <p:cNvPr id="5" name="Footer Placeholder 4">
            <a:extLst>
              <a:ext uri="{FF2B5EF4-FFF2-40B4-BE49-F238E27FC236}">
                <a16:creationId xmlns:a16="http://schemas.microsoft.com/office/drawing/2014/main" id="{09FFB4BF-3392-642C-9BD6-29C653FB3C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1D92C-63C4-7CCA-3B5D-E89E72904155}"/>
              </a:ext>
            </a:extLst>
          </p:cNvPr>
          <p:cNvSpPr>
            <a:spLocks noGrp="1"/>
          </p:cNvSpPr>
          <p:nvPr>
            <p:ph type="sldNum" sz="quarter" idx="12"/>
          </p:nvPr>
        </p:nvSpPr>
        <p:spPr/>
        <p:txBody>
          <a:bodyPr/>
          <a:lstStyle/>
          <a:p>
            <a:fld id="{E197BC16-AB5A-431E-90E7-F1E878002895}" type="slidenum">
              <a:rPr lang="en-US" smtClean="0"/>
              <a:t>‹#›</a:t>
            </a:fld>
            <a:endParaRPr lang="en-US"/>
          </a:p>
        </p:txBody>
      </p:sp>
    </p:spTree>
    <p:extLst>
      <p:ext uri="{BB962C8B-B14F-4D97-AF65-F5344CB8AC3E}">
        <p14:creationId xmlns:p14="http://schemas.microsoft.com/office/powerpoint/2010/main" val="4204253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302B5A-6E63-451D-AC60-045EE57B56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48DF22-1995-DDF2-FDEA-173671476F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95A65D-D825-4794-1015-40FE8E343C81}"/>
              </a:ext>
            </a:extLst>
          </p:cNvPr>
          <p:cNvSpPr>
            <a:spLocks noGrp="1"/>
          </p:cNvSpPr>
          <p:nvPr>
            <p:ph type="dt" sz="half" idx="10"/>
          </p:nvPr>
        </p:nvSpPr>
        <p:spPr/>
        <p:txBody>
          <a:bodyPr/>
          <a:lstStyle/>
          <a:p>
            <a:fld id="{84552106-4395-4832-A3D6-E83373DA2492}" type="datetimeFigureOut">
              <a:rPr lang="en-US" smtClean="0"/>
              <a:t>4/19/2026</a:t>
            </a:fld>
            <a:endParaRPr lang="en-US"/>
          </a:p>
        </p:txBody>
      </p:sp>
      <p:sp>
        <p:nvSpPr>
          <p:cNvPr id="5" name="Footer Placeholder 4">
            <a:extLst>
              <a:ext uri="{FF2B5EF4-FFF2-40B4-BE49-F238E27FC236}">
                <a16:creationId xmlns:a16="http://schemas.microsoft.com/office/drawing/2014/main" id="{CA2861D4-FA73-F1D3-F6C9-6C18A7F7E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20FFE7-0DD3-09D2-7862-57657D1A11F6}"/>
              </a:ext>
            </a:extLst>
          </p:cNvPr>
          <p:cNvSpPr>
            <a:spLocks noGrp="1"/>
          </p:cNvSpPr>
          <p:nvPr>
            <p:ph type="sldNum" sz="quarter" idx="12"/>
          </p:nvPr>
        </p:nvSpPr>
        <p:spPr/>
        <p:txBody>
          <a:bodyPr/>
          <a:lstStyle/>
          <a:p>
            <a:fld id="{E197BC16-AB5A-431E-90E7-F1E878002895}" type="slidenum">
              <a:rPr lang="en-US" smtClean="0"/>
              <a:t>‹#›</a:t>
            </a:fld>
            <a:endParaRPr lang="en-US"/>
          </a:p>
        </p:txBody>
      </p:sp>
    </p:spTree>
    <p:extLst>
      <p:ext uri="{BB962C8B-B14F-4D97-AF65-F5344CB8AC3E}">
        <p14:creationId xmlns:p14="http://schemas.microsoft.com/office/powerpoint/2010/main" val="69386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02984-66A9-915C-36CF-E6E21BADDE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4A2FAD-A29C-3FD0-3164-DC89A3D9E8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F5A4ED-A6AE-AFC9-B158-F0897FB95187}"/>
              </a:ext>
            </a:extLst>
          </p:cNvPr>
          <p:cNvSpPr>
            <a:spLocks noGrp="1"/>
          </p:cNvSpPr>
          <p:nvPr>
            <p:ph type="dt" sz="half" idx="10"/>
          </p:nvPr>
        </p:nvSpPr>
        <p:spPr/>
        <p:txBody>
          <a:bodyPr/>
          <a:lstStyle/>
          <a:p>
            <a:fld id="{FC120D36-E0AB-41EA-8C1E-CD3B6E551B5D}" type="datetimeFigureOut">
              <a:rPr lang="en-US" smtClean="0"/>
              <a:t>4/19/2026</a:t>
            </a:fld>
            <a:endParaRPr lang="en-US"/>
          </a:p>
        </p:txBody>
      </p:sp>
      <p:sp>
        <p:nvSpPr>
          <p:cNvPr id="5" name="Footer Placeholder 4">
            <a:extLst>
              <a:ext uri="{FF2B5EF4-FFF2-40B4-BE49-F238E27FC236}">
                <a16:creationId xmlns:a16="http://schemas.microsoft.com/office/drawing/2014/main" id="{EBD169CF-7642-D4A0-71A7-1195B6BE3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79A75-0DD3-F068-5D20-7CF058454FA5}"/>
              </a:ext>
            </a:extLst>
          </p:cNvPr>
          <p:cNvSpPr>
            <a:spLocks noGrp="1"/>
          </p:cNvSpPr>
          <p:nvPr>
            <p:ph type="sldNum" sz="quarter" idx="12"/>
          </p:nvPr>
        </p:nvSpPr>
        <p:spPr/>
        <p:txBody>
          <a:bodyPr/>
          <a:lstStyle/>
          <a:p>
            <a:fld id="{15437523-E829-4245-901A-C26A06998AF0}" type="slidenum">
              <a:rPr lang="en-US" smtClean="0"/>
              <a:t>‹#›</a:t>
            </a:fld>
            <a:endParaRPr lang="en-US"/>
          </a:p>
        </p:txBody>
      </p:sp>
    </p:spTree>
    <p:extLst>
      <p:ext uri="{BB962C8B-B14F-4D97-AF65-F5344CB8AC3E}">
        <p14:creationId xmlns:p14="http://schemas.microsoft.com/office/powerpoint/2010/main" val="1146558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4CBDF-0459-AC94-D70F-B30C3F79FE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9DC1F1-F9B6-DB5F-5CC8-EB460F2DE2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467E63-DD4D-4694-FD8D-A160F9E100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2A53A5-8F22-AB85-2D8B-5F59F433E714}"/>
              </a:ext>
            </a:extLst>
          </p:cNvPr>
          <p:cNvSpPr>
            <a:spLocks noGrp="1"/>
          </p:cNvSpPr>
          <p:nvPr>
            <p:ph type="dt" sz="half" idx="10"/>
          </p:nvPr>
        </p:nvSpPr>
        <p:spPr/>
        <p:txBody>
          <a:bodyPr/>
          <a:lstStyle/>
          <a:p>
            <a:fld id="{FC120D36-E0AB-41EA-8C1E-CD3B6E551B5D}" type="datetimeFigureOut">
              <a:rPr lang="en-US" smtClean="0"/>
              <a:t>4/19/2026</a:t>
            </a:fld>
            <a:endParaRPr lang="en-US"/>
          </a:p>
        </p:txBody>
      </p:sp>
      <p:sp>
        <p:nvSpPr>
          <p:cNvPr id="6" name="Footer Placeholder 5">
            <a:extLst>
              <a:ext uri="{FF2B5EF4-FFF2-40B4-BE49-F238E27FC236}">
                <a16:creationId xmlns:a16="http://schemas.microsoft.com/office/drawing/2014/main" id="{30982321-F2C7-377B-1837-9A5857E6A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852F9-E42F-AA66-687B-C22BDBB6B4CC}"/>
              </a:ext>
            </a:extLst>
          </p:cNvPr>
          <p:cNvSpPr>
            <a:spLocks noGrp="1"/>
          </p:cNvSpPr>
          <p:nvPr>
            <p:ph type="sldNum" sz="quarter" idx="12"/>
          </p:nvPr>
        </p:nvSpPr>
        <p:spPr/>
        <p:txBody>
          <a:bodyPr/>
          <a:lstStyle/>
          <a:p>
            <a:fld id="{15437523-E829-4245-901A-C26A06998AF0}" type="slidenum">
              <a:rPr lang="en-US" smtClean="0"/>
              <a:t>‹#›</a:t>
            </a:fld>
            <a:endParaRPr lang="en-US"/>
          </a:p>
        </p:txBody>
      </p:sp>
    </p:spTree>
    <p:extLst>
      <p:ext uri="{BB962C8B-B14F-4D97-AF65-F5344CB8AC3E}">
        <p14:creationId xmlns:p14="http://schemas.microsoft.com/office/powerpoint/2010/main" val="3902636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E7B56-1E0F-6337-11DA-B9F36179E3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771284-485C-3E64-8BF0-DDBBEC886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4E2BDB-8683-AEC0-9BFB-7D549ADFEE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2240D7-CB1D-9898-FA16-AC49A9BB0B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098D6C-ADFA-092A-1B06-C4B38E8CD9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262FCF-62DE-2639-0C14-3BA43ECC0112}"/>
              </a:ext>
            </a:extLst>
          </p:cNvPr>
          <p:cNvSpPr>
            <a:spLocks noGrp="1"/>
          </p:cNvSpPr>
          <p:nvPr>
            <p:ph type="dt" sz="half" idx="10"/>
          </p:nvPr>
        </p:nvSpPr>
        <p:spPr/>
        <p:txBody>
          <a:bodyPr/>
          <a:lstStyle/>
          <a:p>
            <a:fld id="{FC120D36-E0AB-41EA-8C1E-CD3B6E551B5D}" type="datetimeFigureOut">
              <a:rPr lang="en-US" smtClean="0"/>
              <a:t>4/19/2026</a:t>
            </a:fld>
            <a:endParaRPr lang="en-US"/>
          </a:p>
        </p:txBody>
      </p:sp>
      <p:sp>
        <p:nvSpPr>
          <p:cNvPr id="8" name="Footer Placeholder 7">
            <a:extLst>
              <a:ext uri="{FF2B5EF4-FFF2-40B4-BE49-F238E27FC236}">
                <a16:creationId xmlns:a16="http://schemas.microsoft.com/office/drawing/2014/main" id="{C410D317-E342-389E-BF28-76B822F454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A04C9E-D6B4-11AA-3FE9-D39793DB6EEE}"/>
              </a:ext>
            </a:extLst>
          </p:cNvPr>
          <p:cNvSpPr>
            <a:spLocks noGrp="1"/>
          </p:cNvSpPr>
          <p:nvPr>
            <p:ph type="sldNum" sz="quarter" idx="12"/>
          </p:nvPr>
        </p:nvSpPr>
        <p:spPr/>
        <p:txBody>
          <a:bodyPr/>
          <a:lstStyle/>
          <a:p>
            <a:fld id="{15437523-E829-4245-901A-C26A06998AF0}" type="slidenum">
              <a:rPr lang="en-US" smtClean="0"/>
              <a:t>‹#›</a:t>
            </a:fld>
            <a:endParaRPr lang="en-US"/>
          </a:p>
        </p:txBody>
      </p:sp>
    </p:spTree>
    <p:extLst>
      <p:ext uri="{BB962C8B-B14F-4D97-AF65-F5344CB8AC3E}">
        <p14:creationId xmlns:p14="http://schemas.microsoft.com/office/powerpoint/2010/main" val="1819369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517E-380E-DB3A-AFC0-6246B63928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95AFCF-AE6A-BDDC-C726-5EE57F4A2DCB}"/>
              </a:ext>
            </a:extLst>
          </p:cNvPr>
          <p:cNvSpPr>
            <a:spLocks noGrp="1"/>
          </p:cNvSpPr>
          <p:nvPr>
            <p:ph type="dt" sz="half" idx="10"/>
          </p:nvPr>
        </p:nvSpPr>
        <p:spPr/>
        <p:txBody>
          <a:bodyPr/>
          <a:lstStyle/>
          <a:p>
            <a:fld id="{FC120D36-E0AB-41EA-8C1E-CD3B6E551B5D}" type="datetimeFigureOut">
              <a:rPr lang="en-US" smtClean="0"/>
              <a:t>4/19/2026</a:t>
            </a:fld>
            <a:endParaRPr lang="en-US"/>
          </a:p>
        </p:txBody>
      </p:sp>
      <p:sp>
        <p:nvSpPr>
          <p:cNvPr id="4" name="Footer Placeholder 3">
            <a:extLst>
              <a:ext uri="{FF2B5EF4-FFF2-40B4-BE49-F238E27FC236}">
                <a16:creationId xmlns:a16="http://schemas.microsoft.com/office/drawing/2014/main" id="{4AB402B4-B991-EB6C-3BA5-553739A8E8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428D52-5639-4C62-F0EC-4ABCCC1B601F}"/>
              </a:ext>
            </a:extLst>
          </p:cNvPr>
          <p:cNvSpPr>
            <a:spLocks noGrp="1"/>
          </p:cNvSpPr>
          <p:nvPr>
            <p:ph type="sldNum" sz="quarter" idx="12"/>
          </p:nvPr>
        </p:nvSpPr>
        <p:spPr/>
        <p:txBody>
          <a:bodyPr/>
          <a:lstStyle/>
          <a:p>
            <a:fld id="{15437523-E829-4245-901A-C26A06998AF0}" type="slidenum">
              <a:rPr lang="en-US" smtClean="0"/>
              <a:t>‹#›</a:t>
            </a:fld>
            <a:endParaRPr lang="en-US"/>
          </a:p>
        </p:txBody>
      </p:sp>
    </p:spTree>
    <p:extLst>
      <p:ext uri="{BB962C8B-B14F-4D97-AF65-F5344CB8AC3E}">
        <p14:creationId xmlns:p14="http://schemas.microsoft.com/office/powerpoint/2010/main" val="355151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AF4723-7C73-1264-5D21-ADB301272534}"/>
              </a:ext>
            </a:extLst>
          </p:cNvPr>
          <p:cNvSpPr>
            <a:spLocks noGrp="1"/>
          </p:cNvSpPr>
          <p:nvPr>
            <p:ph type="dt" sz="half" idx="10"/>
          </p:nvPr>
        </p:nvSpPr>
        <p:spPr/>
        <p:txBody>
          <a:bodyPr/>
          <a:lstStyle/>
          <a:p>
            <a:fld id="{FC120D36-E0AB-41EA-8C1E-CD3B6E551B5D}" type="datetimeFigureOut">
              <a:rPr lang="en-US" smtClean="0"/>
              <a:t>4/19/2026</a:t>
            </a:fld>
            <a:endParaRPr lang="en-US"/>
          </a:p>
        </p:txBody>
      </p:sp>
      <p:sp>
        <p:nvSpPr>
          <p:cNvPr id="3" name="Footer Placeholder 2">
            <a:extLst>
              <a:ext uri="{FF2B5EF4-FFF2-40B4-BE49-F238E27FC236}">
                <a16:creationId xmlns:a16="http://schemas.microsoft.com/office/drawing/2014/main" id="{8009CACD-ED29-BC03-1EFC-A5EF523D7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B3E9BD-D69E-4A24-4C39-894598D70901}"/>
              </a:ext>
            </a:extLst>
          </p:cNvPr>
          <p:cNvSpPr>
            <a:spLocks noGrp="1"/>
          </p:cNvSpPr>
          <p:nvPr>
            <p:ph type="sldNum" sz="quarter" idx="12"/>
          </p:nvPr>
        </p:nvSpPr>
        <p:spPr/>
        <p:txBody>
          <a:bodyPr/>
          <a:lstStyle/>
          <a:p>
            <a:fld id="{15437523-E829-4245-901A-C26A06998AF0}" type="slidenum">
              <a:rPr lang="en-US" smtClean="0"/>
              <a:t>‹#›</a:t>
            </a:fld>
            <a:endParaRPr lang="en-US"/>
          </a:p>
        </p:txBody>
      </p:sp>
    </p:spTree>
    <p:extLst>
      <p:ext uri="{BB962C8B-B14F-4D97-AF65-F5344CB8AC3E}">
        <p14:creationId xmlns:p14="http://schemas.microsoft.com/office/powerpoint/2010/main" val="1697042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00A6-4B1A-9EB5-D52F-13B0A19B0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A175F5-71A8-759A-76E3-94180B1AD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E8396E-BE8F-1242-5DC2-65D6D8CF3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6DBC6-DC23-1317-3D5C-0E0B8CA3E913}"/>
              </a:ext>
            </a:extLst>
          </p:cNvPr>
          <p:cNvSpPr>
            <a:spLocks noGrp="1"/>
          </p:cNvSpPr>
          <p:nvPr>
            <p:ph type="dt" sz="half" idx="10"/>
          </p:nvPr>
        </p:nvSpPr>
        <p:spPr/>
        <p:txBody>
          <a:bodyPr/>
          <a:lstStyle/>
          <a:p>
            <a:fld id="{FC120D36-E0AB-41EA-8C1E-CD3B6E551B5D}" type="datetimeFigureOut">
              <a:rPr lang="en-US" smtClean="0"/>
              <a:t>4/19/2026</a:t>
            </a:fld>
            <a:endParaRPr lang="en-US"/>
          </a:p>
        </p:txBody>
      </p:sp>
      <p:sp>
        <p:nvSpPr>
          <p:cNvPr id="6" name="Footer Placeholder 5">
            <a:extLst>
              <a:ext uri="{FF2B5EF4-FFF2-40B4-BE49-F238E27FC236}">
                <a16:creationId xmlns:a16="http://schemas.microsoft.com/office/drawing/2014/main" id="{44A82741-AD71-5061-50FC-1AB2A8C1F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07A688-1422-61AA-A7C6-A6A33886E404}"/>
              </a:ext>
            </a:extLst>
          </p:cNvPr>
          <p:cNvSpPr>
            <a:spLocks noGrp="1"/>
          </p:cNvSpPr>
          <p:nvPr>
            <p:ph type="sldNum" sz="quarter" idx="12"/>
          </p:nvPr>
        </p:nvSpPr>
        <p:spPr/>
        <p:txBody>
          <a:bodyPr/>
          <a:lstStyle/>
          <a:p>
            <a:fld id="{15437523-E829-4245-901A-C26A06998AF0}" type="slidenum">
              <a:rPr lang="en-US" smtClean="0"/>
              <a:t>‹#›</a:t>
            </a:fld>
            <a:endParaRPr lang="en-US"/>
          </a:p>
        </p:txBody>
      </p:sp>
    </p:spTree>
    <p:extLst>
      <p:ext uri="{BB962C8B-B14F-4D97-AF65-F5344CB8AC3E}">
        <p14:creationId xmlns:p14="http://schemas.microsoft.com/office/powerpoint/2010/main" val="374459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CBE8-BE51-1E8B-FAB9-3E2277695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C3FB87-C5BC-956F-C5DE-C1838F7446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32D179-D396-7BB5-F328-DD7C72B98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44FF4A-1DE6-7A4E-889C-603D84A89592}"/>
              </a:ext>
            </a:extLst>
          </p:cNvPr>
          <p:cNvSpPr>
            <a:spLocks noGrp="1"/>
          </p:cNvSpPr>
          <p:nvPr>
            <p:ph type="dt" sz="half" idx="10"/>
          </p:nvPr>
        </p:nvSpPr>
        <p:spPr/>
        <p:txBody>
          <a:bodyPr/>
          <a:lstStyle/>
          <a:p>
            <a:fld id="{FC120D36-E0AB-41EA-8C1E-CD3B6E551B5D}" type="datetimeFigureOut">
              <a:rPr lang="en-US" smtClean="0"/>
              <a:t>4/19/2026</a:t>
            </a:fld>
            <a:endParaRPr lang="en-US"/>
          </a:p>
        </p:txBody>
      </p:sp>
      <p:sp>
        <p:nvSpPr>
          <p:cNvPr id="6" name="Footer Placeholder 5">
            <a:extLst>
              <a:ext uri="{FF2B5EF4-FFF2-40B4-BE49-F238E27FC236}">
                <a16:creationId xmlns:a16="http://schemas.microsoft.com/office/drawing/2014/main" id="{4CC1E6A3-7A2A-18A8-572B-20BD3E584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B16E3C-013B-26D0-1630-C4A9901D3175}"/>
              </a:ext>
            </a:extLst>
          </p:cNvPr>
          <p:cNvSpPr>
            <a:spLocks noGrp="1"/>
          </p:cNvSpPr>
          <p:nvPr>
            <p:ph type="sldNum" sz="quarter" idx="12"/>
          </p:nvPr>
        </p:nvSpPr>
        <p:spPr/>
        <p:txBody>
          <a:bodyPr/>
          <a:lstStyle/>
          <a:p>
            <a:fld id="{15437523-E829-4245-901A-C26A06998AF0}" type="slidenum">
              <a:rPr lang="en-US" smtClean="0"/>
              <a:t>‹#›</a:t>
            </a:fld>
            <a:endParaRPr lang="en-US"/>
          </a:p>
        </p:txBody>
      </p:sp>
    </p:spTree>
    <p:extLst>
      <p:ext uri="{BB962C8B-B14F-4D97-AF65-F5344CB8AC3E}">
        <p14:creationId xmlns:p14="http://schemas.microsoft.com/office/powerpoint/2010/main" val="2132443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1A7CDE-F30C-8AF8-3159-F5E737512F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003954-073B-AD25-70F8-645B6CAFCB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C8AA04-B19F-23BB-F767-235A1CD1AA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120D36-E0AB-41EA-8C1E-CD3B6E551B5D}" type="datetimeFigureOut">
              <a:rPr lang="en-US" smtClean="0"/>
              <a:t>4/19/2026</a:t>
            </a:fld>
            <a:endParaRPr lang="en-US"/>
          </a:p>
        </p:txBody>
      </p:sp>
      <p:sp>
        <p:nvSpPr>
          <p:cNvPr id="5" name="Footer Placeholder 4">
            <a:extLst>
              <a:ext uri="{FF2B5EF4-FFF2-40B4-BE49-F238E27FC236}">
                <a16:creationId xmlns:a16="http://schemas.microsoft.com/office/drawing/2014/main" id="{032134B0-E787-7560-FCAF-BCE1E8E5D8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EB44DC-AB49-B23C-ADB8-F094A8F47D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37523-E829-4245-901A-C26A06998AF0}" type="slidenum">
              <a:rPr lang="en-US" smtClean="0"/>
              <a:t>‹#›</a:t>
            </a:fld>
            <a:endParaRPr lang="en-US"/>
          </a:p>
        </p:txBody>
      </p:sp>
    </p:spTree>
    <p:extLst>
      <p:ext uri="{BB962C8B-B14F-4D97-AF65-F5344CB8AC3E}">
        <p14:creationId xmlns:p14="http://schemas.microsoft.com/office/powerpoint/2010/main" val="2064798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0FE06-13DD-0F23-0CCE-0F31936274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A84378-9CAF-3E0B-5169-8651A21650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F24E5-D74E-DE5F-448C-81DE1666D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52106-4395-4832-A3D6-E83373DA2492}" type="datetimeFigureOut">
              <a:rPr lang="en-US" smtClean="0"/>
              <a:t>4/19/2026</a:t>
            </a:fld>
            <a:endParaRPr lang="en-US"/>
          </a:p>
        </p:txBody>
      </p:sp>
      <p:sp>
        <p:nvSpPr>
          <p:cNvPr id="6" name="Slide Number Placeholder 5">
            <a:extLst>
              <a:ext uri="{FF2B5EF4-FFF2-40B4-BE49-F238E27FC236}">
                <a16:creationId xmlns:a16="http://schemas.microsoft.com/office/drawing/2014/main" id="{400801E5-B7F6-F479-5895-0F42734F41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97BC16-AB5A-431E-90E7-F1E878002895}" type="slidenum">
              <a:rPr lang="en-US" smtClean="0"/>
              <a:t>‹#›</a:t>
            </a:fld>
            <a:endParaRPr lang="en-US"/>
          </a:p>
        </p:txBody>
      </p:sp>
    </p:spTree>
    <p:extLst>
      <p:ext uri="{BB962C8B-B14F-4D97-AF65-F5344CB8AC3E}">
        <p14:creationId xmlns:p14="http://schemas.microsoft.com/office/powerpoint/2010/main" val="1091912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hyperlink" Target="https://nordicadl.com/conference-2026/keynote-speakers-2026" TargetMode="External"/><Relationship Id="rId5" Type="http://schemas.openxmlformats.org/officeDocument/2006/relationships/image" Target="../media/image3.jpg"/><Relationship Id="rId4" Type="http://schemas.openxmlformats.org/officeDocument/2006/relationships/hyperlink" Target="https://badrulkhan.com/"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comments" Target="../comments/comment1.xml"/><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fif"/><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fif"/><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fif"/><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fif"/><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badrulkhan.com/" TargetMode="Externa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badrulkhan.com/smart" TargetMode="External"/><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slideLayout" Target="../slideLayouts/slideLayout12.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16B968C-D3BA-AF83-5132-5E65D9A5059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267" r="6267"/>
          <a:stretch>
            <a:fillRect/>
          </a:stretch>
        </p:blipFill>
        <p:spPr>
          <a:xfrm>
            <a:off x="216627" y="1616756"/>
            <a:ext cx="3971244" cy="3971244"/>
          </a:xfrm>
        </p:spPr>
      </p:pic>
      <p:pic>
        <p:nvPicPr>
          <p:cNvPr id="15" name="Picture 14">
            <a:extLst>
              <a:ext uri="{FF2B5EF4-FFF2-40B4-BE49-F238E27FC236}">
                <a16:creationId xmlns:a16="http://schemas.microsoft.com/office/drawing/2014/main" id="{EDBBCCF4-A9BD-3E96-350A-8FCBDE67E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95850" cy="6115050"/>
          </a:xfrm>
          <a:prstGeom prst="rect">
            <a:avLst/>
          </a:prstGeom>
        </p:spPr>
      </p:pic>
      <p:sp>
        <p:nvSpPr>
          <p:cNvPr id="2" name="Rectangle 1"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3A2CB325-3089-4D7C-82A3-3F109845EF50}"/>
              </a:ext>
            </a:extLst>
          </p:cNvPr>
          <p:cNvSpPr/>
          <p:nvPr/>
        </p:nvSpPr>
        <p:spPr>
          <a:xfrm>
            <a:off x="-50063" y="5618828"/>
            <a:ext cx="4895850" cy="892552"/>
          </a:xfrm>
          <a:prstGeom prst="rect">
            <a:avLst/>
          </a:prstGeom>
        </p:spPr>
        <p:txBody>
          <a:bodyPr wrap="square">
            <a:spAutoFit/>
          </a:bodyPr>
          <a:lstStyle/>
          <a:p>
            <a:pPr algn="ctr"/>
            <a:r>
              <a:rPr lang="en-US" sz="2800" dirty="0">
                <a:solidFill>
                  <a:schemeClr val="bg1"/>
                </a:solidFill>
                <a:latin typeface="Segoe UI Historic" panose="020B0502040204020203" pitchFamily="34" charset="0"/>
              </a:rPr>
              <a:t>Badrul Khan, Ph.D.</a:t>
            </a:r>
            <a:br>
              <a:rPr lang="en-US" sz="2800" dirty="0">
                <a:solidFill>
                  <a:schemeClr val="bg1"/>
                </a:solidFill>
                <a:latin typeface="Segoe UI Historic" panose="020B0502040204020203" pitchFamily="34" charset="0"/>
              </a:rPr>
            </a:br>
            <a:r>
              <a:rPr lang="en-US" sz="2400" dirty="0">
                <a:solidFill>
                  <a:srgbClr val="0563C1"/>
                </a:solidFill>
                <a:latin typeface="Segoe UI Historic" panose="020B0502040204020203" pitchFamily="34" charset="0"/>
                <a:hlinkClick r:id="rId4">
                  <a:extLst>
                    <a:ext uri="{A12FA001-AC4F-418D-AE19-62706E023703}">
                      <ahyp:hlinkClr xmlns:ahyp="http://schemas.microsoft.com/office/drawing/2018/hyperlinkcolor" val="tx"/>
                    </a:ext>
                  </a:extLst>
                </a:hlinkClick>
              </a:rPr>
              <a:t>BadrulKhan.com</a:t>
            </a:r>
            <a:r>
              <a:rPr lang="en-US" sz="2400" dirty="0">
                <a:solidFill>
                  <a:schemeClr val="bg1"/>
                </a:solidFill>
                <a:latin typeface="Segoe UI Historic" panose="020B0502040204020203" pitchFamily="34" charset="0"/>
                <a:hlinkClick r:id="rId4">
                  <a:extLst>
                    <a:ext uri="{A12FA001-AC4F-418D-AE19-62706E023703}">
                      <ahyp:hlinkClr xmlns:ahyp="http://schemas.microsoft.com/office/drawing/2018/hyperlinkcolor" val="tx"/>
                    </a:ext>
                  </a:extLst>
                </a:hlinkClick>
              </a:rPr>
              <a:t> </a:t>
            </a:r>
            <a:endParaRPr lang="en-US" dirty="0">
              <a:solidFill>
                <a:schemeClr val="bg1"/>
              </a:solidFill>
              <a:latin typeface="Segoe UI Historic" panose="020B0502040204020203" pitchFamily="34" charset="0"/>
            </a:endParaRPr>
          </a:p>
        </p:txBody>
      </p:sp>
      <p:pic>
        <p:nvPicPr>
          <p:cNvPr id="7" name="Picture 6">
            <a:extLst>
              <a:ext uri="{FF2B5EF4-FFF2-40B4-BE49-F238E27FC236}">
                <a16:creationId xmlns:a16="http://schemas.microsoft.com/office/drawing/2014/main" id="{A972112B-8520-5A56-ED51-B8A8C1B65E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73973" y="0"/>
            <a:ext cx="4843463" cy="6858000"/>
          </a:xfrm>
          <a:prstGeom prst="rect">
            <a:avLst/>
          </a:prstGeom>
        </p:spPr>
      </p:pic>
      <p:pic>
        <p:nvPicPr>
          <p:cNvPr id="3" name="Picture 2">
            <a:hlinkClick r:id="rId6"/>
            <a:extLst>
              <a:ext uri="{FF2B5EF4-FFF2-40B4-BE49-F238E27FC236}">
                <a16:creationId xmlns:a16="http://schemas.microsoft.com/office/drawing/2014/main" id="{F0B307EE-ACE9-05ED-60C0-21E64960FE6C}"/>
              </a:ext>
            </a:extLst>
          </p:cNvPr>
          <p:cNvPicPr>
            <a:picLocks noChangeAspect="1"/>
          </p:cNvPicPr>
          <p:nvPr/>
        </p:nvPicPr>
        <p:blipFill>
          <a:blip r:embed="rId7"/>
          <a:srcRect l="34000" t="17629" r="34250" b="23556"/>
          <a:stretch>
            <a:fillRect/>
          </a:stretch>
        </p:blipFill>
        <p:spPr>
          <a:xfrm>
            <a:off x="5207070" y="259883"/>
            <a:ext cx="6617313" cy="6858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1722344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2322B-5E0E-5A4D-846A-0A5A85148A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6700A70-E369-5F61-B796-4D5C7A8D2439}"/>
              </a:ext>
            </a:extLst>
          </p:cNvPr>
          <p:cNvSpPr txBox="1"/>
          <p:nvPr/>
        </p:nvSpPr>
        <p:spPr>
          <a:xfrm>
            <a:off x="-394139" y="6216869"/>
            <a:ext cx="12450063" cy="523220"/>
          </a:xfrm>
          <a:prstGeom prst="rect">
            <a:avLst/>
          </a:prstGeom>
          <a:noFill/>
        </p:spPr>
        <p:txBody>
          <a:bodyPr wrap="square" rtlCol="0">
            <a:spAutoFit/>
          </a:bodyPr>
          <a:lstStyle/>
          <a:p>
            <a:pPr algn="ctr"/>
            <a:r>
              <a:rPr lang="en-US" sz="2800" b="1" dirty="0"/>
              <a:t>AI: What Could Go Wrong? with Geoffrey Hinton, the “Godfather of AI”</a:t>
            </a:r>
          </a:p>
        </p:txBody>
      </p:sp>
      <p:pic>
        <p:nvPicPr>
          <p:cNvPr id="2" name="WhatsApp Video 2026-01-10 at 7.24.50 PM">
            <a:hlinkClick r:id="" action="ppaction://media"/>
            <a:extLst>
              <a:ext uri="{FF2B5EF4-FFF2-40B4-BE49-F238E27FC236}">
                <a16:creationId xmlns:a16="http://schemas.microsoft.com/office/drawing/2014/main" id="{D7632335-62A2-F8EC-1397-7A9F0AED65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1033" y="-46819"/>
            <a:ext cx="10106255" cy="5720522"/>
          </a:xfrm>
          <a:prstGeom prst="rect">
            <a:avLst/>
          </a:prstGeom>
        </p:spPr>
      </p:pic>
    </p:spTree>
    <p:extLst>
      <p:ext uri="{BB962C8B-B14F-4D97-AF65-F5344CB8AC3E}">
        <p14:creationId xmlns:p14="http://schemas.microsoft.com/office/powerpoint/2010/main" val="260702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CDC95-431B-5D2E-BC28-FC1443ED260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55E3DF2-F210-84E4-D438-B0155F8C0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60" y="294640"/>
            <a:ext cx="12192000" cy="6858000"/>
          </a:xfrm>
          <a:prstGeom prst="rect">
            <a:avLst/>
          </a:prstGeom>
        </p:spPr>
      </p:pic>
    </p:spTree>
    <p:extLst>
      <p:ext uri="{BB962C8B-B14F-4D97-AF65-F5344CB8AC3E}">
        <p14:creationId xmlns:p14="http://schemas.microsoft.com/office/powerpoint/2010/main" val="2921114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E2DE9-0586-95BA-1C3F-65D5C86D24C9}"/>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EB7C574-8672-295F-38CC-ACD890439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3553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5A91E-C543-20B8-5DA0-69BB2878DA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7B2986-1CEC-5E7F-9BEA-1605AAF41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4634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F1B37-7FAA-F793-B8BA-5FD4B4866E3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89CB662-D39A-07F8-3196-A54B4ED16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697"/>
            <a:ext cx="12192000" cy="5620605"/>
          </a:xfrm>
          <a:prstGeom prst="rect">
            <a:avLst/>
          </a:prstGeom>
        </p:spPr>
      </p:pic>
    </p:spTree>
    <p:extLst>
      <p:ext uri="{BB962C8B-B14F-4D97-AF65-F5344CB8AC3E}">
        <p14:creationId xmlns:p14="http://schemas.microsoft.com/office/powerpoint/2010/main" val="178697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934199-4844-26B4-DC79-F1E6E13C6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027" y="0"/>
            <a:ext cx="8927945" cy="6858000"/>
          </a:xfrm>
          <a:prstGeom prst="rect">
            <a:avLst/>
          </a:prstGeom>
        </p:spPr>
      </p:pic>
      <p:sp>
        <p:nvSpPr>
          <p:cNvPr id="8" name="Arrow: Left 7">
            <a:extLst>
              <a:ext uri="{FF2B5EF4-FFF2-40B4-BE49-F238E27FC236}">
                <a16:creationId xmlns:a16="http://schemas.microsoft.com/office/drawing/2014/main" id="{84C67379-CC8A-18F9-9503-F49899D2CE6E}"/>
              </a:ext>
            </a:extLst>
          </p:cNvPr>
          <p:cNvSpPr/>
          <p:nvPr/>
        </p:nvSpPr>
        <p:spPr>
          <a:xfrm rot="1633615">
            <a:off x="3522491" y="2018072"/>
            <a:ext cx="2728225" cy="295261"/>
          </a:xfrm>
          <a:prstGeom prst="leftArrow">
            <a:avLst>
              <a:gd name="adj1" fmla="val 77982"/>
              <a:gd name="adj2" fmla="val 50000"/>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A3B523A2-849E-19D0-8654-3B08A3EA73BD}"/>
              </a:ext>
            </a:extLst>
          </p:cNvPr>
          <p:cNvSpPr/>
          <p:nvPr/>
        </p:nvSpPr>
        <p:spPr>
          <a:xfrm rot="10046821">
            <a:off x="8145466" y="816090"/>
            <a:ext cx="725915" cy="253387"/>
          </a:xfrm>
          <a:prstGeom prst="leftArrow">
            <a:avLst>
              <a:gd name="adj1" fmla="val 100000"/>
              <a:gd name="adj2"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03A77C29-FEFC-CD99-C14C-FA97D99AE9CE}"/>
              </a:ext>
            </a:extLst>
          </p:cNvPr>
          <p:cNvSpPr/>
          <p:nvPr/>
        </p:nvSpPr>
        <p:spPr>
          <a:xfrm>
            <a:off x="3474009" y="3510280"/>
            <a:ext cx="1941271" cy="340360"/>
          </a:xfrm>
          <a:prstGeom prst="leftArrow">
            <a:avLst>
              <a:gd name="adj1" fmla="val 69765"/>
              <a:gd name="adj2" fmla="val 50000"/>
            </a:avLst>
          </a:prstGeom>
          <a:solidFill>
            <a:srgbClr val="00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71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2000"/>
                            </p:stCondLst>
                            <p:childTnLst>
                              <p:par>
                                <p:cTn id="9" presetID="22" presetClass="entr" presetSubtype="2" fill="hold" grpId="0"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par>
                          <p:cTn id="12" fill="hold">
                            <p:stCondLst>
                              <p:cond delay="4000"/>
                            </p:stCondLst>
                            <p:childTnLst>
                              <p:par>
                                <p:cTn id="13" presetID="22" presetClass="entr" presetSubtype="8" fill="hold" grpId="0" nodeType="afterEffect">
                                  <p:stCondLst>
                                    <p:cond delay="15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FA6622E5-A84F-4FD7-BD6C-A4079DA8B9E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118D89C-7E2B-CF6D-7375-98007FF84E8F}"/>
              </a:ext>
            </a:extLst>
          </p:cNvPr>
          <p:cNvSpPr txBox="1"/>
          <p:nvPr/>
        </p:nvSpPr>
        <p:spPr>
          <a:xfrm>
            <a:off x="-1036307" y="6940910"/>
            <a:ext cx="3389839" cy="646331"/>
          </a:xfrm>
          <a:prstGeom prst="rect">
            <a:avLst/>
          </a:prstGeom>
          <a:noFill/>
        </p:spPr>
        <p:txBody>
          <a:bodyPr wrap="none" rtlCol="0">
            <a:spAutoFit/>
          </a:bodyPr>
          <a:lstStyle/>
          <a:p>
            <a:r>
              <a:rPr lang="en-US" b="1" dirty="0"/>
              <a:t>CORE Properties / Foundation  </a:t>
            </a:r>
          </a:p>
          <a:p>
            <a:r>
              <a:rPr lang="en-US" b="1" dirty="0"/>
              <a:t>of SMART  Learning environment </a:t>
            </a:r>
          </a:p>
        </p:txBody>
      </p:sp>
      <p:pic>
        <p:nvPicPr>
          <p:cNvPr id="33" name="Picture 32">
            <a:extLst>
              <a:ext uri="{FF2B5EF4-FFF2-40B4-BE49-F238E27FC236}">
                <a16:creationId xmlns:a16="http://schemas.microsoft.com/office/drawing/2014/main" id="{5C40FB70-191B-BE70-FC3D-7F6EBFBE2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789" y="1682357"/>
            <a:ext cx="3384423" cy="3339656"/>
          </a:xfrm>
          <a:prstGeom prst="rect">
            <a:avLst/>
          </a:prstGeom>
        </p:spPr>
      </p:pic>
      <p:pic>
        <p:nvPicPr>
          <p:cNvPr id="54" name="Picture 53">
            <a:extLst>
              <a:ext uri="{FF2B5EF4-FFF2-40B4-BE49-F238E27FC236}">
                <a16:creationId xmlns:a16="http://schemas.microsoft.com/office/drawing/2014/main" id="{7FB5EFA9-658A-0C18-AB5B-09D0F0339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032" y="7029645"/>
            <a:ext cx="3384423" cy="3339656"/>
          </a:xfrm>
          <a:prstGeom prst="rect">
            <a:avLst/>
          </a:prstGeom>
        </p:spPr>
      </p:pic>
      <p:sp>
        <p:nvSpPr>
          <p:cNvPr id="8" name="TextBox 7">
            <a:extLst>
              <a:ext uri="{FF2B5EF4-FFF2-40B4-BE49-F238E27FC236}">
                <a16:creationId xmlns:a16="http://schemas.microsoft.com/office/drawing/2014/main" id="{5B24F680-10C4-4906-F56C-53C3C019D979}"/>
              </a:ext>
            </a:extLst>
          </p:cNvPr>
          <p:cNvSpPr txBox="1"/>
          <p:nvPr/>
        </p:nvSpPr>
        <p:spPr>
          <a:xfrm>
            <a:off x="0" y="-10943"/>
            <a:ext cx="12192000" cy="1015663"/>
          </a:xfrm>
          <a:prstGeom prst="rect">
            <a:avLst/>
          </a:prstGeom>
          <a:solidFill>
            <a:srgbClr val="002060"/>
          </a:solid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Charlemagne Std" panose="04020705060702020204" pitchFamily="82" charset="0"/>
              </a:rPr>
              <a:t>SMART  LEARNING</a:t>
            </a:r>
            <a:endParaRPr lang="en-US" sz="3600" b="1" dirty="0">
              <a:solidFill>
                <a:schemeClr val="bg1"/>
              </a:solidFill>
              <a:latin typeface="Charlemagne Std" panose="04020705060702020204" pitchFamily="82" charset="0"/>
            </a:endParaRPr>
          </a:p>
          <a:p>
            <a:pPr algn="ctr"/>
            <a:r>
              <a:rPr lang="en-US" sz="2400" b="1" dirty="0">
                <a:solidFill>
                  <a:srgbClr val="FFFF00"/>
                </a:solidFill>
                <a:effectLst>
                  <a:outerShdw blurRad="38100" dist="38100" dir="2700000" algn="tl">
                    <a:srgbClr val="000000">
                      <a:alpha val="43137"/>
                    </a:srgbClr>
                  </a:outerShdw>
                </a:effectLst>
                <a:latin typeface="Charlemagne Std" panose="04020705060702020204" pitchFamily="82" charset="0"/>
              </a:rPr>
              <a:t>Properties</a:t>
            </a:r>
            <a:r>
              <a:rPr lang="en-US" sz="1600" b="1" dirty="0">
                <a:solidFill>
                  <a:schemeClr val="bg1"/>
                </a:solidFill>
                <a:effectLst>
                  <a:outerShdw blurRad="38100" dist="38100" dir="2700000" algn="tl">
                    <a:srgbClr val="000000">
                      <a:alpha val="43137"/>
                    </a:srgbClr>
                  </a:outerShdw>
                </a:effectLst>
                <a:latin typeface="Charlemagne Std" panose="04020705060702020204" pitchFamily="82" charset="0"/>
              </a:rPr>
              <a:t>, </a:t>
            </a:r>
            <a:r>
              <a:rPr lang="en-US" sz="2400" dirty="0">
                <a:solidFill>
                  <a:schemeClr val="bg1">
                    <a:lumMod val="95000"/>
                  </a:schemeClr>
                </a:solidFill>
                <a:effectLst>
                  <a:outerShdw blurRad="38100" dist="38100" dir="2700000" algn="tl">
                    <a:srgbClr val="000000">
                      <a:alpha val="43137"/>
                    </a:srgbClr>
                  </a:outerShdw>
                </a:effectLst>
                <a:latin typeface="Charlemagne Std" panose="04020705060702020204" pitchFamily="82" charset="0"/>
              </a:rPr>
              <a:t>C</a:t>
            </a:r>
            <a:r>
              <a:rPr lang="en-US" sz="1600" dirty="0">
                <a:solidFill>
                  <a:schemeClr val="bg1">
                    <a:lumMod val="95000"/>
                  </a:schemeClr>
                </a:solidFill>
                <a:effectLst>
                  <a:outerShdw blurRad="38100" dist="38100" dir="2700000" algn="tl">
                    <a:srgbClr val="000000">
                      <a:alpha val="43137"/>
                    </a:srgbClr>
                  </a:outerShdw>
                </a:effectLst>
                <a:latin typeface="Charlemagne Std" panose="04020705060702020204" pitchFamily="82" charset="0"/>
              </a:rPr>
              <a:t>HARACTERISTICS  and </a:t>
            </a:r>
            <a:r>
              <a:rPr lang="en-US" sz="2400" dirty="0">
                <a:solidFill>
                  <a:schemeClr val="bg1">
                    <a:lumMod val="95000"/>
                  </a:schemeClr>
                </a:solidFill>
                <a:effectLst>
                  <a:outerShdw blurRad="38100" dist="38100" dir="2700000" algn="tl">
                    <a:srgbClr val="000000">
                      <a:alpha val="43137"/>
                    </a:srgbClr>
                  </a:outerShdw>
                </a:effectLst>
                <a:latin typeface="Charlemagne Std" panose="04020705060702020204" pitchFamily="82" charset="0"/>
              </a:rPr>
              <a:t>G</a:t>
            </a:r>
            <a:r>
              <a:rPr lang="en-US" sz="1600" dirty="0">
                <a:solidFill>
                  <a:schemeClr val="bg1">
                    <a:lumMod val="95000"/>
                  </a:schemeClr>
                </a:solidFill>
                <a:effectLst>
                  <a:outerShdw blurRad="38100" dist="38100" dir="2700000" algn="tl">
                    <a:srgbClr val="000000">
                      <a:alpha val="43137"/>
                    </a:srgbClr>
                  </a:outerShdw>
                </a:effectLst>
                <a:latin typeface="Charlemagne Std" panose="04020705060702020204" pitchFamily="82" charset="0"/>
              </a:rPr>
              <a:t>UIDANCE</a:t>
            </a:r>
          </a:p>
        </p:txBody>
      </p:sp>
      <p:sp>
        <p:nvSpPr>
          <p:cNvPr id="18" name="Title 1">
            <a:extLst>
              <a:ext uri="{FF2B5EF4-FFF2-40B4-BE49-F238E27FC236}">
                <a16:creationId xmlns:a16="http://schemas.microsoft.com/office/drawing/2014/main" id="{B5F6AAE5-0B14-AEC2-3690-7D28131271CE}"/>
              </a:ext>
            </a:extLst>
          </p:cNvPr>
          <p:cNvSpPr txBox="1">
            <a:spLocks/>
          </p:cNvSpPr>
          <p:nvPr/>
        </p:nvSpPr>
        <p:spPr>
          <a:xfrm>
            <a:off x="0" y="6392545"/>
            <a:ext cx="12192000" cy="474980"/>
          </a:xfrm>
          <a:prstGeom prst="rect">
            <a:avLst/>
          </a:prstGeom>
          <a:solidFill>
            <a:srgbClr val="000066"/>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Copperplate Gothic Bold" panose="020E0705020206020404" pitchFamily="34" charset="0"/>
              </a:rPr>
              <a:t>B</a:t>
            </a:r>
            <a:r>
              <a:rPr lang="en-US" sz="2400" b="1" dirty="0">
                <a:solidFill>
                  <a:schemeClr val="bg1"/>
                </a:solidFill>
                <a:latin typeface="Copperplate Gothic Bold" panose="020E0705020206020404" pitchFamily="34" charset="0"/>
              </a:rPr>
              <a:t>adrul</a:t>
            </a:r>
            <a:r>
              <a:rPr lang="en-US" sz="3200" b="1" dirty="0">
                <a:solidFill>
                  <a:schemeClr val="bg1"/>
                </a:solidFill>
                <a:latin typeface="Copperplate Gothic Bold" panose="020E0705020206020404" pitchFamily="34" charset="0"/>
              </a:rPr>
              <a:t>K</a:t>
            </a:r>
            <a:r>
              <a:rPr lang="en-US" sz="2400" b="1" dirty="0">
                <a:solidFill>
                  <a:schemeClr val="bg1"/>
                </a:solidFill>
                <a:latin typeface="Copperplate Gothic Bold" panose="020E0705020206020404" pitchFamily="34" charset="0"/>
              </a:rPr>
              <a:t>han.com/smart</a:t>
            </a:r>
            <a:endParaRPr lang="en-US" sz="1100" dirty="0">
              <a:solidFill>
                <a:schemeClr val="bg1"/>
              </a:solidFill>
            </a:endParaRPr>
          </a:p>
        </p:txBody>
      </p:sp>
      <p:sp>
        <p:nvSpPr>
          <p:cNvPr id="72" name="TextBox 71">
            <a:extLst>
              <a:ext uri="{FF2B5EF4-FFF2-40B4-BE49-F238E27FC236}">
                <a16:creationId xmlns:a16="http://schemas.microsoft.com/office/drawing/2014/main" id="{ACFB1218-DCA9-7E69-DD9A-D2197359AF04}"/>
              </a:ext>
            </a:extLst>
          </p:cNvPr>
          <p:cNvSpPr txBox="1"/>
          <p:nvPr/>
        </p:nvSpPr>
        <p:spPr>
          <a:xfrm>
            <a:off x="747964" y="2514901"/>
            <a:ext cx="3211135" cy="2323713"/>
          </a:xfrm>
          <a:prstGeom prst="rect">
            <a:avLst/>
          </a:prstGeom>
          <a:noFill/>
        </p:spPr>
        <p:txBody>
          <a:bodyPr wrap="none" rtlCol="0">
            <a:spAutoFit/>
          </a:bodyPr>
          <a:lstStyle/>
          <a:p>
            <a:pPr marL="0" marR="0">
              <a:spcBef>
                <a:spcPts val="0"/>
              </a:spcBef>
              <a:spcAft>
                <a:spcPts val="0"/>
              </a:spcAft>
            </a:pPr>
            <a:r>
              <a:rPr lang="en-US" sz="2000" b="1" i="1" dirty="0">
                <a:effectLst/>
                <a:latin typeface="Times New Roman" panose="02020603050405020304" pitchFamily="18" charset="0"/>
                <a:ea typeface="Times New Roman" panose="02020603050405020304" pitchFamily="18" charset="0"/>
              </a:rPr>
              <a:t>Sustainable </a:t>
            </a:r>
            <a:endParaRPr lang="en-US" sz="2000" dirty="0">
              <a:effectLst/>
              <a:latin typeface="Times New Roman" panose="02020603050405020304" pitchFamily="18" charset="0"/>
              <a:ea typeface="Times New Roman" panose="02020603050405020304" pitchFamily="18" charset="0"/>
            </a:endParaRPr>
          </a:p>
          <a:p>
            <a:pPr marL="0" marR="0">
              <a:lnSpc>
                <a:spcPct val="105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Ability to retain and </a:t>
            </a:r>
          </a:p>
          <a:p>
            <a:pPr marL="0" marR="0">
              <a:lnSpc>
                <a:spcPct val="105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apply knowledge and skills </a:t>
            </a:r>
          </a:p>
          <a:p>
            <a:pPr marL="0" marR="0">
              <a:lnSpc>
                <a:spcPct val="105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over a long period of time </a:t>
            </a:r>
          </a:p>
          <a:p>
            <a:pPr marL="0" marR="0">
              <a:lnSpc>
                <a:spcPct val="105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(i.e., life-long learning). </a:t>
            </a:r>
          </a:p>
          <a:p>
            <a:pPr marL="0" marR="0">
              <a:lnSpc>
                <a:spcPct val="105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Simply “learning that sticks.”</a:t>
            </a:r>
          </a:p>
          <a:p>
            <a:endParaRPr lang="en-US" sz="2000" dirty="0"/>
          </a:p>
        </p:txBody>
      </p:sp>
      <p:pic>
        <p:nvPicPr>
          <p:cNvPr id="42" name="Picture 41">
            <a:extLst>
              <a:ext uri="{FF2B5EF4-FFF2-40B4-BE49-F238E27FC236}">
                <a16:creationId xmlns:a16="http://schemas.microsoft.com/office/drawing/2014/main" id="{5A8DF8A0-5312-2E59-F5EE-705A9B4E1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789" y="1682357"/>
            <a:ext cx="3384423" cy="3339656"/>
          </a:xfrm>
          <a:prstGeom prst="rect">
            <a:avLst/>
          </a:prstGeom>
        </p:spPr>
      </p:pic>
      <p:sp>
        <p:nvSpPr>
          <p:cNvPr id="71" name="TextBox 70">
            <a:extLst>
              <a:ext uri="{FF2B5EF4-FFF2-40B4-BE49-F238E27FC236}">
                <a16:creationId xmlns:a16="http://schemas.microsoft.com/office/drawing/2014/main" id="{67DD512D-4DA7-C43D-9E19-402030112BE7}"/>
              </a:ext>
            </a:extLst>
          </p:cNvPr>
          <p:cNvSpPr txBox="1"/>
          <p:nvPr/>
        </p:nvSpPr>
        <p:spPr>
          <a:xfrm>
            <a:off x="4883969" y="3029020"/>
            <a:ext cx="2424062" cy="646331"/>
          </a:xfrm>
          <a:prstGeom prst="rect">
            <a:avLst/>
          </a:prstGeom>
          <a:noFill/>
        </p:spPr>
        <p:txBody>
          <a:bodyPr wrap="none" rtlCol="0">
            <a:spAutoFit/>
          </a:bodyPr>
          <a:lstStyle/>
          <a:p>
            <a:pPr algn="ctr"/>
            <a:r>
              <a:rPr lang="en-US" sz="3600" b="1" dirty="0">
                <a:solidFill>
                  <a:srgbClr val="EFFB07"/>
                </a:solidFill>
                <a:effectLst>
                  <a:outerShdw blurRad="38100" dist="38100" dir="2700000" algn="tl">
                    <a:srgbClr val="000000">
                      <a:alpha val="43137"/>
                    </a:srgbClr>
                  </a:outerShdw>
                </a:effectLst>
                <a:latin typeface="Book Antiqua" panose="02040602050305030304" pitchFamily="18" charset="0"/>
              </a:rPr>
              <a:t>S</a:t>
            </a:r>
            <a:r>
              <a:rPr lang="en-US" sz="3200" b="1" dirty="0">
                <a:solidFill>
                  <a:srgbClr val="EFFB07"/>
                </a:solidFill>
                <a:effectLst>
                  <a:outerShdw blurRad="38100" dist="38100" dir="2700000" algn="tl">
                    <a:srgbClr val="000000">
                      <a:alpha val="43137"/>
                    </a:srgbClr>
                  </a:outerShdw>
                </a:effectLst>
                <a:latin typeface="Book Antiqua" panose="02040602050305030304" pitchFamily="18" charset="0"/>
              </a:rPr>
              <a:t>ustainable</a:t>
            </a:r>
            <a:endParaRPr lang="en-US" sz="2000" b="1" dirty="0">
              <a:solidFill>
                <a:srgbClr val="EFFB07"/>
              </a:solidFill>
              <a:effectLst>
                <a:outerShdw blurRad="38100" dist="38100" dir="2700000" algn="tl">
                  <a:srgbClr val="000000">
                    <a:alpha val="43137"/>
                  </a:srgbClr>
                </a:outerShdw>
              </a:effectLst>
              <a:latin typeface="Book Antiqua" panose="02040602050305030304" pitchFamily="18" charset="0"/>
            </a:endParaRPr>
          </a:p>
        </p:txBody>
      </p:sp>
      <p:pic>
        <p:nvPicPr>
          <p:cNvPr id="38" name="Picture 37">
            <a:extLst>
              <a:ext uri="{FF2B5EF4-FFF2-40B4-BE49-F238E27FC236}">
                <a16:creationId xmlns:a16="http://schemas.microsoft.com/office/drawing/2014/main" id="{4F85BA75-D3DA-21C4-795B-8B065C079D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3789" y="1682357"/>
            <a:ext cx="3384423" cy="3339656"/>
          </a:xfrm>
          <a:prstGeom prst="rect">
            <a:avLst/>
          </a:prstGeom>
        </p:spPr>
      </p:pic>
      <p:sp>
        <p:nvSpPr>
          <p:cNvPr id="76" name="TextBox 75">
            <a:extLst>
              <a:ext uri="{FF2B5EF4-FFF2-40B4-BE49-F238E27FC236}">
                <a16:creationId xmlns:a16="http://schemas.microsoft.com/office/drawing/2014/main" id="{3C691658-C5F3-DAC0-C26F-33B39F44D981}"/>
              </a:ext>
            </a:extLst>
          </p:cNvPr>
          <p:cNvSpPr txBox="1"/>
          <p:nvPr/>
        </p:nvSpPr>
        <p:spPr>
          <a:xfrm>
            <a:off x="502687" y="2202714"/>
            <a:ext cx="3701687" cy="2749471"/>
          </a:xfrm>
          <a:prstGeom prst="rect">
            <a:avLst/>
          </a:prstGeom>
          <a:noFill/>
        </p:spPr>
        <p:txBody>
          <a:bodyPr wrap="square" rtlCol="0">
            <a:spAutoFit/>
          </a:bodyPr>
          <a:lstStyle/>
          <a:p>
            <a:pPr marL="0" marR="0">
              <a:lnSpc>
                <a:spcPct val="105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2000" b="1" i="1" dirty="0">
                <a:effectLst/>
                <a:latin typeface="Times New Roman" panose="02020603050405020304" pitchFamily="18" charset="0"/>
                <a:ea typeface="Times New Roman" panose="02020603050405020304" pitchFamily="18" charset="0"/>
              </a:rPr>
              <a:t>Motivating</a:t>
            </a:r>
            <a:endParaRPr lang="en-US" sz="2000" dirty="0">
              <a:effectLst/>
              <a:latin typeface="Times New Roman" panose="02020603050405020304" pitchFamily="18" charset="0"/>
              <a:ea typeface="Times New Roman" panose="02020603050405020304" pitchFamily="18" charset="0"/>
            </a:endParaRPr>
          </a:p>
          <a:p>
            <a:pPr marL="0" marR="0">
              <a:lnSpc>
                <a:spcPct val="105000"/>
              </a:lnSpc>
              <a:spcBef>
                <a:spcPts val="0"/>
              </a:spcBef>
              <a:spcAft>
                <a:spcPts val="800"/>
              </a:spcAft>
            </a:pPr>
            <a:r>
              <a:rPr lang="en-US" sz="2000" dirty="0">
                <a:effectLst/>
                <a:latin typeface="Times New Roman" panose="02020603050405020304" pitchFamily="18" charset="0"/>
                <a:ea typeface="Times New Roman" panose="02020603050405020304" pitchFamily="18" charset="0"/>
              </a:rPr>
              <a:t>Safe and goal oriented, engaging, interactive learning environments supported by rich learning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resources are always motivating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to learners.</a:t>
            </a:r>
          </a:p>
          <a:p>
            <a:endParaRPr lang="en-US" sz="2000" dirty="0"/>
          </a:p>
        </p:txBody>
      </p:sp>
      <p:sp>
        <p:nvSpPr>
          <p:cNvPr id="77" name="TextBox 76">
            <a:extLst>
              <a:ext uri="{FF2B5EF4-FFF2-40B4-BE49-F238E27FC236}">
                <a16:creationId xmlns:a16="http://schemas.microsoft.com/office/drawing/2014/main" id="{EBA3735C-BD01-C903-5A4C-4B3E6584C3A4}"/>
              </a:ext>
            </a:extLst>
          </p:cNvPr>
          <p:cNvSpPr txBox="1"/>
          <p:nvPr/>
        </p:nvSpPr>
        <p:spPr>
          <a:xfrm>
            <a:off x="5083544" y="3090575"/>
            <a:ext cx="2024913" cy="523220"/>
          </a:xfrm>
          <a:prstGeom prst="rect">
            <a:avLst/>
          </a:prstGeom>
          <a:noFill/>
        </p:spPr>
        <p:txBody>
          <a:bodyPr wrap="none" rtlCol="0">
            <a:spAutoFit/>
          </a:bodyPr>
          <a:lstStyle/>
          <a:p>
            <a:pPr algn="ctr"/>
            <a:r>
              <a:rPr lang="en-US" sz="2800" b="1" dirty="0">
                <a:solidFill>
                  <a:srgbClr val="07DFFB"/>
                </a:solidFill>
                <a:effectLst>
                  <a:outerShdw blurRad="38100" dist="38100" dir="2700000" algn="tl">
                    <a:srgbClr val="000000">
                      <a:alpha val="43137"/>
                    </a:srgbClr>
                  </a:outerShdw>
                </a:effectLst>
                <a:latin typeface="Book Antiqua" panose="02040602050305030304" pitchFamily="18" charset="0"/>
              </a:rPr>
              <a:t>Motivating</a:t>
            </a:r>
          </a:p>
        </p:txBody>
      </p:sp>
      <p:pic>
        <p:nvPicPr>
          <p:cNvPr id="6" name="Picture 5">
            <a:extLst>
              <a:ext uri="{FF2B5EF4-FFF2-40B4-BE49-F238E27FC236}">
                <a16:creationId xmlns:a16="http://schemas.microsoft.com/office/drawing/2014/main" id="{8654E897-B0A4-DFE4-B646-B5DABDD3A5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3789" y="1682357"/>
            <a:ext cx="3384423" cy="3339656"/>
          </a:xfrm>
          <a:prstGeom prst="rect">
            <a:avLst/>
          </a:prstGeom>
        </p:spPr>
      </p:pic>
      <p:sp>
        <p:nvSpPr>
          <p:cNvPr id="78" name="TextBox 77">
            <a:extLst>
              <a:ext uri="{FF2B5EF4-FFF2-40B4-BE49-F238E27FC236}">
                <a16:creationId xmlns:a16="http://schemas.microsoft.com/office/drawing/2014/main" id="{FDD665B9-944E-3F89-3C4A-8F7A5E9386E0}"/>
              </a:ext>
            </a:extLst>
          </p:cNvPr>
          <p:cNvSpPr txBox="1"/>
          <p:nvPr/>
        </p:nvSpPr>
        <p:spPr>
          <a:xfrm>
            <a:off x="502687" y="1382286"/>
            <a:ext cx="3879588" cy="4093428"/>
          </a:xfrm>
          <a:prstGeom prst="rect">
            <a:avLst/>
          </a:prstGeom>
          <a:noFill/>
        </p:spPr>
        <p:txBody>
          <a:bodyPr wrap="none" rtlCol="0">
            <a:spAutoFit/>
          </a:bodyPr>
          <a:lstStyle/>
          <a:p>
            <a:pPr marL="0" marR="0">
              <a:spcBef>
                <a:spcPts val="0"/>
              </a:spcBef>
              <a:spcAft>
                <a:spcPts val="0"/>
              </a:spcAft>
            </a:pPr>
            <a:r>
              <a:rPr lang="en-US" sz="2000" b="1" i="1" dirty="0">
                <a:effectLst/>
                <a:latin typeface="Times New Roman" panose="02020603050405020304" pitchFamily="18" charset="0"/>
                <a:ea typeface="Times New Roman" panose="02020603050405020304" pitchFamily="18" charset="0"/>
              </a:rPr>
              <a:t>Adaptable</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Meaningful integration of newer </a:t>
            </a:r>
          </a:p>
          <a:p>
            <a:pPr marL="0" marR="0">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technologies in education can </a:t>
            </a:r>
          </a:p>
          <a:p>
            <a:pPr marL="0" marR="0">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help learners to prepare for lifelong </a:t>
            </a:r>
          </a:p>
          <a:p>
            <a:pPr marL="0" marR="0">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learning, however, learners must </a:t>
            </a:r>
          </a:p>
          <a:p>
            <a:pPr marL="0" marR="0">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be acceptable and adaptable to </a:t>
            </a:r>
          </a:p>
          <a:p>
            <a:pPr marL="0" marR="0">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these changes. Adaptability is a </a:t>
            </a:r>
          </a:p>
          <a:p>
            <a:pPr marL="0" marR="0">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skill that can be developed over </a:t>
            </a:r>
          </a:p>
          <a:p>
            <a:pPr marL="0" marR="0">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time. It involves embracing </a:t>
            </a:r>
          </a:p>
          <a:p>
            <a:pPr marL="0" marR="0">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change, maintaining a positive </a:t>
            </a:r>
          </a:p>
          <a:p>
            <a:pPr marL="0" marR="0">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attitude, and continually </a:t>
            </a:r>
          </a:p>
          <a:p>
            <a:pPr marL="0" marR="0">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learning and growing.</a:t>
            </a:r>
            <a:r>
              <a:rPr lang="en-US" sz="2000" dirty="0">
                <a:solidFill>
                  <a:srgbClr val="2F5496"/>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endParaRPr lang="en-US" sz="2000" dirty="0"/>
          </a:p>
        </p:txBody>
      </p:sp>
      <p:sp>
        <p:nvSpPr>
          <p:cNvPr id="79" name="TextBox 78">
            <a:extLst>
              <a:ext uri="{FF2B5EF4-FFF2-40B4-BE49-F238E27FC236}">
                <a16:creationId xmlns:a16="http://schemas.microsoft.com/office/drawing/2014/main" id="{788A717B-77AE-45E0-76D1-A2E51FE9E83B}"/>
              </a:ext>
            </a:extLst>
          </p:cNvPr>
          <p:cNvSpPr txBox="1"/>
          <p:nvPr/>
        </p:nvSpPr>
        <p:spPr>
          <a:xfrm>
            <a:off x="4944231" y="3090575"/>
            <a:ext cx="2303538" cy="523220"/>
          </a:xfrm>
          <a:prstGeom prst="rect">
            <a:avLst/>
          </a:prstGeom>
          <a:noFill/>
        </p:spPr>
        <p:txBody>
          <a:bodyPr wrap="square" rtlCol="0">
            <a:spAutoFit/>
          </a:bodyPr>
          <a:lstStyle/>
          <a:p>
            <a:pPr algn="ctr"/>
            <a:r>
              <a:rPr lang="en-US" sz="2800" b="1" dirty="0">
                <a:solidFill>
                  <a:srgbClr val="F84F43"/>
                </a:solidFill>
                <a:effectLst>
                  <a:outerShdw blurRad="38100" dist="38100" dir="2700000" algn="tl">
                    <a:srgbClr val="000000">
                      <a:alpha val="43137"/>
                    </a:srgbClr>
                  </a:outerShdw>
                </a:effectLst>
                <a:latin typeface="Book Antiqua" panose="02040602050305030304" pitchFamily="18" charset="0"/>
              </a:rPr>
              <a:t>Adaptable</a:t>
            </a:r>
          </a:p>
        </p:txBody>
      </p:sp>
      <p:pic>
        <p:nvPicPr>
          <p:cNvPr id="81" name="Picture 80">
            <a:extLst>
              <a:ext uri="{FF2B5EF4-FFF2-40B4-BE49-F238E27FC236}">
                <a16:creationId xmlns:a16="http://schemas.microsoft.com/office/drawing/2014/main" id="{D4D18292-4D08-D639-08AC-BEA3ABD843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4189" y="1619348"/>
            <a:ext cx="3600450" cy="3552825"/>
          </a:xfrm>
          <a:prstGeom prst="rect">
            <a:avLst/>
          </a:prstGeom>
        </p:spPr>
      </p:pic>
      <p:sp>
        <p:nvSpPr>
          <p:cNvPr id="82" name="TextBox 81">
            <a:extLst>
              <a:ext uri="{FF2B5EF4-FFF2-40B4-BE49-F238E27FC236}">
                <a16:creationId xmlns:a16="http://schemas.microsoft.com/office/drawing/2014/main" id="{5BEBD914-016A-383C-CBFD-50568E04B11C}"/>
              </a:ext>
            </a:extLst>
          </p:cNvPr>
          <p:cNvSpPr txBox="1"/>
          <p:nvPr/>
        </p:nvSpPr>
        <p:spPr>
          <a:xfrm>
            <a:off x="538375" y="2109398"/>
            <a:ext cx="3517310" cy="2318392"/>
          </a:xfrm>
          <a:prstGeom prst="rect">
            <a:avLst/>
          </a:prstGeom>
          <a:noFill/>
        </p:spPr>
        <p:txBody>
          <a:bodyPr wrap="none" rtlCol="0">
            <a:spAutoFit/>
          </a:bodyPr>
          <a:lstStyle/>
          <a:p>
            <a:pPr marL="0" marR="0">
              <a:spcBef>
                <a:spcPts val="0"/>
              </a:spcBef>
              <a:spcAft>
                <a:spcPts val="0"/>
              </a:spcAft>
            </a:pPr>
            <a:r>
              <a:rPr lang="en-US" sz="2000" b="1" i="1" dirty="0">
                <a:effectLst/>
                <a:latin typeface="Times New Roman" panose="02020603050405020304" pitchFamily="18" charset="0"/>
                <a:ea typeface="Times New Roman" panose="02020603050405020304" pitchFamily="18" charset="0"/>
              </a:rPr>
              <a:t>Results-oriented</a:t>
            </a:r>
            <a:endParaRPr lang="en-US" sz="2000" dirty="0">
              <a:effectLst/>
              <a:latin typeface="Times New Roman" panose="02020603050405020304" pitchFamily="18" charset="0"/>
              <a:ea typeface="Times New Roman" panose="02020603050405020304" pitchFamily="18" charset="0"/>
            </a:endParaRPr>
          </a:p>
          <a:p>
            <a:pPr marL="0" marR="0">
              <a:lnSpc>
                <a:spcPct val="105000"/>
              </a:lnSpc>
              <a:spcBef>
                <a:spcPts val="0"/>
              </a:spcBef>
              <a:spcAft>
                <a:spcPts val="800"/>
              </a:spcAft>
            </a:pPr>
            <a:r>
              <a:rPr lang="en-US" sz="2000" dirty="0">
                <a:effectLst/>
                <a:latin typeface="Times New Roman" panose="02020603050405020304" pitchFamily="18" charset="0"/>
                <a:ea typeface="Times New Roman" panose="02020603050405020304" pitchFamily="18" charset="0"/>
              </a:rPr>
              <a:t>Goals and objectives-focused,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outcome-based, results-oriented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learning environment aim to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measure whether learners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achieve their desired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learning goals.</a:t>
            </a:r>
          </a:p>
        </p:txBody>
      </p:sp>
      <p:sp>
        <p:nvSpPr>
          <p:cNvPr id="83" name="TextBox 82">
            <a:extLst>
              <a:ext uri="{FF2B5EF4-FFF2-40B4-BE49-F238E27FC236}">
                <a16:creationId xmlns:a16="http://schemas.microsoft.com/office/drawing/2014/main" id="{A0AB6F25-5B3E-FBEA-C12B-825BB3818B58}"/>
              </a:ext>
            </a:extLst>
          </p:cNvPr>
          <p:cNvSpPr txBox="1"/>
          <p:nvPr/>
        </p:nvSpPr>
        <p:spPr>
          <a:xfrm>
            <a:off x="4645923" y="3090575"/>
            <a:ext cx="2900154" cy="523220"/>
          </a:xfrm>
          <a:prstGeom prst="rect">
            <a:avLst/>
          </a:prstGeom>
          <a:noFill/>
        </p:spPr>
        <p:txBody>
          <a:bodyPr wrap="none" rtlCol="0">
            <a:spAutoFit/>
          </a:bodyPr>
          <a:lstStyle/>
          <a:p>
            <a:pPr algn="ctr"/>
            <a:r>
              <a:rPr lang="en-US" sz="2800" b="1" kern="1600" dirty="0">
                <a:solidFill>
                  <a:schemeClr val="tx2">
                    <a:lumMod val="40000"/>
                    <a:lumOff val="60000"/>
                  </a:schemeClr>
                </a:solidFill>
                <a:effectLst>
                  <a:outerShdw blurRad="38100" dist="38100" dir="2700000" algn="tl">
                    <a:srgbClr val="000000">
                      <a:alpha val="43137"/>
                    </a:srgbClr>
                  </a:outerShdw>
                </a:effectLst>
                <a:latin typeface="Book Antiqua" panose="02040602050305030304" pitchFamily="18" charset="0"/>
              </a:rPr>
              <a:t>Results-oriented</a:t>
            </a:r>
          </a:p>
        </p:txBody>
      </p:sp>
      <p:pic>
        <p:nvPicPr>
          <p:cNvPr id="17" name="Picture 16">
            <a:extLst>
              <a:ext uri="{FF2B5EF4-FFF2-40B4-BE49-F238E27FC236}">
                <a16:creationId xmlns:a16="http://schemas.microsoft.com/office/drawing/2014/main" id="{9F05CC1C-A460-A402-1B55-3EB7715C49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0735" y="1693785"/>
            <a:ext cx="3384423" cy="3339656"/>
          </a:xfrm>
          <a:prstGeom prst="rect">
            <a:avLst/>
          </a:prstGeom>
        </p:spPr>
      </p:pic>
      <p:sp>
        <p:nvSpPr>
          <p:cNvPr id="85" name="TextBox 84">
            <a:extLst>
              <a:ext uri="{FF2B5EF4-FFF2-40B4-BE49-F238E27FC236}">
                <a16:creationId xmlns:a16="http://schemas.microsoft.com/office/drawing/2014/main" id="{A85947EC-077D-4BFB-436F-7DE73DB12412}"/>
              </a:ext>
            </a:extLst>
          </p:cNvPr>
          <p:cNvSpPr txBox="1"/>
          <p:nvPr/>
        </p:nvSpPr>
        <p:spPr>
          <a:xfrm>
            <a:off x="4322628" y="3182909"/>
            <a:ext cx="3600449" cy="523220"/>
          </a:xfrm>
          <a:prstGeom prst="rect">
            <a:avLst/>
          </a:prstGeom>
          <a:noFill/>
        </p:spPr>
        <p:txBody>
          <a:bodyPr wrap="square">
            <a:spAutoFit/>
          </a:bodyPr>
          <a:lstStyle/>
          <a:p>
            <a:pPr algn="ctr"/>
            <a:r>
              <a:rPr lang="en-US" sz="2800" b="1" dirty="0">
                <a:solidFill>
                  <a:srgbClr val="03F437"/>
                </a:solidFill>
                <a:effectLst>
                  <a:outerShdw blurRad="38100" dist="38100" dir="2700000" algn="tl">
                    <a:srgbClr val="000000">
                      <a:alpha val="43137"/>
                    </a:srgbClr>
                  </a:outerShdw>
                </a:effectLst>
                <a:latin typeface="Book Antiqua" panose="02040602050305030304" pitchFamily="18" charset="0"/>
              </a:rPr>
              <a:t>Technology-enabled</a:t>
            </a:r>
          </a:p>
        </p:txBody>
      </p:sp>
      <p:sp>
        <p:nvSpPr>
          <p:cNvPr id="86" name="TextBox 85">
            <a:extLst>
              <a:ext uri="{FF2B5EF4-FFF2-40B4-BE49-F238E27FC236}">
                <a16:creationId xmlns:a16="http://schemas.microsoft.com/office/drawing/2014/main" id="{E81C8092-27B1-69FC-5713-8A8A5287D514}"/>
              </a:ext>
            </a:extLst>
          </p:cNvPr>
          <p:cNvSpPr txBox="1"/>
          <p:nvPr/>
        </p:nvSpPr>
        <p:spPr>
          <a:xfrm>
            <a:off x="444920" y="1247533"/>
            <a:ext cx="3704219" cy="5011628"/>
          </a:xfrm>
          <a:prstGeom prst="rect">
            <a:avLst/>
          </a:prstGeom>
          <a:noFill/>
        </p:spPr>
        <p:txBody>
          <a:bodyPr wrap="none" rtlCol="0">
            <a:spAutoFit/>
          </a:bodyPr>
          <a:lstStyle/>
          <a:p>
            <a:pPr marL="0" marR="0">
              <a:spcBef>
                <a:spcPts val="0"/>
              </a:spcBef>
              <a:spcAft>
                <a:spcPts val="0"/>
              </a:spcAft>
            </a:pPr>
            <a:r>
              <a:rPr lang="en-US" sz="2000" b="1" i="1" dirty="0">
                <a:effectLst/>
                <a:latin typeface="Times New Roman" panose="02020603050405020304" pitchFamily="18" charset="0"/>
                <a:ea typeface="Times New Roman" panose="02020603050405020304" pitchFamily="18" charset="0"/>
              </a:rPr>
              <a:t>Technology-enabled</a:t>
            </a:r>
            <a:endParaRPr lang="en-US" sz="2000" dirty="0">
              <a:effectLst/>
              <a:latin typeface="Times New Roman" panose="02020603050405020304" pitchFamily="18" charset="0"/>
              <a:ea typeface="Times New Roman" panose="02020603050405020304" pitchFamily="18" charset="0"/>
            </a:endParaRPr>
          </a:p>
          <a:p>
            <a:pPr marL="0" marR="0">
              <a:lnSpc>
                <a:spcPct val="105000"/>
              </a:lnSpc>
              <a:spcBef>
                <a:spcPts val="0"/>
              </a:spcBef>
              <a:spcAft>
                <a:spcPts val="800"/>
              </a:spcAft>
            </a:pPr>
            <a:r>
              <a:rPr lang="en-US" sz="2000" dirty="0">
                <a:effectLst/>
                <a:latin typeface="Times New Roman" panose="02020603050405020304" pitchFamily="18" charset="0"/>
                <a:ea typeface="Times New Roman" panose="02020603050405020304" pitchFamily="18" charset="0"/>
              </a:rPr>
              <a:t>With proper digital infrastructure,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emerging technologies should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be able to enable learners to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acquire knowledge and skills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more effectively, efficiently,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comfortably, and conveniently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in a safe and secure environment.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These emerging technologies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may include advanced learning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management system,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artificial intelligence,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ChatGPT, metaverse, </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virtual reality, multimedia, etc.</a:t>
            </a:r>
          </a:p>
          <a:p>
            <a:endParaRPr lang="en-US" sz="2000" dirty="0"/>
          </a:p>
        </p:txBody>
      </p:sp>
      <p:pic>
        <p:nvPicPr>
          <p:cNvPr id="58" name="Picture 57">
            <a:extLst>
              <a:ext uri="{FF2B5EF4-FFF2-40B4-BE49-F238E27FC236}">
                <a16:creationId xmlns:a16="http://schemas.microsoft.com/office/drawing/2014/main" id="{F69BC805-D0D9-E707-9696-647A202EB2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2430" y="1551416"/>
            <a:ext cx="3836957" cy="3786205"/>
          </a:xfrm>
          <a:prstGeom prst="rect">
            <a:avLst/>
          </a:prstGeom>
        </p:spPr>
      </p:pic>
    </p:spTree>
    <p:extLst>
      <p:ext uri="{BB962C8B-B14F-4D97-AF65-F5344CB8AC3E}">
        <p14:creationId xmlns:p14="http://schemas.microsoft.com/office/powerpoint/2010/main" val="255963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500" fill="hold"/>
                                        <p:tgtEl>
                                          <p:spTgt spid="8">
                                            <p:bg/>
                                          </p:spTgt>
                                        </p:tgtEl>
                                        <p:attrNameLst>
                                          <p:attrName>ppt_w</p:attrName>
                                        </p:attrNameLst>
                                      </p:cBhvr>
                                      <p:tavLst>
                                        <p:tav tm="0">
                                          <p:val>
                                            <p:fltVal val="0"/>
                                          </p:val>
                                        </p:tav>
                                        <p:tav tm="100000">
                                          <p:val>
                                            <p:strVal val="#ppt_w"/>
                                          </p:val>
                                        </p:tav>
                                      </p:tavLst>
                                    </p:anim>
                                    <p:anim calcmode="lin" valueType="num">
                                      <p:cBhvr>
                                        <p:cTn id="8" dur="500" fill="hold"/>
                                        <p:tgtEl>
                                          <p:spTgt spid="8">
                                            <p:bg/>
                                          </p:spTgt>
                                        </p:tgtEl>
                                        <p:attrNameLst>
                                          <p:attrName>ppt_h</p:attrName>
                                        </p:attrNameLst>
                                      </p:cBhvr>
                                      <p:tavLst>
                                        <p:tav tm="0">
                                          <p:val>
                                            <p:fltVal val="0"/>
                                          </p:val>
                                        </p:tav>
                                        <p:tav tm="100000">
                                          <p:val>
                                            <p:strVal val="#ppt_h"/>
                                          </p:val>
                                        </p:tav>
                                      </p:tavLst>
                                    </p:anim>
                                    <p:animEffect transition="in" filter="fade">
                                      <p:cBhvr>
                                        <p:cTn id="9" dur="500"/>
                                        <p:tgtEl>
                                          <p:spTgt spid="8">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randombar(horizont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childTnLst>
                                  <p:subTnLst>
                                    <p:set>
                                      <p:cBhvr override="childStyle">
                                        <p:cTn dur="1" fill="hold" display="0" masterRel="nextClick" afterEffect="1"/>
                                        <p:tgtEl>
                                          <p:spTgt spid="72"/>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subTnLst>
                                    <p:set>
                                      <p:cBhvr override="childStyle">
                                        <p:cTn dur="1" fill="hold" display="0" masterRel="nextClick" afterEffect="1"/>
                                        <p:tgtEl>
                                          <p:spTgt spid="7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500"/>
                                        <p:tgtEl>
                                          <p:spTgt spid="38"/>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77"/>
                                        </p:tgtEl>
                                        <p:attrNameLst>
                                          <p:attrName>style.visibility</p:attrName>
                                        </p:attrNameLst>
                                      </p:cBhvr>
                                      <p:to>
                                        <p:strVal val="visible"/>
                                      </p:to>
                                    </p:set>
                                    <p:anim calcmode="lin" valueType="num">
                                      <p:cBhvr>
                                        <p:cTn id="43" dur="500" fill="hold"/>
                                        <p:tgtEl>
                                          <p:spTgt spid="77"/>
                                        </p:tgtEl>
                                        <p:attrNameLst>
                                          <p:attrName>ppt_w</p:attrName>
                                        </p:attrNameLst>
                                      </p:cBhvr>
                                      <p:tavLst>
                                        <p:tav tm="0">
                                          <p:val>
                                            <p:fltVal val="0"/>
                                          </p:val>
                                        </p:tav>
                                        <p:tav tm="100000">
                                          <p:val>
                                            <p:strVal val="#ppt_w"/>
                                          </p:val>
                                        </p:tav>
                                      </p:tavLst>
                                    </p:anim>
                                    <p:anim calcmode="lin" valueType="num">
                                      <p:cBhvr>
                                        <p:cTn id="44" dur="500" fill="hold"/>
                                        <p:tgtEl>
                                          <p:spTgt spid="77"/>
                                        </p:tgtEl>
                                        <p:attrNameLst>
                                          <p:attrName>ppt_h</p:attrName>
                                        </p:attrNameLst>
                                      </p:cBhvr>
                                      <p:tavLst>
                                        <p:tav tm="0">
                                          <p:val>
                                            <p:fltVal val="0"/>
                                          </p:val>
                                        </p:tav>
                                        <p:tav tm="100000">
                                          <p:val>
                                            <p:strVal val="#ppt_h"/>
                                          </p:val>
                                        </p:tav>
                                      </p:tavLst>
                                    </p:anim>
                                    <p:animEffect transition="in" filter="fade">
                                      <p:cBhvr>
                                        <p:cTn id="45" dur="500"/>
                                        <p:tgtEl>
                                          <p:spTgt spid="77"/>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76"/>
                                        </p:tgtEl>
                                        <p:attrNameLst>
                                          <p:attrName>style.visibility</p:attrName>
                                        </p:attrNameLst>
                                      </p:cBhvr>
                                      <p:to>
                                        <p:strVal val="visible"/>
                                      </p:to>
                                    </p:set>
                                  </p:childTnLst>
                                  <p:subTnLst>
                                    <p:set>
                                      <p:cBhvr override="childStyle">
                                        <p:cTn dur="1" fill="hold" display="0" masterRel="nextClick" afterEffect="1"/>
                                        <p:tgtEl>
                                          <p:spTgt spid="76"/>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randombar(horizontal)">
                                      <p:cBhvr>
                                        <p:cTn id="52" dur="500"/>
                                        <p:tgtEl>
                                          <p:spTgt spid="6"/>
                                        </p:tgtEl>
                                      </p:cBhvr>
                                    </p:animEffec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78"/>
                                        </p:tgtEl>
                                        <p:attrNameLst>
                                          <p:attrName>style.visibility</p:attrName>
                                        </p:attrNameLst>
                                      </p:cBhvr>
                                      <p:to>
                                        <p:strVal val="visible"/>
                                      </p:to>
                                    </p:set>
                                  </p:childTnLst>
                                  <p:subTnLst>
                                    <p:set>
                                      <p:cBhvr override="childStyle">
                                        <p:cTn dur="1" fill="hold" display="0" masterRel="nextClick" afterEffect="1"/>
                                        <p:tgtEl>
                                          <p:spTgt spid="78"/>
                                        </p:tgtEl>
                                        <p:attrNameLst>
                                          <p:attrName>style.visibility</p:attrName>
                                        </p:attrNameLst>
                                      </p:cBhvr>
                                      <p:to>
                                        <p:strVal val="hidden"/>
                                      </p:to>
                                    </p:set>
                                  </p:subTnLst>
                                </p:cTn>
                              </p:par>
                              <p:par>
                                <p:cTn id="56" presetID="1" presetClass="entr" presetSubtype="0" fill="hold" grpId="0" nodeType="withEffect">
                                  <p:stCondLst>
                                    <p:cond delay="0"/>
                                  </p:stCondLst>
                                  <p:childTnLst>
                                    <p:set>
                                      <p:cBhvr>
                                        <p:cTn id="57" dur="1" fill="hold">
                                          <p:stCondLst>
                                            <p:cond delay="0"/>
                                          </p:stCondLst>
                                        </p:cTn>
                                        <p:tgtEl>
                                          <p:spTgt spid="7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randombar(horizontal)">
                                      <p:cBhvr>
                                        <p:cTn id="62" dur="500"/>
                                        <p:tgtEl>
                                          <p:spTgt spid="81"/>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83"/>
                                        </p:tgtEl>
                                        <p:attrNameLst>
                                          <p:attrName>style.visibility</p:attrName>
                                        </p:attrNameLst>
                                      </p:cBhvr>
                                      <p:to>
                                        <p:strVal val="visible"/>
                                      </p:to>
                                    </p:set>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0"/>
                                          </p:stCondLst>
                                        </p:cTn>
                                        <p:tgtEl>
                                          <p:spTgt spid="82"/>
                                        </p:tgtEl>
                                        <p:attrNameLst>
                                          <p:attrName>style.visibility</p:attrName>
                                        </p:attrNameLst>
                                      </p:cBhvr>
                                      <p:to>
                                        <p:strVal val="visible"/>
                                      </p:to>
                                    </p:set>
                                  </p:childTnLst>
                                  <p:subTnLst>
                                    <p:set>
                                      <p:cBhvr override="childStyle">
                                        <p:cTn dur="1" fill="hold" display="0" masterRel="nextClick" afterEffect="1"/>
                                        <p:tgtEl>
                                          <p:spTgt spid="82"/>
                                        </p:tgtEl>
                                        <p:attrNameLst>
                                          <p:attrName>style.visibility</p:attrName>
                                        </p:attrNameLst>
                                      </p:cBhvr>
                                      <p:to>
                                        <p:strVal val="hidden"/>
                                      </p:to>
                                    </p:set>
                                  </p:sub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randombar(horizontal)">
                                      <p:cBhvr>
                                        <p:cTn id="72" dur="500"/>
                                        <p:tgtEl>
                                          <p:spTgt spid="17"/>
                                        </p:tgtEl>
                                      </p:cBhvr>
                                    </p:animEffect>
                                  </p:childTnLst>
                                </p:cTn>
                              </p:par>
                              <p:par>
                                <p:cTn id="73" presetID="1" presetClass="entr" presetSubtype="0" fill="hold" grpId="0" nodeType="with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6"/>
                                        </p:tgtEl>
                                        <p:attrNameLst>
                                          <p:attrName>style.visibility</p:attrName>
                                        </p:attrNameLst>
                                      </p:cBhvr>
                                      <p:to>
                                        <p:strVal val="visible"/>
                                      </p:to>
                                    </p:set>
                                  </p:childTnLst>
                                  <p:subTnLst>
                                    <p:set>
                                      <p:cBhvr override="childStyle">
                                        <p:cTn dur="1" fill="hold" display="0" masterRel="nextClick" afterEffect="1"/>
                                        <p:tgtEl>
                                          <p:spTgt spid="86"/>
                                        </p:tgtEl>
                                        <p:attrNameLst>
                                          <p:attrName>style.visibility</p:attrName>
                                        </p:attrNameLst>
                                      </p:cBhvr>
                                      <p:to>
                                        <p:strVal val="hidden"/>
                                      </p:to>
                                    </p:set>
                                  </p:sub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58"/>
                                        </p:tgtEl>
                                        <p:attrNameLst>
                                          <p:attrName>style.visibility</p:attrName>
                                        </p:attrNameLst>
                                      </p:cBhvr>
                                      <p:to>
                                        <p:strVal val="visible"/>
                                      </p:to>
                                    </p:set>
                                    <p:anim calcmode="lin" valueType="num">
                                      <p:cBhvr>
                                        <p:cTn id="81" dur="500" fill="hold"/>
                                        <p:tgtEl>
                                          <p:spTgt spid="58"/>
                                        </p:tgtEl>
                                        <p:attrNameLst>
                                          <p:attrName>ppt_w</p:attrName>
                                        </p:attrNameLst>
                                      </p:cBhvr>
                                      <p:tavLst>
                                        <p:tav tm="0">
                                          <p:val>
                                            <p:fltVal val="0"/>
                                          </p:val>
                                        </p:tav>
                                        <p:tav tm="100000">
                                          <p:val>
                                            <p:strVal val="#ppt_w"/>
                                          </p:val>
                                        </p:tav>
                                      </p:tavLst>
                                    </p:anim>
                                    <p:anim calcmode="lin" valueType="num">
                                      <p:cBhvr>
                                        <p:cTn id="82" dur="500" fill="hold"/>
                                        <p:tgtEl>
                                          <p:spTgt spid="58"/>
                                        </p:tgtEl>
                                        <p:attrNameLst>
                                          <p:attrName>ppt_h</p:attrName>
                                        </p:attrNameLst>
                                      </p:cBhvr>
                                      <p:tavLst>
                                        <p:tav tm="0">
                                          <p:val>
                                            <p:fltVal val="0"/>
                                          </p:val>
                                        </p:tav>
                                        <p:tav tm="100000">
                                          <p:val>
                                            <p:strVal val="#ppt_h"/>
                                          </p:val>
                                        </p:tav>
                                      </p:tavLst>
                                    </p:anim>
                                    <p:animEffect transition="in" filter="fade">
                                      <p:cBhvr>
                                        <p:cTn id="8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72" grpId="0"/>
      <p:bldP spid="71" grpId="0"/>
      <p:bldP spid="76" grpId="0"/>
      <p:bldP spid="77" grpId="0"/>
      <p:bldP spid="78" grpId="0"/>
      <p:bldP spid="79" grpId="0"/>
      <p:bldP spid="82" grpId="0"/>
      <p:bldP spid="83" grpId="0"/>
      <p:bldP spid="85" grpId="0"/>
      <p:bldP spid="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MART LEARNING by Badrul Khan">
            <a:hlinkClick r:id="" action="ppaction://media"/>
            <a:extLst>
              <a:ext uri="{FF2B5EF4-FFF2-40B4-BE49-F238E27FC236}">
                <a16:creationId xmlns:a16="http://schemas.microsoft.com/office/drawing/2014/main" id="{14606F0F-A5EB-04CD-4270-087BA23F49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423079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FCD5D6C-6BCC-74EE-9D52-FD48F16A4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525"/>
            <a:ext cx="12192000" cy="6858000"/>
          </a:xfrm>
          <a:prstGeom prst="rect">
            <a:avLst/>
          </a:prstGeom>
        </p:spPr>
      </p:pic>
      <p:pic>
        <p:nvPicPr>
          <p:cNvPr id="27" name="Picture 26">
            <a:extLst>
              <a:ext uri="{FF2B5EF4-FFF2-40B4-BE49-F238E27FC236}">
                <a16:creationId xmlns:a16="http://schemas.microsoft.com/office/drawing/2014/main" id="{56C854D6-7A4F-0AD9-12D6-38FC222BE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525"/>
            <a:ext cx="12192000" cy="6858000"/>
          </a:xfrm>
          <a:prstGeom prst="rect">
            <a:avLst/>
          </a:prstGeom>
        </p:spPr>
      </p:pic>
      <p:pic>
        <p:nvPicPr>
          <p:cNvPr id="29" name="Picture 28">
            <a:extLst>
              <a:ext uri="{FF2B5EF4-FFF2-40B4-BE49-F238E27FC236}">
                <a16:creationId xmlns:a16="http://schemas.microsoft.com/office/drawing/2014/main" id="{815DC12D-56AD-8B1E-AE33-366EB599A5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4525"/>
            <a:ext cx="12192000" cy="6858000"/>
          </a:xfrm>
          <a:prstGeom prst="rect">
            <a:avLst/>
          </a:prstGeom>
        </p:spPr>
      </p:pic>
      <p:pic>
        <p:nvPicPr>
          <p:cNvPr id="35" name="Picture 34">
            <a:extLst>
              <a:ext uri="{FF2B5EF4-FFF2-40B4-BE49-F238E27FC236}">
                <a16:creationId xmlns:a16="http://schemas.microsoft.com/office/drawing/2014/main" id="{41A07B4E-EC21-561C-5891-F2E160D0E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4525"/>
            <a:ext cx="12192000" cy="6858000"/>
          </a:xfrm>
          <a:prstGeom prst="rect">
            <a:avLst/>
          </a:prstGeom>
          <a:solidFill>
            <a:schemeClr val="bg1"/>
          </a:solidFill>
        </p:spPr>
      </p:pic>
      <p:grpSp>
        <p:nvGrpSpPr>
          <p:cNvPr id="7" name="Group 6">
            <a:extLst>
              <a:ext uri="{FF2B5EF4-FFF2-40B4-BE49-F238E27FC236}">
                <a16:creationId xmlns:a16="http://schemas.microsoft.com/office/drawing/2014/main" id="{AE23F54C-2FF1-30E4-3698-12AC5ED611E9}"/>
              </a:ext>
            </a:extLst>
          </p:cNvPr>
          <p:cNvGrpSpPr/>
          <p:nvPr/>
        </p:nvGrpSpPr>
        <p:grpSpPr>
          <a:xfrm>
            <a:off x="3359332" y="1067892"/>
            <a:ext cx="5473337" cy="5251268"/>
            <a:chOff x="3359332" y="819694"/>
            <a:chExt cx="5473337" cy="5251268"/>
          </a:xfrm>
        </p:grpSpPr>
        <p:sp>
          <p:nvSpPr>
            <p:cNvPr id="4" name="Oval 3">
              <a:extLst>
                <a:ext uri="{FF2B5EF4-FFF2-40B4-BE49-F238E27FC236}">
                  <a16:creationId xmlns:a16="http://schemas.microsoft.com/office/drawing/2014/main" id="{98D408FD-7EF4-3747-27A2-D53141747EDC}"/>
                </a:ext>
              </a:extLst>
            </p:cNvPr>
            <p:cNvSpPr/>
            <p:nvPr/>
          </p:nvSpPr>
          <p:spPr>
            <a:xfrm>
              <a:off x="3359332" y="819694"/>
              <a:ext cx="5473337" cy="525126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1D76837-E6ED-44F9-2D2D-64AC56ED9151}"/>
                </a:ext>
              </a:extLst>
            </p:cNvPr>
            <p:cNvSpPr/>
            <p:nvPr/>
          </p:nvSpPr>
          <p:spPr>
            <a:xfrm>
              <a:off x="4156167" y="1498963"/>
              <a:ext cx="3879667" cy="3892731"/>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9A7680C-5D1C-ED84-0796-6B5D96F8F9DA}"/>
                </a:ext>
              </a:extLst>
            </p:cNvPr>
            <p:cNvSpPr/>
            <p:nvPr/>
          </p:nvSpPr>
          <p:spPr>
            <a:xfrm>
              <a:off x="4763589" y="2099854"/>
              <a:ext cx="2664823" cy="26909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itle 1">
            <a:extLst>
              <a:ext uri="{FF2B5EF4-FFF2-40B4-BE49-F238E27FC236}">
                <a16:creationId xmlns:a16="http://schemas.microsoft.com/office/drawing/2014/main" id="{A033D2DD-B4F6-1975-36DC-6BC8AE5EF773}"/>
              </a:ext>
            </a:extLst>
          </p:cNvPr>
          <p:cNvSpPr txBox="1">
            <a:spLocks/>
          </p:cNvSpPr>
          <p:nvPr/>
        </p:nvSpPr>
        <p:spPr>
          <a:xfrm>
            <a:off x="0" y="6392545"/>
            <a:ext cx="12192000" cy="474980"/>
          </a:xfrm>
          <a:prstGeom prst="rect">
            <a:avLst/>
          </a:prstGeom>
          <a:solidFill>
            <a:srgbClr val="000066"/>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Copperplate Gothic Bold" panose="020E0705020206020404" pitchFamily="34" charset="0"/>
              </a:rPr>
              <a:t>B</a:t>
            </a:r>
            <a:r>
              <a:rPr lang="en-US" sz="2400" b="1" dirty="0">
                <a:solidFill>
                  <a:schemeClr val="bg1"/>
                </a:solidFill>
                <a:latin typeface="Copperplate Gothic Bold" panose="020E0705020206020404" pitchFamily="34" charset="0"/>
              </a:rPr>
              <a:t>adrul</a:t>
            </a:r>
            <a:r>
              <a:rPr lang="en-US" sz="3200" b="1" dirty="0">
                <a:solidFill>
                  <a:schemeClr val="bg1"/>
                </a:solidFill>
                <a:latin typeface="Copperplate Gothic Bold" panose="020E0705020206020404" pitchFamily="34" charset="0"/>
              </a:rPr>
              <a:t>K</a:t>
            </a:r>
            <a:r>
              <a:rPr lang="en-US" sz="2400" b="1" dirty="0">
                <a:solidFill>
                  <a:schemeClr val="bg1"/>
                </a:solidFill>
                <a:latin typeface="Copperplate Gothic Bold" panose="020E0705020206020404" pitchFamily="34" charset="0"/>
              </a:rPr>
              <a:t>han.com/smart</a:t>
            </a:r>
            <a:endParaRPr lang="en-US" sz="1100" dirty="0">
              <a:solidFill>
                <a:schemeClr val="bg1"/>
              </a:solidFill>
            </a:endParaRPr>
          </a:p>
        </p:txBody>
      </p:sp>
      <p:pic>
        <p:nvPicPr>
          <p:cNvPr id="17" name="Picture 16">
            <a:extLst>
              <a:ext uri="{FF2B5EF4-FFF2-40B4-BE49-F238E27FC236}">
                <a16:creationId xmlns:a16="http://schemas.microsoft.com/office/drawing/2014/main" id="{BC260D35-C48A-4ABE-AADE-7497A0BA82C8}"/>
              </a:ext>
            </a:extLst>
          </p:cNvPr>
          <p:cNvPicPr>
            <a:picLocks noChangeAspect="1"/>
          </p:cNvPicPr>
          <p:nvPr/>
        </p:nvPicPr>
        <p:blipFill rotWithShape="1">
          <a:blip r:embed="rId2">
            <a:extLst>
              <a:ext uri="{28A0092B-C50C-407E-A947-70E740481C1C}">
                <a14:useLocalDpi xmlns:a14="http://schemas.microsoft.com/office/drawing/2010/main" val="0"/>
              </a:ext>
            </a:extLst>
          </a:blip>
          <a:srcRect l="24415" t="10273" r="25109" b="9341"/>
          <a:stretch/>
        </p:blipFill>
        <p:spPr>
          <a:xfrm>
            <a:off x="2965980" y="938460"/>
            <a:ext cx="6154024" cy="5512905"/>
          </a:xfrm>
          <a:prstGeom prst="rect">
            <a:avLst/>
          </a:prstGeom>
        </p:spPr>
      </p:pic>
      <p:sp>
        <p:nvSpPr>
          <p:cNvPr id="21" name="Oval 20">
            <a:extLst>
              <a:ext uri="{FF2B5EF4-FFF2-40B4-BE49-F238E27FC236}">
                <a16:creationId xmlns:a16="http://schemas.microsoft.com/office/drawing/2014/main" id="{3BC31747-B81A-AFF1-FC22-60703D09489E}"/>
              </a:ext>
            </a:extLst>
          </p:cNvPr>
          <p:cNvSpPr/>
          <p:nvPr/>
        </p:nvSpPr>
        <p:spPr>
          <a:xfrm>
            <a:off x="4763589" y="2348052"/>
            <a:ext cx="2664823" cy="26909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761BC543-465B-2A4E-97D6-99CD5FD2EF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9114" y="3543388"/>
            <a:ext cx="713773" cy="300277"/>
          </a:xfrm>
          <a:prstGeom prst="rect">
            <a:avLst/>
          </a:prstGeom>
        </p:spPr>
      </p:pic>
      <p:sp>
        <p:nvSpPr>
          <p:cNvPr id="8" name="TextBox 7">
            <a:extLst>
              <a:ext uri="{FF2B5EF4-FFF2-40B4-BE49-F238E27FC236}">
                <a16:creationId xmlns:a16="http://schemas.microsoft.com/office/drawing/2014/main" id="{314625C1-98E3-C32B-A2F0-453A8DA305AC}"/>
              </a:ext>
            </a:extLst>
          </p:cNvPr>
          <p:cNvSpPr txBox="1"/>
          <p:nvPr/>
        </p:nvSpPr>
        <p:spPr>
          <a:xfrm>
            <a:off x="0" y="-10943"/>
            <a:ext cx="12192000" cy="1015663"/>
          </a:xfrm>
          <a:prstGeom prst="rect">
            <a:avLst/>
          </a:prstGeom>
          <a:solidFill>
            <a:srgbClr val="002060"/>
          </a:solid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Charlemagne Std" panose="04020705060702020204" pitchFamily="82" charset="0"/>
              </a:rPr>
              <a:t>SMART  LEARNING</a:t>
            </a:r>
            <a:endParaRPr lang="en-US" sz="3600" b="1" dirty="0">
              <a:solidFill>
                <a:schemeClr val="bg1"/>
              </a:solidFill>
              <a:latin typeface="Charlemagne Std" panose="04020705060702020204" pitchFamily="82" charset="0"/>
            </a:endParaRPr>
          </a:p>
          <a:p>
            <a:pPr algn="ctr"/>
            <a:r>
              <a:rPr lang="en-US" sz="2400" b="1" dirty="0">
                <a:solidFill>
                  <a:srgbClr val="FFFF00"/>
                </a:solidFill>
                <a:effectLst>
                  <a:outerShdw blurRad="38100" dist="38100" dir="2700000" algn="tl">
                    <a:srgbClr val="000000">
                      <a:alpha val="43137"/>
                    </a:srgbClr>
                  </a:outerShdw>
                </a:effectLst>
                <a:latin typeface="Charlemagne Std" panose="04020705060702020204" pitchFamily="82" charset="0"/>
              </a:rPr>
              <a:t>P</a:t>
            </a:r>
            <a:r>
              <a:rPr lang="en-US" sz="1600" b="1" dirty="0">
                <a:solidFill>
                  <a:schemeClr val="bg1"/>
                </a:solidFill>
                <a:effectLst>
                  <a:outerShdw blurRad="38100" dist="38100" dir="2700000" algn="tl">
                    <a:srgbClr val="000000">
                      <a:alpha val="43137"/>
                    </a:srgbClr>
                  </a:outerShdw>
                </a:effectLst>
                <a:latin typeface="Charlemagne Std" panose="04020705060702020204" pitchFamily="82" charset="0"/>
              </a:rPr>
              <a:t>ROPERTIES, </a:t>
            </a:r>
            <a:r>
              <a:rPr lang="en-US" sz="2400" b="1" dirty="0">
                <a:solidFill>
                  <a:srgbClr val="FFFF00"/>
                </a:solidFill>
                <a:effectLst>
                  <a:outerShdw blurRad="38100" dist="38100" dir="2700000" algn="tl">
                    <a:srgbClr val="000000">
                      <a:alpha val="43137"/>
                    </a:srgbClr>
                  </a:outerShdw>
                </a:effectLst>
                <a:latin typeface="Charlemagne Std" panose="04020705060702020204" pitchFamily="82" charset="0"/>
              </a:rPr>
              <a:t>CHARACTERISTICS</a:t>
            </a:r>
            <a:r>
              <a:rPr lang="en-US" sz="1600" b="1" dirty="0">
                <a:solidFill>
                  <a:schemeClr val="bg1"/>
                </a:solidFill>
                <a:effectLst>
                  <a:outerShdw blurRad="38100" dist="38100" dir="2700000" algn="tl">
                    <a:srgbClr val="000000">
                      <a:alpha val="43137"/>
                    </a:srgbClr>
                  </a:outerShdw>
                </a:effectLst>
                <a:latin typeface="Charlemagne Std" panose="04020705060702020204" pitchFamily="82" charset="0"/>
              </a:rPr>
              <a:t>  and </a:t>
            </a:r>
            <a:r>
              <a:rPr lang="en-US" sz="2400" b="1" dirty="0">
                <a:solidFill>
                  <a:srgbClr val="FFFF00"/>
                </a:solidFill>
                <a:effectLst>
                  <a:outerShdw blurRad="38100" dist="38100" dir="2700000" algn="tl">
                    <a:srgbClr val="000000">
                      <a:alpha val="43137"/>
                    </a:srgbClr>
                  </a:outerShdw>
                </a:effectLst>
                <a:latin typeface="Charlemagne Std" panose="04020705060702020204" pitchFamily="82" charset="0"/>
              </a:rPr>
              <a:t>G</a:t>
            </a:r>
            <a:r>
              <a:rPr lang="en-US" sz="1600" b="1" dirty="0">
                <a:solidFill>
                  <a:schemeClr val="bg1"/>
                </a:solidFill>
                <a:effectLst>
                  <a:outerShdw blurRad="38100" dist="38100" dir="2700000" algn="tl">
                    <a:srgbClr val="000000">
                      <a:alpha val="43137"/>
                    </a:srgbClr>
                  </a:outerShdw>
                </a:effectLst>
                <a:latin typeface="Charlemagne Std" panose="04020705060702020204" pitchFamily="82" charset="0"/>
              </a:rPr>
              <a:t>UIDANCE</a:t>
            </a:r>
          </a:p>
        </p:txBody>
      </p:sp>
      <p:pic>
        <p:nvPicPr>
          <p:cNvPr id="34" name="Picture 33">
            <a:extLst>
              <a:ext uri="{FF2B5EF4-FFF2-40B4-BE49-F238E27FC236}">
                <a16:creationId xmlns:a16="http://schemas.microsoft.com/office/drawing/2014/main" id="{879D9955-9627-38A5-0F11-FF726EA618AD}"/>
              </a:ext>
            </a:extLst>
          </p:cNvPr>
          <p:cNvPicPr>
            <a:picLocks noChangeAspect="1"/>
          </p:cNvPicPr>
          <p:nvPr/>
        </p:nvPicPr>
        <p:blipFill rotWithShape="1">
          <a:blip r:embed="rId7">
            <a:extLst>
              <a:ext uri="{28A0092B-C50C-407E-A947-70E740481C1C}">
                <a14:useLocalDpi xmlns:a14="http://schemas.microsoft.com/office/drawing/2010/main" val="0"/>
              </a:ext>
            </a:extLst>
          </a:blip>
          <a:srcRect l="45434" t="10307" r="44402" b="82543"/>
          <a:stretch/>
        </p:blipFill>
        <p:spPr>
          <a:xfrm>
            <a:off x="5579164" y="1220137"/>
            <a:ext cx="1239174" cy="490331"/>
          </a:xfrm>
          <a:prstGeom prst="rect">
            <a:avLst/>
          </a:prstGeom>
        </p:spPr>
      </p:pic>
      <p:pic>
        <p:nvPicPr>
          <p:cNvPr id="36" name="Picture 35">
            <a:extLst>
              <a:ext uri="{FF2B5EF4-FFF2-40B4-BE49-F238E27FC236}">
                <a16:creationId xmlns:a16="http://schemas.microsoft.com/office/drawing/2014/main" id="{1166D9C8-5A4F-7829-455C-9520E09401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7374" y="1710493"/>
            <a:ext cx="3938216" cy="3892731"/>
          </a:xfrm>
          <a:prstGeom prst="rect">
            <a:avLst/>
          </a:prstGeom>
        </p:spPr>
      </p:pic>
      <p:sp>
        <p:nvSpPr>
          <p:cNvPr id="5" name="TextBox 4">
            <a:extLst>
              <a:ext uri="{FF2B5EF4-FFF2-40B4-BE49-F238E27FC236}">
                <a16:creationId xmlns:a16="http://schemas.microsoft.com/office/drawing/2014/main" id="{B9E76981-BBA4-6687-2F25-456EA7164B56}"/>
              </a:ext>
            </a:extLst>
          </p:cNvPr>
          <p:cNvSpPr txBox="1"/>
          <p:nvPr/>
        </p:nvSpPr>
        <p:spPr>
          <a:xfrm>
            <a:off x="272033" y="2829260"/>
            <a:ext cx="3145605" cy="2062103"/>
          </a:xfrm>
          <a:prstGeom prst="rect">
            <a:avLst/>
          </a:prstGeom>
          <a:noFill/>
        </p:spPr>
        <p:txBody>
          <a:bodyPr wrap="none" rtlCol="0">
            <a:spAutoFit/>
          </a:bodyPr>
          <a:lstStyle/>
          <a:p>
            <a:r>
              <a:rPr lang="en-US" sz="3200" dirty="0"/>
              <a:t>Characteristics of </a:t>
            </a:r>
          </a:p>
          <a:p>
            <a:r>
              <a:rPr lang="en-US" sz="3200" dirty="0"/>
              <a:t>Learning </a:t>
            </a:r>
          </a:p>
          <a:p>
            <a:r>
              <a:rPr lang="en-US" sz="3200" dirty="0"/>
              <a:t>Environment </a:t>
            </a:r>
          </a:p>
          <a:p>
            <a:r>
              <a:rPr lang="en-US" sz="3200" dirty="0"/>
              <a:t>Learners Need</a:t>
            </a:r>
          </a:p>
        </p:txBody>
      </p:sp>
    </p:spTree>
    <p:extLst>
      <p:ext uri="{BB962C8B-B14F-4D97-AF65-F5344CB8AC3E}">
        <p14:creationId xmlns:p14="http://schemas.microsoft.com/office/powerpoint/2010/main" val="269234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xEl>
                                              <p:pRg st="1" end="1"/>
                                            </p:txEl>
                                          </p:spTgt>
                                        </p:tgtEl>
                                      </p:cBhvr>
                                      <p:by x="150000" y="150000"/>
                                    </p:animScale>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2000"/>
                            </p:stCondLst>
                            <p:childTnLst>
                              <p:par>
                                <p:cTn id="14" presetID="21" presetClass="entr" presetSubtype="1" fill="hold" nodeType="afterEffect">
                                  <p:stCondLst>
                                    <p:cond delay="4500"/>
                                  </p:stCondLst>
                                  <p:childTnLst>
                                    <p:set>
                                      <p:cBhvr>
                                        <p:cTn id="15" dur="1" fill="hold">
                                          <p:stCondLst>
                                            <p:cond delay="0"/>
                                          </p:stCondLst>
                                        </p:cTn>
                                        <p:tgtEl>
                                          <p:spTgt spid="36"/>
                                        </p:tgtEl>
                                        <p:attrNameLst>
                                          <p:attrName>style.visibility</p:attrName>
                                        </p:attrNameLst>
                                      </p:cBhvr>
                                      <p:to>
                                        <p:strVal val="visible"/>
                                      </p:to>
                                    </p:set>
                                    <p:animEffect transition="in" filter="wheel(1)">
                                      <p:cBhvr>
                                        <p:cTn id="16" dur="20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EC21B3-B61A-9A2A-A76D-34C3B5542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52451EF-074F-03CF-54DE-5C206FB25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4708" y="-107590"/>
            <a:ext cx="6938132" cy="6858000"/>
          </a:xfrm>
          <a:prstGeom prst="rect">
            <a:avLst/>
          </a:prstGeom>
        </p:spPr>
      </p:pic>
      <p:pic>
        <p:nvPicPr>
          <p:cNvPr id="14" name="Picture 13">
            <a:extLst>
              <a:ext uri="{FF2B5EF4-FFF2-40B4-BE49-F238E27FC236}">
                <a16:creationId xmlns:a16="http://schemas.microsoft.com/office/drawing/2014/main" id="{C26BB490-17AA-0B53-630A-6F82DFB5E5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18700" y="966012"/>
            <a:ext cx="1063070" cy="1086520"/>
          </a:xfrm>
          <a:prstGeom prst="rect">
            <a:avLst/>
          </a:prstGeom>
        </p:spPr>
      </p:pic>
      <p:pic>
        <p:nvPicPr>
          <p:cNvPr id="18" name="Picture 17">
            <a:extLst>
              <a:ext uri="{FF2B5EF4-FFF2-40B4-BE49-F238E27FC236}">
                <a16:creationId xmlns:a16="http://schemas.microsoft.com/office/drawing/2014/main" id="{F8538BEC-9E81-518A-9000-C0B1BE800C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066897">
            <a:off x="7041739" y="1548724"/>
            <a:ext cx="1063070" cy="1086520"/>
          </a:xfrm>
          <a:prstGeom prst="rect">
            <a:avLst/>
          </a:prstGeom>
        </p:spPr>
      </p:pic>
      <p:pic>
        <p:nvPicPr>
          <p:cNvPr id="21" name="Picture 20">
            <a:extLst>
              <a:ext uri="{FF2B5EF4-FFF2-40B4-BE49-F238E27FC236}">
                <a16:creationId xmlns:a16="http://schemas.microsoft.com/office/drawing/2014/main" id="{BCBF29F4-E30D-3916-6821-1A2D0C60ED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1515" y="2862372"/>
            <a:ext cx="979449" cy="1086520"/>
          </a:xfrm>
          <a:prstGeom prst="rect">
            <a:avLst/>
          </a:prstGeom>
        </p:spPr>
      </p:pic>
      <p:pic>
        <p:nvPicPr>
          <p:cNvPr id="24" name="Picture 23">
            <a:extLst>
              <a:ext uri="{FF2B5EF4-FFF2-40B4-BE49-F238E27FC236}">
                <a16:creationId xmlns:a16="http://schemas.microsoft.com/office/drawing/2014/main" id="{C9B53CF9-3D08-68D1-5B4C-5BB0A16015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721399" y="4656704"/>
            <a:ext cx="1063070" cy="1086520"/>
          </a:xfrm>
          <a:prstGeom prst="rect">
            <a:avLst/>
          </a:prstGeom>
        </p:spPr>
      </p:pic>
      <p:pic>
        <p:nvPicPr>
          <p:cNvPr id="25" name="Picture 24">
            <a:extLst>
              <a:ext uri="{FF2B5EF4-FFF2-40B4-BE49-F238E27FC236}">
                <a16:creationId xmlns:a16="http://schemas.microsoft.com/office/drawing/2014/main" id="{450CED74-39DC-EB17-50D2-541C367E9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55983">
            <a:off x="4382437" y="1486182"/>
            <a:ext cx="1063070" cy="1086520"/>
          </a:xfrm>
          <a:prstGeom prst="rect">
            <a:avLst/>
          </a:prstGeom>
        </p:spPr>
      </p:pic>
      <p:pic>
        <p:nvPicPr>
          <p:cNvPr id="26" name="Picture 25">
            <a:extLst>
              <a:ext uri="{FF2B5EF4-FFF2-40B4-BE49-F238E27FC236}">
                <a16:creationId xmlns:a16="http://schemas.microsoft.com/office/drawing/2014/main" id="{9716CD6F-8E3D-D744-8CD6-1EA1714AD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046962">
            <a:off x="4391811" y="4127688"/>
            <a:ext cx="1063070" cy="1086520"/>
          </a:xfrm>
          <a:prstGeom prst="rect">
            <a:avLst/>
          </a:prstGeom>
        </p:spPr>
      </p:pic>
      <p:pic>
        <p:nvPicPr>
          <p:cNvPr id="30" name="Picture 29">
            <a:extLst>
              <a:ext uri="{FF2B5EF4-FFF2-40B4-BE49-F238E27FC236}">
                <a16:creationId xmlns:a16="http://schemas.microsoft.com/office/drawing/2014/main" id="{206CD47B-8D64-1DB5-8710-5E87DF41F5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853187" y="2778150"/>
            <a:ext cx="1063070" cy="1086520"/>
          </a:xfrm>
          <a:prstGeom prst="rect">
            <a:avLst/>
          </a:prstGeom>
        </p:spPr>
      </p:pic>
      <p:pic>
        <p:nvPicPr>
          <p:cNvPr id="31" name="Picture 30">
            <a:extLst>
              <a:ext uri="{FF2B5EF4-FFF2-40B4-BE49-F238E27FC236}">
                <a16:creationId xmlns:a16="http://schemas.microsoft.com/office/drawing/2014/main" id="{68CF1644-A6D9-F6C4-ED97-E20308786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625077">
            <a:off x="7022681" y="4131080"/>
            <a:ext cx="1063070" cy="1086520"/>
          </a:xfrm>
          <a:prstGeom prst="rect">
            <a:avLst/>
          </a:prstGeom>
        </p:spPr>
      </p:pic>
      <p:sp>
        <p:nvSpPr>
          <p:cNvPr id="2" name="TextBox 1">
            <a:extLst>
              <a:ext uri="{FF2B5EF4-FFF2-40B4-BE49-F238E27FC236}">
                <a16:creationId xmlns:a16="http://schemas.microsoft.com/office/drawing/2014/main" id="{5E565BF0-0204-A3D3-D157-398E09D852E5}"/>
              </a:ext>
            </a:extLst>
          </p:cNvPr>
          <p:cNvSpPr txBox="1"/>
          <p:nvPr/>
        </p:nvSpPr>
        <p:spPr>
          <a:xfrm>
            <a:off x="5035153" y="2536580"/>
            <a:ext cx="2337243" cy="1569660"/>
          </a:xfrm>
          <a:prstGeom prst="rect">
            <a:avLst/>
          </a:prstGeom>
          <a:noFill/>
          <a:effectLst>
            <a:glow rad="228600">
              <a:schemeClr val="accent4">
                <a:satMod val="175000"/>
                <a:alpha val="40000"/>
              </a:schemeClr>
            </a:glow>
            <a:outerShdw blurRad="50800" dist="38100" dir="2700000" algn="tl" rotWithShape="0">
              <a:prstClr val="black">
                <a:alpha val="40000"/>
              </a:prstClr>
            </a:outerShdw>
          </a:effectLst>
        </p:spPr>
        <p:txBody>
          <a:bodyPr wrap="none" rtlCol="0">
            <a:spAutoFit/>
          </a:bodyPr>
          <a:lstStyle/>
          <a:p>
            <a:pPr algn="ctr"/>
            <a:r>
              <a:rPr lang="en-US" sz="4800" b="1" dirty="0">
                <a:solidFill>
                  <a:schemeClr val="bg1"/>
                </a:solidFill>
                <a:latin typeface="Adobe Garamond Pro Bold" panose="02020702060506020403" pitchFamily="18" charset="0"/>
              </a:rPr>
              <a:t>Learners</a:t>
            </a:r>
          </a:p>
          <a:p>
            <a:pPr algn="ctr"/>
            <a:r>
              <a:rPr lang="en-US" sz="4800" b="1" dirty="0">
                <a:solidFill>
                  <a:schemeClr val="bg1"/>
                </a:solidFill>
                <a:latin typeface="Adobe Garamond Pro Bold" panose="02020702060506020403" pitchFamily="18" charset="0"/>
              </a:rPr>
              <a:t>Want</a:t>
            </a:r>
          </a:p>
        </p:txBody>
      </p:sp>
      <p:sp>
        <p:nvSpPr>
          <p:cNvPr id="3" name="TextBox 2">
            <a:extLst>
              <a:ext uri="{FF2B5EF4-FFF2-40B4-BE49-F238E27FC236}">
                <a16:creationId xmlns:a16="http://schemas.microsoft.com/office/drawing/2014/main" id="{FFD55366-9101-4682-FCB5-52F7F32AD1D4}"/>
              </a:ext>
            </a:extLst>
          </p:cNvPr>
          <p:cNvSpPr txBox="1"/>
          <p:nvPr/>
        </p:nvSpPr>
        <p:spPr>
          <a:xfrm>
            <a:off x="8817730" y="107590"/>
            <a:ext cx="3217547" cy="1477328"/>
          </a:xfrm>
          <a:prstGeom prst="rect">
            <a:avLst/>
          </a:prstGeom>
          <a:noFill/>
        </p:spPr>
        <p:txBody>
          <a:bodyPr wrap="none" rtlCol="0">
            <a:spAutoFit/>
          </a:bodyPr>
          <a:lstStyle/>
          <a:p>
            <a:pPr marL="0" marR="0">
              <a:spcBef>
                <a:spcPts val="0"/>
              </a:spcBef>
              <a:spcAft>
                <a:spcPts val="0"/>
              </a:spcAft>
            </a:pPr>
            <a:r>
              <a:rPr lang="en-US" sz="1800" b="1" i="1" dirty="0">
                <a:solidFill>
                  <a:schemeClr val="bg1"/>
                </a:solidFill>
                <a:effectLst/>
                <a:latin typeface="Times New Roman" panose="02020603050405020304" pitchFamily="18" charset="0"/>
                <a:ea typeface="Times New Roman" panose="02020603050405020304" pitchFamily="18" charset="0"/>
              </a:rPr>
              <a:t>Interactive / Engaging</a:t>
            </a:r>
            <a:endParaRPr lang="en-US" sz="1800" b="1"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chemeClr val="bg1"/>
                </a:solidFill>
                <a:effectLst/>
                <a:latin typeface="Times New Roman" panose="02020603050405020304" pitchFamily="18" charset="0"/>
                <a:ea typeface="Times New Roman" panose="02020603050405020304" pitchFamily="18" charset="0"/>
              </a:rPr>
              <a:t>Interactivity keeps learners </a:t>
            </a:r>
          </a:p>
          <a:p>
            <a:pPr marL="0" marR="0">
              <a:spcBef>
                <a:spcPts val="0"/>
              </a:spcBef>
              <a:spcAft>
                <a:spcPts val="0"/>
              </a:spcAft>
            </a:pPr>
            <a:r>
              <a:rPr lang="en-US" sz="1800" dirty="0">
                <a:solidFill>
                  <a:schemeClr val="bg1"/>
                </a:solidFill>
                <a:effectLst/>
                <a:latin typeface="Times New Roman" panose="02020603050405020304" pitchFamily="18" charset="0"/>
                <a:ea typeface="Times New Roman" panose="02020603050405020304" pitchFamily="18" charset="0"/>
              </a:rPr>
              <a:t>engaged in learning with </a:t>
            </a:r>
          </a:p>
          <a:p>
            <a:pPr marL="0" marR="0">
              <a:spcBef>
                <a:spcPts val="0"/>
              </a:spcBef>
              <a:spcAft>
                <a:spcPts val="0"/>
              </a:spcAft>
            </a:pPr>
            <a:r>
              <a:rPr lang="en-US" sz="1800" dirty="0">
                <a:solidFill>
                  <a:schemeClr val="bg1"/>
                </a:solidFill>
                <a:effectLst/>
                <a:latin typeface="Times New Roman" panose="02020603050405020304" pitchFamily="18" charset="0"/>
                <a:ea typeface="Times New Roman" panose="02020603050405020304" pitchFamily="18" charset="0"/>
              </a:rPr>
              <a:t>appropriate immediate feedback.</a:t>
            </a:r>
          </a:p>
          <a:p>
            <a:endParaRPr lang="en-US" dirty="0">
              <a:solidFill>
                <a:schemeClr val="bg1"/>
              </a:solidFill>
            </a:endParaRPr>
          </a:p>
        </p:txBody>
      </p:sp>
      <p:sp>
        <p:nvSpPr>
          <p:cNvPr id="6" name="TextBox 5">
            <a:extLst>
              <a:ext uri="{FF2B5EF4-FFF2-40B4-BE49-F238E27FC236}">
                <a16:creationId xmlns:a16="http://schemas.microsoft.com/office/drawing/2014/main" id="{35EE63D3-F076-7EF2-8C1F-9AFB18885441}"/>
              </a:ext>
            </a:extLst>
          </p:cNvPr>
          <p:cNvSpPr txBox="1"/>
          <p:nvPr/>
        </p:nvSpPr>
        <p:spPr>
          <a:xfrm>
            <a:off x="9560324" y="132080"/>
            <a:ext cx="2589107" cy="3416320"/>
          </a:xfrm>
          <a:prstGeom prst="rect">
            <a:avLst/>
          </a:prstGeom>
          <a:noFill/>
        </p:spPr>
        <p:txBody>
          <a:bodyPr wrap="none" rtlCol="0">
            <a:spAutoFit/>
          </a:bodyPr>
          <a:lstStyle/>
          <a:p>
            <a:r>
              <a:rPr lang="en-US" b="1" i="1" dirty="0">
                <a:solidFill>
                  <a:schemeClr val="bg1"/>
                </a:solidFill>
              </a:rPr>
              <a:t>Device Independent</a:t>
            </a:r>
            <a:endParaRPr lang="en-US" dirty="0">
              <a:solidFill>
                <a:schemeClr val="bg1"/>
              </a:solidFill>
            </a:endParaRPr>
          </a:p>
          <a:p>
            <a:r>
              <a:rPr lang="en-US" dirty="0">
                <a:solidFill>
                  <a:schemeClr val="bg1"/>
                </a:solidFill>
              </a:rPr>
              <a:t>In the digital world, </a:t>
            </a:r>
          </a:p>
          <a:p>
            <a:r>
              <a:rPr lang="en-US" dirty="0">
                <a:solidFill>
                  <a:schemeClr val="bg1"/>
                </a:solidFill>
              </a:rPr>
              <a:t>whatever devices </a:t>
            </a:r>
          </a:p>
          <a:p>
            <a:r>
              <a:rPr lang="en-US" dirty="0">
                <a:solidFill>
                  <a:schemeClr val="bg1"/>
                </a:solidFill>
              </a:rPr>
              <a:t>(e.g., smartphones, </a:t>
            </a:r>
          </a:p>
          <a:p>
            <a:r>
              <a:rPr lang="en-US" dirty="0">
                <a:solidFill>
                  <a:schemeClr val="bg1"/>
                </a:solidFill>
              </a:rPr>
              <a:t>tablets, and laptops) </a:t>
            </a:r>
          </a:p>
          <a:p>
            <a:r>
              <a:rPr lang="en-US" dirty="0">
                <a:solidFill>
                  <a:schemeClr val="bg1"/>
                </a:solidFill>
              </a:rPr>
              <a:t>are readily available </a:t>
            </a:r>
          </a:p>
          <a:p>
            <a:r>
              <a:rPr lang="en-US" dirty="0">
                <a:solidFill>
                  <a:schemeClr val="bg1"/>
                </a:solidFill>
              </a:rPr>
              <a:t>to learners, they </a:t>
            </a:r>
          </a:p>
          <a:p>
            <a:r>
              <a:rPr lang="en-US" dirty="0">
                <a:solidFill>
                  <a:schemeClr val="bg1"/>
                </a:solidFill>
              </a:rPr>
              <a:t>will use them to </a:t>
            </a:r>
          </a:p>
          <a:p>
            <a:r>
              <a:rPr lang="en-US" dirty="0">
                <a:solidFill>
                  <a:schemeClr val="bg1"/>
                </a:solidFill>
              </a:rPr>
              <a:t>access their courses. </a:t>
            </a:r>
          </a:p>
          <a:p>
            <a:r>
              <a:rPr lang="en-US" dirty="0">
                <a:solidFill>
                  <a:schemeClr val="bg1"/>
                </a:solidFill>
              </a:rPr>
              <a:t>Therefore, learning </a:t>
            </a:r>
          </a:p>
          <a:p>
            <a:r>
              <a:rPr lang="en-US" dirty="0">
                <a:solidFill>
                  <a:schemeClr val="bg1"/>
                </a:solidFill>
              </a:rPr>
              <a:t>should be designed to </a:t>
            </a:r>
          </a:p>
          <a:p>
            <a:r>
              <a:rPr lang="en-US" dirty="0">
                <a:solidFill>
                  <a:schemeClr val="bg1"/>
                </a:solidFill>
              </a:rPr>
              <a:t>work on </a:t>
            </a:r>
            <a:r>
              <a:rPr lang="en-US" u="sng" dirty="0">
                <a:solidFill>
                  <a:schemeClr val="bg1"/>
                </a:solidFill>
              </a:rPr>
              <a:t>multiple devices</a:t>
            </a:r>
            <a:r>
              <a:rPr lang="en-US" dirty="0">
                <a:solidFill>
                  <a:schemeClr val="bg1"/>
                </a:solidFill>
              </a:rPr>
              <a:t>.</a:t>
            </a:r>
          </a:p>
        </p:txBody>
      </p:sp>
      <p:sp>
        <p:nvSpPr>
          <p:cNvPr id="9" name="TextBox 8">
            <a:extLst>
              <a:ext uri="{FF2B5EF4-FFF2-40B4-BE49-F238E27FC236}">
                <a16:creationId xmlns:a16="http://schemas.microsoft.com/office/drawing/2014/main" id="{2EBB7F42-93D1-381E-D510-D1DB3520201E}"/>
              </a:ext>
            </a:extLst>
          </p:cNvPr>
          <p:cNvSpPr txBox="1"/>
          <p:nvPr/>
        </p:nvSpPr>
        <p:spPr>
          <a:xfrm>
            <a:off x="9514885" y="1257830"/>
            <a:ext cx="2693238" cy="2585323"/>
          </a:xfrm>
          <a:prstGeom prst="rect">
            <a:avLst/>
          </a:prstGeom>
          <a:noFill/>
        </p:spPr>
        <p:txBody>
          <a:bodyPr wrap="none" rtlCol="0">
            <a:spAutoFit/>
          </a:bodyPr>
          <a:lstStyle/>
          <a:p>
            <a:r>
              <a:rPr lang="en-US" b="1" i="1" dirty="0">
                <a:solidFill>
                  <a:schemeClr val="bg1"/>
                </a:solidFill>
              </a:rPr>
              <a:t>Usable/Accessible</a:t>
            </a:r>
          </a:p>
          <a:p>
            <a:r>
              <a:rPr lang="en-US" dirty="0">
                <a:solidFill>
                  <a:schemeClr val="bg1"/>
                </a:solidFill>
              </a:rPr>
              <a:t>Learning materials </a:t>
            </a:r>
          </a:p>
          <a:p>
            <a:r>
              <a:rPr lang="en-US" dirty="0">
                <a:solidFill>
                  <a:schemeClr val="bg1"/>
                </a:solidFill>
              </a:rPr>
              <a:t>should be designed </a:t>
            </a:r>
          </a:p>
          <a:p>
            <a:r>
              <a:rPr lang="en-US" dirty="0">
                <a:solidFill>
                  <a:schemeClr val="bg1"/>
                </a:solidFill>
              </a:rPr>
              <a:t>in the most efficient </a:t>
            </a:r>
          </a:p>
          <a:p>
            <a:r>
              <a:rPr lang="en-US" dirty="0">
                <a:solidFill>
                  <a:schemeClr val="bg1"/>
                </a:solidFill>
              </a:rPr>
              <a:t>way so that all learners, </a:t>
            </a:r>
          </a:p>
          <a:p>
            <a:r>
              <a:rPr lang="en-US" dirty="0">
                <a:solidFill>
                  <a:schemeClr val="bg1"/>
                </a:solidFill>
              </a:rPr>
              <a:t>including individuals </a:t>
            </a:r>
          </a:p>
          <a:p>
            <a:r>
              <a:rPr lang="en-US" dirty="0">
                <a:solidFill>
                  <a:schemeClr val="bg1"/>
                </a:solidFill>
              </a:rPr>
              <a:t>with disabilities, can </a:t>
            </a:r>
          </a:p>
          <a:p>
            <a:r>
              <a:rPr lang="en-US" dirty="0">
                <a:solidFill>
                  <a:schemeClr val="bg1"/>
                </a:solidFill>
              </a:rPr>
              <a:t>easily access and use </a:t>
            </a:r>
          </a:p>
          <a:p>
            <a:r>
              <a:rPr lang="en-US" dirty="0">
                <a:solidFill>
                  <a:schemeClr val="bg1"/>
                </a:solidFill>
              </a:rPr>
              <a:t>with consistent navigation.</a:t>
            </a:r>
          </a:p>
        </p:txBody>
      </p:sp>
      <p:sp>
        <p:nvSpPr>
          <p:cNvPr id="10" name="TextBox 9">
            <a:extLst>
              <a:ext uri="{FF2B5EF4-FFF2-40B4-BE49-F238E27FC236}">
                <a16:creationId xmlns:a16="http://schemas.microsoft.com/office/drawing/2014/main" id="{CDEE9D39-D9F9-2CD6-D983-C27DF503E2D3}"/>
              </a:ext>
            </a:extLst>
          </p:cNvPr>
          <p:cNvSpPr txBox="1"/>
          <p:nvPr/>
        </p:nvSpPr>
        <p:spPr>
          <a:xfrm>
            <a:off x="8912354" y="5049879"/>
            <a:ext cx="3387209" cy="1754326"/>
          </a:xfrm>
          <a:prstGeom prst="rect">
            <a:avLst/>
          </a:prstGeom>
          <a:noFill/>
        </p:spPr>
        <p:txBody>
          <a:bodyPr wrap="none" rtlCol="0">
            <a:spAutoFit/>
          </a:bodyPr>
          <a:lstStyle/>
          <a:p>
            <a:r>
              <a:rPr lang="en-US" b="1" i="1" dirty="0">
                <a:solidFill>
                  <a:schemeClr val="bg1"/>
                </a:solidFill>
              </a:rPr>
              <a:t>Single Objective Focused</a:t>
            </a:r>
          </a:p>
          <a:p>
            <a:r>
              <a:rPr lang="en-US" dirty="0">
                <a:solidFill>
                  <a:schemeClr val="bg1"/>
                </a:solidFill>
              </a:rPr>
              <a:t>A single objective keeps the </a:t>
            </a:r>
          </a:p>
          <a:p>
            <a:r>
              <a:rPr lang="en-US" dirty="0">
                <a:solidFill>
                  <a:schemeClr val="bg1"/>
                </a:solidFill>
              </a:rPr>
              <a:t>learning more focused on </a:t>
            </a:r>
          </a:p>
          <a:p>
            <a:r>
              <a:rPr lang="en-US" dirty="0">
                <a:solidFill>
                  <a:schemeClr val="bg1"/>
                </a:solidFill>
              </a:rPr>
              <a:t>providing learners with </a:t>
            </a:r>
          </a:p>
          <a:p>
            <a:r>
              <a:rPr lang="en-US" dirty="0">
                <a:solidFill>
                  <a:schemeClr val="bg1"/>
                </a:solidFill>
              </a:rPr>
              <a:t>measurable outcomes; boosts </a:t>
            </a:r>
          </a:p>
          <a:p>
            <a:r>
              <a:rPr lang="en-US" dirty="0">
                <a:solidFill>
                  <a:schemeClr val="bg1"/>
                </a:solidFill>
              </a:rPr>
              <a:t>knowledge transfer and retention.</a:t>
            </a:r>
          </a:p>
        </p:txBody>
      </p:sp>
      <p:sp>
        <p:nvSpPr>
          <p:cNvPr id="11" name="TextBox 10">
            <a:extLst>
              <a:ext uri="{FF2B5EF4-FFF2-40B4-BE49-F238E27FC236}">
                <a16:creationId xmlns:a16="http://schemas.microsoft.com/office/drawing/2014/main" id="{26432F5D-21D3-04EB-79E0-B670DDC59BEE}"/>
              </a:ext>
            </a:extLst>
          </p:cNvPr>
          <p:cNvSpPr txBox="1"/>
          <p:nvPr/>
        </p:nvSpPr>
        <p:spPr>
          <a:xfrm>
            <a:off x="9504887" y="3962503"/>
            <a:ext cx="2879699" cy="2585323"/>
          </a:xfrm>
          <a:prstGeom prst="rect">
            <a:avLst/>
          </a:prstGeom>
          <a:noFill/>
        </p:spPr>
        <p:txBody>
          <a:bodyPr wrap="none" rtlCol="0">
            <a:spAutoFit/>
          </a:bodyPr>
          <a:lstStyle/>
          <a:p>
            <a:r>
              <a:rPr lang="en-US" b="1" i="1" dirty="0">
                <a:solidFill>
                  <a:schemeClr val="bg1"/>
                </a:solidFill>
              </a:rPr>
              <a:t>Short duration</a:t>
            </a:r>
          </a:p>
          <a:p>
            <a:r>
              <a:rPr lang="en-US" dirty="0">
                <a:solidFill>
                  <a:schemeClr val="bg1"/>
                </a:solidFill>
              </a:rPr>
              <a:t>In the digital world, </a:t>
            </a:r>
          </a:p>
          <a:p>
            <a:r>
              <a:rPr lang="en-US" dirty="0">
                <a:solidFill>
                  <a:schemeClr val="bg1"/>
                </a:solidFill>
              </a:rPr>
              <a:t>learners’ attention spans </a:t>
            </a:r>
          </a:p>
          <a:p>
            <a:r>
              <a:rPr lang="en-US" dirty="0">
                <a:solidFill>
                  <a:schemeClr val="bg1"/>
                </a:solidFill>
              </a:rPr>
              <a:t>are becoming shorter, </a:t>
            </a:r>
          </a:p>
          <a:p>
            <a:r>
              <a:rPr lang="en-US" dirty="0">
                <a:solidFill>
                  <a:schemeClr val="bg1"/>
                </a:solidFill>
              </a:rPr>
              <a:t>therefore, microlearning </a:t>
            </a:r>
          </a:p>
          <a:p>
            <a:r>
              <a:rPr lang="en-US" dirty="0">
                <a:solidFill>
                  <a:schemeClr val="bg1"/>
                </a:solidFill>
              </a:rPr>
              <a:t>or learning in snippets </a:t>
            </a:r>
          </a:p>
          <a:p>
            <a:r>
              <a:rPr lang="en-US" dirty="0">
                <a:solidFill>
                  <a:schemeClr val="bg1"/>
                </a:solidFill>
              </a:rPr>
              <a:t>in short duration are </a:t>
            </a:r>
          </a:p>
          <a:p>
            <a:r>
              <a:rPr lang="en-US" dirty="0">
                <a:solidFill>
                  <a:schemeClr val="bg1"/>
                </a:solidFill>
              </a:rPr>
              <a:t>attractive and motivational </a:t>
            </a:r>
          </a:p>
          <a:p>
            <a:r>
              <a:rPr lang="en-US" dirty="0">
                <a:solidFill>
                  <a:schemeClr val="bg1"/>
                </a:solidFill>
              </a:rPr>
              <a:t>to learners. </a:t>
            </a:r>
          </a:p>
        </p:txBody>
      </p:sp>
      <p:sp>
        <p:nvSpPr>
          <p:cNvPr id="12" name="TextBox 11">
            <a:extLst>
              <a:ext uri="{FF2B5EF4-FFF2-40B4-BE49-F238E27FC236}">
                <a16:creationId xmlns:a16="http://schemas.microsoft.com/office/drawing/2014/main" id="{747AF71E-ED37-A44B-E04B-213C02D00380}"/>
              </a:ext>
            </a:extLst>
          </p:cNvPr>
          <p:cNvSpPr txBox="1"/>
          <p:nvPr/>
        </p:nvSpPr>
        <p:spPr>
          <a:xfrm>
            <a:off x="371318" y="3708101"/>
            <a:ext cx="4187749" cy="2862322"/>
          </a:xfrm>
          <a:prstGeom prst="rect">
            <a:avLst/>
          </a:prstGeom>
          <a:noFill/>
        </p:spPr>
        <p:txBody>
          <a:bodyPr wrap="none" rtlCol="0">
            <a:spAutoFit/>
          </a:bodyPr>
          <a:lstStyle/>
          <a:p>
            <a:r>
              <a:rPr lang="en-US" b="1" i="1" dirty="0">
                <a:solidFill>
                  <a:schemeClr val="bg1"/>
                </a:solidFill>
              </a:rPr>
              <a:t>Retention boosting</a:t>
            </a:r>
          </a:p>
          <a:p>
            <a:r>
              <a:rPr lang="en-US" dirty="0">
                <a:solidFill>
                  <a:schemeClr val="bg1"/>
                </a:solidFill>
              </a:rPr>
              <a:t>Delivering content </a:t>
            </a:r>
          </a:p>
          <a:p>
            <a:r>
              <a:rPr lang="en-US" dirty="0">
                <a:solidFill>
                  <a:schemeClr val="bg1"/>
                </a:solidFill>
              </a:rPr>
              <a:t>meaningfully in bite-sized </a:t>
            </a:r>
          </a:p>
          <a:p>
            <a:r>
              <a:rPr lang="en-US" dirty="0">
                <a:solidFill>
                  <a:schemeClr val="bg1"/>
                </a:solidFill>
              </a:rPr>
              <a:t>chunks reduces information </a:t>
            </a:r>
          </a:p>
          <a:p>
            <a:r>
              <a:rPr lang="en-US" dirty="0">
                <a:solidFill>
                  <a:schemeClr val="bg1"/>
                </a:solidFill>
              </a:rPr>
              <a:t>overload, improves attention </a:t>
            </a:r>
          </a:p>
          <a:p>
            <a:r>
              <a:rPr lang="en-US" dirty="0">
                <a:solidFill>
                  <a:schemeClr val="bg1"/>
                </a:solidFill>
              </a:rPr>
              <a:t>span, increases motivation and </a:t>
            </a:r>
          </a:p>
          <a:p>
            <a:r>
              <a:rPr lang="en-US" dirty="0">
                <a:solidFill>
                  <a:schemeClr val="bg1"/>
                </a:solidFill>
              </a:rPr>
              <a:t>engagement. </a:t>
            </a:r>
          </a:p>
          <a:p>
            <a:r>
              <a:rPr lang="en-US" dirty="0">
                <a:solidFill>
                  <a:schemeClr val="bg1"/>
                </a:solidFill>
              </a:rPr>
              <a:t>Learners can gain some important </a:t>
            </a:r>
          </a:p>
          <a:p>
            <a:r>
              <a:rPr lang="en-US" dirty="0">
                <a:solidFill>
                  <a:schemeClr val="bg1"/>
                </a:solidFill>
              </a:rPr>
              <a:t>knowledge quickly, at the moment of </a:t>
            </a:r>
          </a:p>
          <a:p>
            <a:r>
              <a:rPr lang="en-US" dirty="0">
                <a:solidFill>
                  <a:schemeClr val="bg1"/>
                </a:solidFill>
              </a:rPr>
              <a:t>need, thereby, boost knowledge retention.</a:t>
            </a:r>
          </a:p>
        </p:txBody>
      </p:sp>
      <p:sp>
        <p:nvSpPr>
          <p:cNvPr id="13" name="TextBox 12">
            <a:extLst>
              <a:ext uri="{FF2B5EF4-FFF2-40B4-BE49-F238E27FC236}">
                <a16:creationId xmlns:a16="http://schemas.microsoft.com/office/drawing/2014/main" id="{BCDE1723-B92A-67EB-4C01-3CB475B018C6}"/>
              </a:ext>
            </a:extLst>
          </p:cNvPr>
          <p:cNvSpPr txBox="1"/>
          <p:nvPr/>
        </p:nvSpPr>
        <p:spPr>
          <a:xfrm>
            <a:off x="128560" y="1076321"/>
            <a:ext cx="3539239" cy="2031325"/>
          </a:xfrm>
          <a:prstGeom prst="rect">
            <a:avLst/>
          </a:prstGeom>
          <a:noFill/>
        </p:spPr>
        <p:txBody>
          <a:bodyPr wrap="none" rtlCol="0">
            <a:spAutoFit/>
          </a:bodyPr>
          <a:lstStyle/>
          <a:p>
            <a:r>
              <a:rPr lang="en-US" b="1" i="1" dirty="0">
                <a:solidFill>
                  <a:schemeClr val="bg1"/>
                </a:solidFill>
              </a:rPr>
              <a:t>Independent but part of the whole </a:t>
            </a:r>
          </a:p>
          <a:p>
            <a:r>
              <a:rPr lang="en-US" dirty="0">
                <a:solidFill>
                  <a:schemeClr val="bg1"/>
                </a:solidFill>
              </a:rPr>
              <a:t>Standalone bite-sized learning </a:t>
            </a:r>
          </a:p>
          <a:p>
            <a:r>
              <a:rPr lang="en-US" dirty="0">
                <a:solidFill>
                  <a:schemeClr val="bg1"/>
                </a:solidFill>
              </a:rPr>
              <a:t>in snippets is independent but </a:t>
            </a:r>
          </a:p>
          <a:p>
            <a:r>
              <a:rPr lang="en-US" dirty="0">
                <a:solidFill>
                  <a:schemeClr val="bg1"/>
                </a:solidFill>
              </a:rPr>
              <a:t>systemically part of the whole </a:t>
            </a:r>
          </a:p>
          <a:p>
            <a:r>
              <a:rPr lang="en-US" dirty="0">
                <a:solidFill>
                  <a:schemeClr val="bg1"/>
                </a:solidFill>
              </a:rPr>
              <a:t>course therefore consistent </a:t>
            </a:r>
          </a:p>
          <a:p>
            <a:r>
              <a:rPr lang="en-US" dirty="0">
                <a:solidFill>
                  <a:schemeClr val="bg1"/>
                </a:solidFill>
              </a:rPr>
              <a:t>navigation and resources </a:t>
            </a:r>
          </a:p>
          <a:p>
            <a:r>
              <a:rPr lang="en-US" dirty="0">
                <a:solidFill>
                  <a:schemeClr val="bg1"/>
                </a:solidFill>
              </a:rPr>
              <a:t>should be considered. </a:t>
            </a:r>
          </a:p>
        </p:txBody>
      </p:sp>
      <p:sp>
        <p:nvSpPr>
          <p:cNvPr id="16" name="TextBox 15">
            <a:extLst>
              <a:ext uri="{FF2B5EF4-FFF2-40B4-BE49-F238E27FC236}">
                <a16:creationId xmlns:a16="http://schemas.microsoft.com/office/drawing/2014/main" id="{BD590FC8-4E2D-CA90-12EF-14472D6C7360}"/>
              </a:ext>
            </a:extLst>
          </p:cNvPr>
          <p:cNvSpPr txBox="1"/>
          <p:nvPr/>
        </p:nvSpPr>
        <p:spPr>
          <a:xfrm>
            <a:off x="128560" y="242167"/>
            <a:ext cx="3095335" cy="2031325"/>
          </a:xfrm>
          <a:prstGeom prst="rect">
            <a:avLst/>
          </a:prstGeom>
          <a:noFill/>
        </p:spPr>
        <p:txBody>
          <a:bodyPr wrap="none" rtlCol="0">
            <a:spAutoFit/>
          </a:bodyPr>
          <a:lstStyle/>
          <a:p>
            <a:r>
              <a:rPr lang="en-US" b="1" i="1" dirty="0">
                <a:solidFill>
                  <a:schemeClr val="bg1"/>
                </a:solidFill>
              </a:rPr>
              <a:t>Cost effective</a:t>
            </a:r>
          </a:p>
          <a:p>
            <a:r>
              <a:rPr lang="en-US" dirty="0">
                <a:solidFill>
                  <a:schemeClr val="bg1"/>
                </a:solidFill>
              </a:rPr>
              <a:t>In the period of digital </a:t>
            </a:r>
          </a:p>
          <a:p>
            <a:r>
              <a:rPr lang="en-US" dirty="0">
                <a:solidFill>
                  <a:schemeClr val="bg1"/>
                </a:solidFill>
              </a:rPr>
              <a:t>transformation in our society, </a:t>
            </a:r>
          </a:p>
          <a:p>
            <a:r>
              <a:rPr lang="en-US" dirty="0">
                <a:solidFill>
                  <a:schemeClr val="bg1"/>
                </a:solidFill>
              </a:rPr>
              <a:t>various learning technologies </a:t>
            </a:r>
          </a:p>
          <a:p>
            <a:r>
              <a:rPr lang="en-US" dirty="0">
                <a:solidFill>
                  <a:schemeClr val="bg1"/>
                </a:solidFill>
              </a:rPr>
              <a:t>are available to create cost </a:t>
            </a:r>
          </a:p>
          <a:p>
            <a:r>
              <a:rPr lang="en-US" dirty="0">
                <a:solidFill>
                  <a:schemeClr val="bg1"/>
                </a:solidFill>
              </a:rPr>
              <a:t>effective, meaningful flexible, </a:t>
            </a:r>
          </a:p>
          <a:p>
            <a:r>
              <a:rPr lang="en-US" dirty="0">
                <a:solidFill>
                  <a:schemeClr val="bg1"/>
                </a:solidFill>
              </a:rPr>
              <a:t>distributed learning materials.</a:t>
            </a:r>
          </a:p>
        </p:txBody>
      </p:sp>
    </p:spTree>
    <p:extLst>
      <p:ext uri="{BB962C8B-B14F-4D97-AF65-F5344CB8AC3E}">
        <p14:creationId xmlns:p14="http://schemas.microsoft.com/office/powerpoint/2010/main" val="1050260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path" presetSubtype="0" fill="hold" nodeType="clickEffect">
                                  <p:stCondLst>
                                    <p:cond delay="0"/>
                                  </p:stCondLst>
                                  <p:childTnLst>
                                    <p:animMotion origin="layout" path="M -2.08333E-7 -0.03704 L -2.08333E-7 0.21296 " pathEditMode="relative" rAng="0" ptsTypes="AA">
                                      <p:cBhvr>
                                        <p:cTn id="10" dur="2000" spd="-100000" fill="hold"/>
                                        <p:tgtEl>
                                          <p:spTgt spid="14"/>
                                        </p:tgtEl>
                                        <p:attrNameLst>
                                          <p:attrName>ppt_x</p:attrName>
                                          <p:attrName>ppt_y</p:attrName>
                                        </p:attrNameLst>
                                      </p:cBhvr>
                                      <p:rCtr x="0" y="12500"/>
                                    </p:animMotion>
                                  </p:childTnLst>
                                  <p:subTnLst>
                                    <p:animClr clrSpc="rgb" dir="cw">
                                      <p:cBhvr override="childStyle">
                                        <p:cTn dur="1" fill="hold" display="0" masterRel="nextClick" afterEffect="1"/>
                                        <p:tgtEl>
                                          <p:spTgt spid="14"/>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2253 -0.02176 L -0.12135 0.22153 " pathEditMode="relative" rAng="0" ptsTypes="AA">
                                      <p:cBhvr>
                                        <p:cTn id="18" dur="2000" spd="-100000" fill="hold"/>
                                        <p:tgtEl>
                                          <p:spTgt spid="18"/>
                                        </p:tgtEl>
                                        <p:attrNameLst>
                                          <p:attrName>ppt_x</p:attrName>
                                          <p:attrName>ppt_y</p:attrName>
                                        </p:attrNameLst>
                                      </p:cBhvr>
                                      <p:rCtr x="-7201" y="12153"/>
                                    </p:animMotion>
                                  </p:childTnLst>
                                  <p:subTnLst>
                                    <p:animClr clrSpc="rgb" dir="cw">
                                      <p:cBhvr override="childStyle">
                                        <p:cTn dur="1" fill="hold" display="0" masterRel="nextClick" afterEffect="1"/>
                                        <p:tgtEl>
                                          <p:spTgt spid="18"/>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293 0.00625 L -1.66667E-6 2.22222E-6 " pathEditMode="relative" rAng="0" ptsTypes="AA">
                                      <p:cBhvr>
                                        <p:cTn id="26" dur="2000" spd="-100000" fill="hold"/>
                                        <p:tgtEl>
                                          <p:spTgt spid="21"/>
                                        </p:tgtEl>
                                        <p:attrNameLst>
                                          <p:attrName>ppt_x</p:attrName>
                                          <p:attrName>ppt_y</p:attrName>
                                        </p:attrNameLst>
                                      </p:cBhvr>
                                      <p:rCtr x="-1471" y="-324"/>
                                    </p:animMotion>
                                  </p:childTnLst>
                                  <p:subTnLst>
                                    <p:animClr clrSpc="rgb" dir="cw">
                                      <p:cBhvr override="childStyle">
                                        <p:cTn dur="1" fill="hold" display="0" masterRel="nextClick" afterEffect="1"/>
                                        <p:tgtEl>
                                          <p:spTgt spid="21"/>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25E-6 -1.48148E-6 L 0.01589 0.02824 " pathEditMode="relative" rAng="0" ptsTypes="AA">
                                      <p:cBhvr>
                                        <p:cTn id="34" dur="2000" fill="hold"/>
                                        <p:tgtEl>
                                          <p:spTgt spid="31"/>
                                        </p:tgtEl>
                                        <p:attrNameLst>
                                          <p:attrName>ppt_x</p:attrName>
                                          <p:attrName>ppt_y</p:attrName>
                                        </p:attrNameLst>
                                      </p:cBhvr>
                                      <p:rCtr x="794" y="1412"/>
                                    </p:animMotion>
                                  </p:childTnLst>
                                  <p:subTnLst>
                                    <p:animClr clrSpc="rgb" dir="cw">
                                      <p:cBhvr override="childStyle">
                                        <p:cTn dur="1" fill="hold" display="0" masterRel="nextClick" afterEffect="1"/>
                                        <p:tgtEl>
                                          <p:spTgt spid="31"/>
                                        </p:tgtEl>
                                        <p:attrNameLst>
                                          <p:attrName>ppt_c</p:attrName>
                                        </p:attrNameLst>
                                      </p:cBhvr>
                                      <p:to>
                                        <a:schemeClr val="bg2"/>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00326 0.04074 L 0.00156 -0.07662 " pathEditMode="relative" rAng="0" ptsTypes="AA">
                                      <p:cBhvr>
                                        <p:cTn id="42" dur="2000" spd="-100000" fill="hold"/>
                                        <p:tgtEl>
                                          <p:spTgt spid="24"/>
                                        </p:tgtEl>
                                        <p:attrNameLst>
                                          <p:attrName>ppt_x</p:attrName>
                                          <p:attrName>ppt_y</p:attrName>
                                        </p:attrNameLst>
                                      </p:cBhvr>
                                      <p:rCtr x="-91" y="-5880"/>
                                    </p:animMotion>
                                  </p:childTnLst>
                                  <p:subTnLst>
                                    <p:animClr clrSpc="rgb" dir="cw">
                                      <p:cBhvr override="childStyle">
                                        <p:cTn dur="1" fill="hold" display="0" masterRel="nextClick" afterEffect="1"/>
                                        <p:tgtEl>
                                          <p:spTgt spid="24"/>
                                        </p:tgtEl>
                                        <p:attrNameLst>
                                          <p:attrName>ppt_c</p:attrName>
                                        </p:attrNameLst>
                                      </p:cBhvr>
                                      <p:to>
                                        <a:schemeClr val="bg2"/>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05546 -0.11343 L -0.01745 0.02616 " pathEditMode="relative" rAng="0" ptsTypes="AA">
                                      <p:cBhvr>
                                        <p:cTn id="50" dur="2000" fill="hold"/>
                                        <p:tgtEl>
                                          <p:spTgt spid="26"/>
                                        </p:tgtEl>
                                        <p:attrNameLst>
                                          <p:attrName>ppt_x</p:attrName>
                                          <p:attrName>ppt_y</p:attrName>
                                        </p:attrNameLst>
                                      </p:cBhvr>
                                      <p:rCtr x="-3646" y="6968"/>
                                    </p:animMotion>
                                  </p:childTnLst>
                                  <p:subTnLst>
                                    <p:animClr clrSpc="rgb" dir="cw">
                                      <p:cBhvr override="childStyle">
                                        <p:cTn dur="1" fill="hold" display="0" masterRel="nextClick" afterEffect="1"/>
                                        <p:tgtEl>
                                          <p:spTgt spid="26"/>
                                        </p:tgtEl>
                                        <p:attrNameLst>
                                          <p:attrName>ppt_c</p:attrName>
                                        </p:attrNameLst>
                                      </p:cBhvr>
                                      <p:to>
                                        <a:schemeClr val="bg2"/>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0.01888 0.00278 L 0.09283 -0.00903 " pathEditMode="relative" rAng="0" ptsTypes="AA">
                                      <p:cBhvr>
                                        <p:cTn id="58" dur="2000" spd="-100000" fill="hold"/>
                                        <p:tgtEl>
                                          <p:spTgt spid="30"/>
                                        </p:tgtEl>
                                        <p:attrNameLst>
                                          <p:attrName>ppt_x</p:attrName>
                                          <p:attrName>ppt_y</p:attrName>
                                        </p:attrNameLst>
                                      </p:cBhvr>
                                      <p:rCtr x="5586" y="-602"/>
                                    </p:animMotion>
                                  </p:childTnLst>
                                  <p:subTnLst>
                                    <p:animClr clrSpc="rgb" dir="cw">
                                      <p:cBhvr override="childStyle">
                                        <p:cTn dur="1" fill="hold" display="0" masterRel="nextClick" afterEffect="1"/>
                                        <p:tgtEl>
                                          <p:spTgt spid="30"/>
                                        </p:tgtEl>
                                        <p:attrNameLst>
                                          <p:attrName>ppt_c</p:attrName>
                                        </p:attrNameLst>
                                      </p:cBhvr>
                                      <p:to>
                                        <a:schemeClr val="bg2"/>
                                      </p:to>
                                    </p:animClr>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0.0095 -0.00833 L 0.05274 0.07431 " pathEditMode="relative" rAng="0" ptsTypes="AA">
                                      <p:cBhvr>
                                        <p:cTn id="66" dur="2000" spd="-100000" fill="hold"/>
                                        <p:tgtEl>
                                          <p:spTgt spid="25"/>
                                        </p:tgtEl>
                                        <p:attrNameLst>
                                          <p:attrName>ppt_x</p:attrName>
                                          <p:attrName>ppt_y</p:attrName>
                                        </p:attrNameLst>
                                      </p:cBhvr>
                                      <p:rCtr x="3112" y="4120"/>
                                    </p:animMotion>
                                  </p:childTnLst>
                                  <p:subTnLst>
                                    <p:animClr clrSpc="rgb" dir="cw">
                                      <p:cBhvr override="childStyle">
                                        <p:cTn dur="1" fill="hold" display="0" masterRel="nextClick" afterEffect="1"/>
                                        <p:tgtEl>
                                          <p:spTgt spid="25"/>
                                        </p:tgtEl>
                                        <p:attrNameLst>
                                          <p:attrName>ppt_c</p:attrName>
                                        </p:attrNameLst>
                                      </p:cBhvr>
                                      <p:to>
                                        <a:schemeClr val="bg2"/>
                                      </p:to>
                                    </p:animClr>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0" grpId="0"/>
      <p:bldP spid="11" grpId="0"/>
      <p:bldP spid="12" grpId="0"/>
      <p:bldP spid="13"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FEC05A-5120-F044-3942-48B2D0DB60BA}"/>
              </a:ext>
            </a:extLst>
          </p:cNvPr>
          <p:cNvPicPr>
            <a:picLocks noChangeAspect="1"/>
          </p:cNvPicPr>
          <p:nvPr/>
        </p:nvPicPr>
        <p:blipFill>
          <a:blip r:embed="rId2">
            <a:extLst>
              <a:ext uri="{28A0092B-C50C-407E-A947-70E740481C1C}">
                <a14:useLocalDpi xmlns:a14="http://schemas.microsoft.com/office/drawing/2010/main" val="0"/>
              </a:ext>
            </a:extLst>
          </a:blip>
          <a:srcRect l="1029" t="9063"/>
          <a:stretch>
            <a:fillRect/>
          </a:stretch>
        </p:blipFill>
        <p:spPr>
          <a:xfrm>
            <a:off x="1618086" y="1432560"/>
            <a:ext cx="9049913" cy="4434840"/>
          </a:xfrm>
          <a:prstGeom prst="rect">
            <a:avLst/>
          </a:prstGeom>
        </p:spPr>
      </p:pic>
      <p:sp>
        <p:nvSpPr>
          <p:cNvPr id="5" name="TextBox 4">
            <a:extLst>
              <a:ext uri="{FF2B5EF4-FFF2-40B4-BE49-F238E27FC236}">
                <a16:creationId xmlns:a16="http://schemas.microsoft.com/office/drawing/2014/main" id="{F8AB38F0-8297-17F5-A067-B36C90F3BC70}"/>
              </a:ext>
            </a:extLst>
          </p:cNvPr>
          <p:cNvSpPr txBox="1"/>
          <p:nvPr/>
        </p:nvSpPr>
        <p:spPr>
          <a:xfrm>
            <a:off x="1618087" y="667434"/>
            <a:ext cx="9049913" cy="646331"/>
          </a:xfrm>
          <a:prstGeom prst="rect">
            <a:avLst/>
          </a:prstGeom>
          <a:noFill/>
        </p:spPr>
        <p:txBody>
          <a:bodyPr wrap="none" rtlCol="0">
            <a:spAutoFit/>
          </a:bodyPr>
          <a:lstStyle/>
          <a:p>
            <a:pPr algn="ctr"/>
            <a:r>
              <a:rPr lang="en-US" sz="3600" b="1" dirty="0"/>
              <a:t>PAST EXPERIENCE with NATO and NORDIC ADL</a:t>
            </a:r>
          </a:p>
        </p:txBody>
      </p:sp>
    </p:spTree>
    <p:extLst>
      <p:ext uri="{BB962C8B-B14F-4D97-AF65-F5344CB8AC3E}">
        <p14:creationId xmlns:p14="http://schemas.microsoft.com/office/powerpoint/2010/main" val="1776562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23F54C-2FF1-30E4-3698-12AC5ED611E9}"/>
              </a:ext>
            </a:extLst>
          </p:cNvPr>
          <p:cNvGrpSpPr/>
          <p:nvPr/>
        </p:nvGrpSpPr>
        <p:grpSpPr>
          <a:xfrm>
            <a:off x="3392462" y="1067892"/>
            <a:ext cx="5473337" cy="5251268"/>
            <a:chOff x="3359332" y="819694"/>
            <a:chExt cx="5473337" cy="5251268"/>
          </a:xfrm>
        </p:grpSpPr>
        <p:sp>
          <p:nvSpPr>
            <p:cNvPr id="4" name="Oval 3">
              <a:extLst>
                <a:ext uri="{FF2B5EF4-FFF2-40B4-BE49-F238E27FC236}">
                  <a16:creationId xmlns:a16="http://schemas.microsoft.com/office/drawing/2014/main" id="{98D408FD-7EF4-3747-27A2-D53141747EDC}"/>
                </a:ext>
              </a:extLst>
            </p:cNvPr>
            <p:cNvSpPr/>
            <p:nvPr/>
          </p:nvSpPr>
          <p:spPr>
            <a:xfrm>
              <a:off x="3359332" y="819694"/>
              <a:ext cx="5473337" cy="525126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1D76837-E6ED-44F9-2D2D-64AC56ED9151}"/>
                </a:ext>
              </a:extLst>
            </p:cNvPr>
            <p:cNvSpPr/>
            <p:nvPr/>
          </p:nvSpPr>
          <p:spPr>
            <a:xfrm>
              <a:off x="4156167" y="1498963"/>
              <a:ext cx="3879667" cy="3892731"/>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9A7680C-5D1C-ED84-0796-6B5D96F8F9DA}"/>
                </a:ext>
              </a:extLst>
            </p:cNvPr>
            <p:cNvSpPr/>
            <p:nvPr/>
          </p:nvSpPr>
          <p:spPr>
            <a:xfrm>
              <a:off x="4763589" y="2099854"/>
              <a:ext cx="2664823" cy="26909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3BC31747-B81A-AFF1-FC22-60703D09489E}"/>
              </a:ext>
            </a:extLst>
          </p:cNvPr>
          <p:cNvSpPr/>
          <p:nvPr/>
        </p:nvSpPr>
        <p:spPr>
          <a:xfrm>
            <a:off x="4796719" y="2348052"/>
            <a:ext cx="2664823" cy="26909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761BC543-465B-2A4E-97D6-99CD5FD2E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244" y="3543388"/>
            <a:ext cx="713773" cy="300277"/>
          </a:xfrm>
          <a:prstGeom prst="rect">
            <a:avLst/>
          </a:prstGeom>
        </p:spPr>
      </p:pic>
      <p:sp>
        <p:nvSpPr>
          <p:cNvPr id="8" name="TextBox 7">
            <a:extLst>
              <a:ext uri="{FF2B5EF4-FFF2-40B4-BE49-F238E27FC236}">
                <a16:creationId xmlns:a16="http://schemas.microsoft.com/office/drawing/2014/main" id="{314625C1-98E3-C32B-A2F0-453A8DA305AC}"/>
              </a:ext>
            </a:extLst>
          </p:cNvPr>
          <p:cNvSpPr txBox="1"/>
          <p:nvPr/>
        </p:nvSpPr>
        <p:spPr>
          <a:xfrm>
            <a:off x="0" y="-10943"/>
            <a:ext cx="12225130" cy="892552"/>
          </a:xfrm>
          <a:prstGeom prst="rect">
            <a:avLst/>
          </a:prstGeom>
          <a:solidFill>
            <a:srgbClr val="002060"/>
          </a:solid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Charlemagne Std" panose="04020705060702020204" pitchFamily="82" charset="0"/>
              </a:rPr>
              <a:t>SMART  LEARNING</a:t>
            </a:r>
            <a:endParaRPr lang="en-US" sz="2800" b="1" dirty="0">
              <a:solidFill>
                <a:schemeClr val="bg1"/>
              </a:solidFill>
              <a:latin typeface="Charlemagne Std" panose="04020705060702020204" pitchFamily="82" charset="0"/>
            </a:endParaRPr>
          </a:p>
          <a:p>
            <a:pPr algn="ctr"/>
            <a:r>
              <a:rPr lang="en-US" sz="2400" b="1" dirty="0">
                <a:solidFill>
                  <a:srgbClr val="FFFF00"/>
                </a:solidFill>
                <a:effectLst>
                  <a:outerShdw blurRad="38100" dist="38100" dir="2700000" algn="tl">
                    <a:srgbClr val="000000">
                      <a:alpha val="43137"/>
                    </a:srgbClr>
                  </a:outerShdw>
                </a:effectLst>
                <a:latin typeface="Charlemagne Std" panose="04020705060702020204" pitchFamily="82" charset="0"/>
              </a:rPr>
              <a:t>P</a:t>
            </a:r>
            <a:r>
              <a:rPr lang="en-US" sz="1600" b="1" dirty="0">
                <a:solidFill>
                  <a:schemeClr val="bg1"/>
                </a:solidFill>
                <a:effectLst>
                  <a:outerShdw blurRad="38100" dist="38100" dir="2700000" algn="tl">
                    <a:srgbClr val="000000">
                      <a:alpha val="43137"/>
                    </a:srgbClr>
                  </a:outerShdw>
                </a:effectLst>
                <a:latin typeface="Charlemagne Std" panose="04020705060702020204" pitchFamily="82" charset="0"/>
              </a:rPr>
              <a:t>ROPERTIES, </a:t>
            </a:r>
            <a:r>
              <a:rPr lang="en-US" sz="2400" b="1" dirty="0">
                <a:solidFill>
                  <a:srgbClr val="FFFF00"/>
                </a:solidFill>
                <a:effectLst>
                  <a:outerShdw blurRad="38100" dist="38100" dir="2700000" algn="tl">
                    <a:srgbClr val="000000">
                      <a:alpha val="43137"/>
                    </a:srgbClr>
                  </a:outerShdw>
                </a:effectLst>
                <a:latin typeface="Charlemagne Std" panose="04020705060702020204" pitchFamily="82" charset="0"/>
              </a:rPr>
              <a:t>C</a:t>
            </a:r>
            <a:r>
              <a:rPr lang="en-US" sz="1600" b="1" dirty="0">
                <a:solidFill>
                  <a:schemeClr val="bg1"/>
                </a:solidFill>
                <a:effectLst>
                  <a:outerShdw blurRad="38100" dist="38100" dir="2700000" algn="tl">
                    <a:srgbClr val="000000">
                      <a:alpha val="43137"/>
                    </a:srgbClr>
                  </a:outerShdw>
                </a:effectLst>
                <a:latin typeface="Charlemagne Std" panose="04020705060702020204" pitchFamily="82" charset="0"/>
              </a:rPr>
              <a:t>HARACTERISTICS  and </a:t>
            </a:r>
            <a:r>
              <a:rPr lang="en-US" sz="2400" b="1" dirty="0">
                <a:solidFill>
                  <a:srgbClr val="FFFF00"/>
                </a:solidFill>
                <a:effectLst>
                  <a:outerShdw blurRad="38100" dist="38100" dir="2700000" algn="tl">
                    <a:srgbClr val="000000">
                      <a:alpha val="43137"/>
                    </a:srgbClr>
                  </a:outerShdw>
                </a:effectLst>
                <a:latin typeface="Charlemagne Std" panose="04020705060702020204" pitchFamily="82" charset="0"/>
              </a:rPr>
              <a:t>GUIDANCE</a:t>
            </a:r>
            <a:endParaRPr lang="en-US" sz="1600" b="1" dirty="0">
              <a:solidFill>
                <a:schemeClr val="bg1"/>
              </a:solidFill>
              <a:effectLst>
                <a:outerShdw blurRad="38100" dist="38100" dir="2700000" algn="tl">
                  <a:srgbClr val="000000">
                    <a:alpha val="43137"/>
                  </a:srgbClr>
                </a:outerShdw>
              </a:effectLst>
              <a:latin typeface="Charlemagne Std" panose="04020705060702020204" pitchFamily="82" charset="0"/>
            </a:endParaRPr>
          </a:p>
        </p:txBody>
      </p:sp>
      <p:pic>
        <p:nvPicPr>
          <p:cNvPr id="6" name="Picture 5">
            <a:extLst>
              <a:ext uri="{FF2B5EF4-FFF2-40B4-BE49-F238E27FC236}">
                <a16:creationId xmlns:a16="http://schemas.microsoft.com/office/drawing/2014/main" id="{6ABDEBE9-CDBC-88AC-E54F-352482DF078B}"/>
              </a:ext>
            </a:extLst>
          </p:cNvPr>
          <p:cNvPicPr>
            <a:picLocks noChangeAspect="1"/>
          </p:cNvPicPr>
          <p:nvPr/>
        </p:nvPicPr>
        <p:blipFill rotWithShape="1">
          <a:blip r:embed="rId3">
            <a:extLst>
              <a:ext uri="{28A0092B-C50C-407E-A947-70E740481C1C}">
                <a14:useLocalDpi xmlns:a14="http://schemas.microsoft.com/office/drawing/2010/main" val="0"/>
              </a:ext>
            </a:extLst>
          </a:blip>
          <a:srcRect l="42097" t="19389" r="42097" b="72564"/>
          <a:stretch/>
        </p:blipFill>
        <p:spPr>
          <a:xfrm>
            <a:off x="5165569" y="1837884"/>
            <a:ext cx="1927122" cy="551853"/>
          </a:xfrm>
          <a:prstGeom prst="rect">
            <a:avLst/>
          </a:prstGeom>
        </p:spPr>
      </p:pic>
      <p:pic>
        <p:nvPicPr>
          <p:cNvPr id="14" name="Picture 13">
            <a:extLst>
              <a:ext uri="{FF2B5EF4-FFF2-40B4-BE49-F238E27FC236}">
                <a16:creationId xmlns:a16="http://schemas.microsoft.com/office/drawing/2014/main" id="{7450D83C-589A-FDCA-0A8D-E072154D8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30" y="238540"/>
            <a:ext cx="12192000" cy="6858000"/>
          </a:xfrm>
          <a:prstGeom prst="rect">
            <a:avLst/>
          </a:prstGeom>
        </p:spPr>
      </p:pic>
      <p:sp>
        <p:nvSpPr>
          <p:cNvPr id="16" name="TextBox 15">
            <a:extLst>
              <a:ext uri="{FF2B5EF4-FFF2-40B4-BE49-F238E27FC236}">
                <a16:creationId xmlns:a16="http://schemas.microsoft.com/office/drawing/2014/main" id="{BB6E702D-1F28-B8DD-9C85-9072CD2FCC0B}"/>
              </a:ext>
            </a:extLst>
          </p:cNvPr>
          <p:cNvSpPr txBox="1"/>
          <p:nvPr/>
        </p:nvSpPr>
        <p:spPr>
          <a:xfrm>
            <a:off x="169349" y="3621418"/>
            <a:ext cx="3044423" cy="646331"/>
          </a:xfrm>
          <a:prstGeom prst="rect">
            <a:avLst/>
          </a:prstGeom>
          <a:noFill/>
        </p:spPr>
        <p:txBody>
          <a:bodyPr wrap="none" rtlCol="0">
            <a:spAutoFit/>
          </a:bodyPr>
          <a:lstStyle/>
          <a:p>
            <a:r>
              <a:rPr lang="en-US" dirty="0"/>
              <a:t>How to Provide Guidance in </a:t>
            </a:r>
          </a:p>
          <a:p>
            <a:r>
              <a:rPr lang="en-US" dirty="0"/>
              <a:t>The Design of Smart Learning?</a:t>
            </a:r>
          </a:p>
        </p:txBody>
      </p:sp>
    </p:spTree>
    <p:extLst>
      <p:ext uri="{BB962C8B-B14F-4D97-AF65-F5344CB8AC3E}">
        <p14:creationId xmlns:p14="http://schemas.microsoft.com/office/powerpoint/2010/main" val="220244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23F54C-2FF1-30E4-3698-12AC5ED611E9}"/>
              </a:ext>
            </a:extLst>
          </p:cNvPr>
          <p:cNvGrpSpPr/>
          <p:nvPr/>
        </p:nvGrpSpPr>
        <p:grpSpPr>
          <a:xfrm>
            <a:off x="3392462" y="1067892"/>
            <a:ext cx="5473337" cy="5251268"/>
            <a:chOff x="3359332" y="819694"/>
            <a:chExt cx="5473337" cy="5251268"/>
          </a:xfrm>
        </p:grpSpPr>
        <p:sp>
          <p:nvSpPr>
            <p:cNvPr id="4" name="Oval 3">
              <a:extLst>
                <a:ext uri="{FF2B5EF4-FFF2-40B4-BE49-F238E27FC236}">
                  <a16:creationId xmlns:a16="http://schemas.microsoft.com/office/drawing/2014/main" id="{98D408FD-7EF4-3747-27A2-D53141747EDC}"/>
                </a:ext>
              </a:extLst>
            </p:cNvPr>
            <p:cNvSpPr/>
            <p:nvPr/>
          </p:nvSpPr>
          <p:spPr>
            <a:xfrm>
              <a:off x="3359332" y="819694"/>
              <a:ext cx="5473337" cy="525126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1D76837-E6ED-44F9-2D2D-64AC56ED9151}"/>
                </a:ext>
              </a:extLst>
            </p:cNvPr>
            <p:cNvSpPr/>
            <p:nvPr/>
          </p:nvSpPr>
          <p:spPr>
            <a:xfrm>
              <a:off x="4156167" y="1498963"/>
              <a:ext cx="3879667" cy="3892731"/>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9A7680C-5D1C-ED84-0796-6B5D96F8F9DA}"/>
                </a:ext>
              </a:extLst>
            </p:cNvPr>
            <p:cNvSpPr/>
            <p:nvPr/>
          </p:nvSpPr>
          <p:spPr>
            <a:xfrm>
              <a:off x="4763589" y="2099854"/>
              <a:ext cx="2664823" cy="26909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3BC31747-B81A-AFF1-FC22-60703D09489E}"/>
              </a:ext>
            </a:extLst>
          </p:cNvPr>
          <p:cNvSpPr/>
          <p:nvPr/>
        </p:nvSpPr>
        <p:spPr>
          <a:xfrm>
            <a:off x="4796719" y="2348052"/>
            <a:ext cx="2664823" cy="26909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761BC543-465B-2A4E-97D6-99CD5FD2E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244" y="3543388"/>
            <a:ext cx="713773" cy="300277"/>
          </a:xfrm>
          <a:prstGeom prst="rect">
            <a:avLst/>
          </a:prstGeom>
        </p:spPr>
      </p:pic>
      <p:sp>
        <p:nvSpPr>
          <p:cNvPr id="8" name="TextBox 7">
            <a:extLst>
              <a:ext uri="{FF2B5EF4-FFF2-40B4-BE49-F238E27FC236}">
                <a16:creationId xmlns:a16="http://schemas.microsoft.com/office/drawing/2014/main" id="{314625C1-98E3-C32B-A2F0-453A8DA305AC}"/>
              </a:ext>
            </a:extLst>
          </p:cNvPr>
          <p:cNvSpPr txBox="1"/>
          <p:nvPr/>
        </p:nvSpPr>
        <p:spPr>
          <a:xfrm>
            <a:off x="0" y="-10943"/>
            <a:ext cx="12225130" cy="892552"/>
          </a:xfrm>
          <a:prstGeom prst="rect">
            <a:avLst/>
          </a:prstGeom>
          <a:solidFill>
            <a:srgbClr val="002060"/>
          </a:solid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Charlemagne Std" panose="04020705060702020204" pitchFamily="82" charset="0"/>
              </a:rPr>
              <a:t>SMART  LEARNING</a:t>
            </a:r>
            <a:endParaRPr lang="en-US" sz="2800" b="1" dirty="0">
              <a:solidFill>
                <a:schemeClr val="bg1"/>
              </a:solidFill>
              <a:latin typeface="Charlemagne Std" panose="04020705060702020204" pitchFamily="82" charset="0"/>
            </a:endParaRPr>
          </a:p>
          <a:p>
            <a:pPr algn="ctr"/>
            <a:r>
              <a:rPr lang="en-US" sz="2400" b="1" dirty="0">
                <a:solidFill>
                  <a:srgbClr val="FFFF00"/>
                </a:solidFill>
                <a:effectLst>
                  <a:outerShdw blurRad="38100" dist="38100" dir="2700000" algn="tl">
                    <a:srgbClr val="000000">
                      <a:alpha val="43137"/>
                    </a:srgbClr>
                  </a:outerShdw>
                </a:effectLst>
                <a:latin typeface="Charlemagne Std" panose="04020705060702020204" pitchFamily="82" charset="0"/>
              </a:rPr>
              <a:t>P</a:t>
            </a:r>
            <a:r>
              <a:rPr lang="en-US" sz="1600" b="1" dirty="0">
                <a:solidFill>
                  <a:schemeClr val="bg1"/>
                </a:solidFill>
                <a:effectLst>
                  <a:outerShdw blurRad="38100" dist="38100" dir="2700000" algn="tl">
                    <a:srgbClr val="000000">
                      <a:alpha val="43137"/>
                    </a:srgbClr>
                  </a:outerShdw>
                </a:effectLst>
                <a:latin typeface="Charlemagne Std" panose="04020705060702020204" pitchFamily="82" charset="0"/>
              </a:rPr>
              <a:t>ROPERTIES, </a:t>
            </a:r>
            <a:r>
              <a:rPr lang="en-US" sz="2400" b="1" dirty="0">
                <a:solidFill>
                  <a:srgbClr val="FFFF00"/>
                </a:solidFill>
                <a:effectLst>
                  <a:outerShdw blurRad="38100" dist="38100" dir="2700000" algn="tl">
                    <a:srgbClr val="000000">
                      <a:alpha val="43137"/>
                    </a:srgbClr>
                  </a:outerShdw>
                </a:effectLst>
                <a:latin typeface="Charlemagne Std" panose="04020705060702020204" pitchFamily="82" charset="0"/>
              </a:rPr>
              <a:t>C</a:t>
            </a:r>
            <a:r>
              <a:rPr lang="en-US" sz="1600" b="1" dirty="0">
                <a:solidFill>
                  <a:schemeClr val="bg1"/>
                </a:solidFill>
                <a:effectLst>
                  <a:outerShdw blurRad="38100" dist="38100" dir="2700000" algn="tl">
                    <a:srgbClr val="000000">
                      <a:alpha val="43137"/>
                    </a:srgbClr>
                  </a:outerShdw>
                </a:effectLst>
                <a:latin typeface="Charlemagne Std" panose="04020705060702020204" pitchFamily="82" charset="0"/>
              </a:rPr>
              <a:t>HARACTERISTICS  and   </a:t>
            </a:r>
            <a:r>
              <a:rPr lang="en-US" sz="2400" b="1" dirty="0">
                <a:solidFill>
                  <a:srgbClr val="FFFF00"/>
                </a:solidFill>
                <a:effectLst>
                  <a:outerShdw blurRad="38100" dist="38100" dir="2700000" algn="tl">
                    <a:srgbClr val="000000">
                      <a:alpha val="43137"/>
                    </a:srgbClr>
                  </a:outerShdw>
                </a:effectLst>
                <a:latin typeface="Charlemagne Std" panose="04020705060702020204" pitchFamily="82" charset="0"/>
              </a:rPr>
              <a:t>GUIDANCE</a:t>
            </a:r>
            <a:endParaRPr lang="en-US" sz="1600" b="1" dirty="0">
              <a:solidFill>
                <a:schemeClr val="bg1"/>
              </a:solidFill>
              <a:effectLst>
                <a:outerShdw blurRad="38100" dist="38100" dir="2700000" algn="tl">
                  <a:srgbClr val="000000">
                    <a:alpha val="43137"/>
                  </a:srgbClr>
                </a:outerShdw>
              </a:effectLst>
              <a:latin typeface="Charlemagne Std" panose="04020705060702020204" pitchFamily="82" charset="0"/>
            </a:endParaRPr>
          </a:p>
        </p:txBody>
      </p:sp>
      <p:pic>
        <p:nvPicPr>
          <p:cNvPr id="6" name="Picture 5">
            <a:extLst>
              <a:ext uri="{FF2B5EF4-FFF2-40B4-BE49-F238E27FC236}">
                <a16:creationId xmlns:a16="http://schemas.microsoft.com/office/drawing/2014/main" id="{6ABDEBE9-CDBC-88AC-E54F-352482DF078B}"/>
              </a:ext>
            </a:extLst>
          </p:cNvPr>
          <p:cNvPicPr>
            <a:picLocks noChangeAspect="1"/>
          </p:cNvPicPr>
          <p:nvPr/>
        </p:nvPicPr>
        <p:blipFill rotWithShape="1">
          <a:blip r:embed="rId3">
            <a:extLst>
              <a:ext uri="{28A0092B-C50C-407E-A947-70E740481C1C}">
                <a14:useLocalDpi xmlns:a14="http://schemas.microsoft.com/office/drawing/2010/main" val="0"/>
              </a:ext>
            </a:extLst>
          </a:blip>
          <a:srcRect l="42097" t="19389" r="42097" b="72564"/>
          <a:stretch/>
        </p:blipFill>
        <p:spPr>
          <a:xfrm>
            <a:off x="5165569" y="1837884"/>
            <a:ext cx="1927122" cy="551853"/>
          </a:xfrm>
          <a:prstGeom prst="rect">
            <a:avLst/>
          </a:prstGeom>
        </p:spPr>
      </p:pic>
      <p:sp>
        <p:nvSpPr>
          <p:cNvPr id="5" name="TextBox 4">
            <a:extLst>
              <a:ext uri="{FF2B5EF4-FFF2-40B4-BE49-F238E27FC236}">
                <a16:creationId xmlns:a16="http://schemas.microsoft.com/office/drawing/2014/main" id="{8855894F-967D-99DD-6767-C38BC5286F2F}"/>
              </a:ext>
            </a:extLst>
          </p:cNvPr>
          <p:cNvSpPr txBox="1"/>
          <p:nvPr/>
        </p:nvSpPr>
        <p:spPr>
          <a:xfrm>
            <a:off x="169349" y="3621418"/>
            <a:ext cx="3044423" cy="646331"/>
          </a:xfrm>
          <a:prstGeom prst="rect">
            <a:avLst/>
          </a:prstGeom>
          <a:noFill/>
        </p:spPr>
        <p:txBody>
          <a:bodyPr wrap="none" rtlCol="0">
            <a:spAutoFit/>
          </a:bodyPr>
          <a:lstStyle/>
          <a:p>
            <a:r>
              <a:rPr lang="en-US" dirty="0"/>
              <a:t>How to Provide Guidance in </a:t>
            </a:r>
          </a:p>
          <a:p>
            <a:r>
              <a:rPr lang="en-US" dirty="0"/>
              <a:t>the Design of Smart Learning?</a:t>
            </a:r>
          </a:p>
        </p:txBody>
      </p:sp>
      <p:pic>
        <p:nvPicPr>
          <p:cNvPr id="15" name="Picture 14">
            <a:extLst>
              <a:ext uri="{FF2B5EF4-FFF2-40B4-BE49-F238E27FC236}">
                <a16:creationId xmlns:a16="http://schemas.microsoft.com/office/drawing/2014/main" id="{E4F85099-9875-9B3E-E7E8-E7676F0F2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048" y="756512"/>
            <a:ext cx="5927035" cy="5927035"/>
          </a:xfrm>
          <a:prstGeom prst="rect">
            <a:avLst/>
          </a:prstGeom>
        </p:spPr>
      </p:pic>
    </p:spTree>
    <p:extLst>
      <p:ext uri="{BB962C8B-B14F-4D97-AF65-F5344CB8AC3E}">
        <p14:creationId xmlns:p14="http://schemas.microsoft.com/office/powerpoint/2010/main" val="278583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9E890-0381-3180-9298-F2986D8EBDA8}"/>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474521C7-6098-B3BD-3C32-9BE9634A27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3680" y="446527"/>
            <a:ext cx="9398000" cy="5699317"/>
          </a:xfrm>
        </p:spPr>
      </p:pic>
    </p:spTree>
    <p:extLst>
      <p:ext uri="{BB962C8B-B14F-4D97-AF65-F5344CB8AC3E}">
        <p14:creationId xmlns:p14="http://schemas.microsoft.com/office/powerpoint/2010/main" val="4064746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F54B1-0E5C-8901-13AD-587D341537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1D509-0DDA-4361-67D9-24B0C4E58A45}"/>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A3A43F1A-0AB8-4DA1-F2C5-0BD44B8952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30" y="-111082"/>
            <a:ext cx="12311270" cy="7466039"/>
          </a:xfrm>
        </p:spPr>
      </p:pic>
      <p:sp>
        <p:nvSpPr>
          <p:cNvPr id="4" name="TextBox 3">
            <a:extLst>
              <a:ext uri="{FF2B5EF4-FFF2-40B4-BE49-F238E27FC236}">
                <a16:creationId xmlns:a16="http://schemas.microsoft.com/office/drawing/2014/main" id="{A2111927-20DF-53DC-E914-1B1B02453423}"/>
              </a:ext>
            </a:extLst>
          </p:cNvPr>
          <p:cNvSpPr txBox="1"/>
          <p:nvPr/>
        </p:nvSpPr>
        <p:spPr>
          <a:xfrm>
            <a:off x="7218680" y="4748014"/>
            <a:ext cx="889000" cy="646331"/>
          </a:xfrm>
          <a:prstGeom prst="rect">
            <a:avLst/>
          </a:prstGeom>
          <a:solidFill>
            <a:schemeClr val="tx1"/>
          </a:solidFill>
          <a:effectLst>
            <a:glow rad="228600">
              <a:schemeClr val="accent2">
                <a:satMod val="175000"/>
                <a:alpha val="40000"/>
              </a:schemeClr>
            </a:glow>
            <a:outerShdw blurRad="50800" dist="38100" algn="l" rotWithShape="0">
              <a:prstClr val="black">
                <a:alpha val="40000"/>
              </a:prstClr>
            </a:outerShdw>
          </a:effectLst>
        </p:spPr>
        <p:txBody>
          <a:bodyPr wrap="square">
            <a:spAutoFit/>
          </a:bodyPr>
          <a:lstStyle/>
          <a:p>
            <a:pPr algn="ctr"/>
            <a:r>
              <a:rPr lang="en-US" sz="1400" dirty="0">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Data Center</a:t>
            </a:r>
            <a:endParaRPr lang="en-US"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04DD2042-5094-DD7A-13D9-354E0BCEA691}"/>
              </a:ext>
            </a:extLst>
          </p:cNvPr>
          <p:cNvSpPr txBox="1"/>
          <p:nvPr/>
        </p:nvSpPr>
        <p:spPr>
          <a:xfrm>
            <a:off x="10332720" y="5846544"/>
            <a:ext cx="1673750" cy="646331"/>
          </a:xfrm>
          <a:prstGeom prst="rect">
            <a:avLst/>
          </a:prstGeom>
          <a:solidFill>
            <a:schemeClr val="tx1"/>
          </a:solidFill>
          <a:effectLst>
            <a:glow rad="228600">
              <a:schemeClr val="accent2">
                <a:satMod val="175000"/>
                <a:alpha val="40000"/>
              </a:schemeClr>
            </a:glow>
            <a:outerShdw blurRad="50800" dist="38100" algn="l" rotWithShape="0">
              <a:prstClr val="black">
                <a:alpha val="40000"/>
              </a:prstClr>
            </a:outerShdw>
          </a:effectLst>
        </p:spPr>
        <p:txBody>
          <a:bodyPr wrap="square">
            <a:spAutoFit/>
          </a:bodyPr>
          <a:lstStyle>
            <a:defPPr>
              <a:defRPr lang="en-US"/>
            </a:defPPr>
            <a:lvl1pPr algn="ctr">
              <a:defRPr sz="1400">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defRPr>
            </a:lvl1pPr>
          </a:lstStyle>
          <a:p>
            <a:r>
              <a:rPr lang="en-US"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Environmental Sustainability </a:t>
            </a:r>
          </a:p>
        </p:txBody>
      </p:sp>
      <p:pic>
        <p:nvPicPr>
          <p:cNvPr id="19" name="Picture 18">
            <a:extLst>
              <a:ext uri="{FF2B5EF4-FFF2-40B4-BE49-F238E27FC236}">
                <a16:creationId xmlns:a16="http://schemas.microsoft.com/office/drawing/2014/main" id="{83CDEC4B-8801-07F5-018E-EF0EC40E6160}"/>
              </a:ext>
            </a:extLst>
          </p:cNvPr>
          <p:cNvPicPr>
            <a:picLocks noChangeAspect="1"/>
          </p:cNvPicPr>
          <p:nvPr/>
        </p:nvPicPr>
        <p:blipFill>
          <a:blip r:embed="rId3">
            <a:extLst>
              <a:ext uri="{28A0092B-C50C-407E-A947-70E740481C1C}">
                <a14:useLocalDpi xmlns:a14="http://schemas.microsoft.com/office/drawing/2010/main" val="0"/>
              </a:ext>
            </a:extLst>
          </a:blip>
          <a:srcRect l="1367" t="-20049" r="-1367" b="20049"/>
          <a:stretch>
            <a:fillRect/>
          </a:stretch>
        </p:blipFill>
        <p:spPr>
          <a:xfrm>
            <a:off x="2702560" y="2542891"/>
            <a:ext cx="562002" cy="592736"/>
          </a:xfrm>
          <a:prstGeom prst="rect">
            <a:avLst/>
          </a:prstGeom>
        </p:spPr>
      </p:pic>
      <p:pic>
        <p:nvPicPr>
          <p:cNvPr id="12" name="Picture 11">
            <a:extLst>
              <a:ext uri="{FF2B5EF4-FFF2-40B4-BE49-F238E27FC236}">
                <a16:creationId xmlns:a16="http://schemas.microsoft.com/office/drawing/2014/main" id="{D871F807-01F2-A70B-5C3A-B8056BBA9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4582160" y="1563252"/>
            <a:ext cx="355600" cy="519032"/>
          </a:xfrm>
          <a:prstGeom prst="rect">
            <a:avLst/>
          </a:prstGeom>
        </p:spPr>
      </p:pic>
      <p:pic>
        <p:nvPicPr>
          <p:cNvPr id="13" name="Picture 12">
            <a:extLst>
              <a:ext uri="{FF2B5EF4-FFF2-40B4-BE49-F238E27FC236}">
                <a16:creationId xmlns:a16="http://schemas.microsoft.com/office/drawing/2014/main" id="{01406C19-6894-42F1-0E03-DE8F61844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995680" y="2700319"/>
            <a:ext cx="365760" cy="519032"/>
          </a:xfrm>
          <a:prstGeom prst="rect">
            <a:avLst/>
          </a:prstGeom>
        </p:spPr>
      </p:pic>
    </p:spTree>
    <p:extLst>
      <p:ext uri="{BB962C8B-B14F-4D97-AF65-F5344CB8AC3E}">
        <p14:creationId xmlns:p14="http://schemas.microsoft.com/office/powerpoint/2010/main" val="221315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6211 0.12894 L 0.06211 0.37894 " pathEditMode="relative" rAng="0" ptsTypes="AA">
                                      <p:cBhvr>
                                        <p:cTn id="6" dur="2000" fill="hold"/>
                                        <p:tgtEl>
                                          <p:spTgt spid="12"/>
                                        </p:tgtEl>
                                        <p:attrNameLst>
                                          <p:attrName>ppt_x</p:attrName>
                                          <p:attrName>ppt_y</p:attrName>
                                        </p:attrNameLst>
                                      </p:cBhvr>
                                      <p:rCtr x="0" y="12500"/>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4.58333E-6 -1.48148E-6 L 0.29896 -1.48148E-6 C 0.43282 -1.48148E-6 0.59792 0.07824 0.59792 0.14213 L 0.59792 0.28426 " pathEditMode="relative" rAng="0" ptsTypes="AAAA">
                                      <p:cBhvr>
                                        <p:cTn id="10" dur="2000" fill="hold"/>
                                        <p:tgtEl>
                                          <p:spTgt spid="13"/>
                                        </p:tgtEl>
                                        <p:attrNameLst>
                                          <p:attrName>ppt_x</p:attrName>
                                          <p:attrName>ppt_y</p:attrName>
                                        </p:attrNameLst>
                                      </p:cBhvr>
                                      <p:rCtr x="29896" y="14213"/>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8A554-AA02-B176-70E4-B940F2E9C3F3}"/>
              </a:ext>
            </a:extLst>
          </p:cNvPr>
          <p:cNvSpPr>
            <a:spLocks noGrp="1"/>
          </p:cNvSpPr>
          <p:nvPr>
            <p:ph type="title"/>
          </p:nvPr>
        </p:nvSpPr>
        <p:spPr>
          <a:xfrm>
            <a:off x="838200" y="365125"/>
            <a:ext cx="11140440" cy="1325563"/>
          </a:xfrm>
        </p:spPr>
        <p:txBody>
          <a:bodyPr/>
          <a:lstStyle/>
          <a:p>
            <a:r>
              <a:rPr lang="en-US" b="1" dirty="0">
                <a:latin typeface="Arial" panose="020B0604020202020204" pitchFamily="34" charset="0"/>
                <a:cs typeface="Arial" panose="020B0604020202020204" pitchFamily="34" charset="0"/>
              </a:rPr>
              <a:t>Technological and Ethical Consideration</a:t>
            </a:r>
          </a:p>
        </p:txBody>
      </p:sp>
      <p:sp>
        <p:nvSpPr>
          <p:cNvPr id="3" name="Content Placeholder 2">
            <a:extLst>
              <a:ext uri="{FF2B5EF4-FFF2-40B4-BE49-F238E27FC236}">
                <a16:creationId xmlns:a16="http://schemas.microsoft.com/office/drawing/2014/main" id="{AFC4FC05-52E8-3CE5-9B60-82B636F9597F}"/>
              </a:ext>
            </a:extLst>
          </p:cNvPr>
          <p:cNvSpPr>
            <a:spLocks noGrp="1"/>
          </p:cNvSpPr>
          <p:nvPr>
            <p:ph idx="1"/>
          </p:nvPr>
        </p:nvSpPr>
        <p:spPr/>
        <p:txBody>
          <a:bodyPr/>
          <a:lstStyle/>
          <a:p>
            <a:pPr marL="0" indent="0">
              <a:buNone/>
            </a:pPr>
            <a:r>
              <a:rPr lang="en-US" dirty="0"/>
              <a:t>Environmental Sustainability means paying attention to the ecological impact of running AI and its supporting data centers. </a:t>
            </a:r>
          </a:p>
          <a:p>
            <a:r>
              <a:rPr lang="en-US" dirty="0"/>
              <a:t>It highlights issues like how much electricity these systems use, how much carbon they emit, and how much water and other resources are required to cool and operate the hardware. </a:t>
            </a:r>
          </a:p>
          <a:p>
            <a:r>
              <a:rPr lang="en-US" dirty="0"/>
              <a:t>It also implies designing and choosing AI and infrastructure in ways that reduce this footprint—for example, using more efficient models, cleaner energy sources, and responsible cooling and resource‑management practices</a:t>
            </a:r>
          </a:p>
        </p:txBody>
      </p:sp>
    </p:spTree>
    <p:extLst>
      <p:ext uri="{BB962C8B-B14F-4D97-AF65-F5344CB8AC3E}">
        <p14:creationId xmlns:p14="http://schemas.microsoft.com/office/powerpoint/2010/main" val="3873866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06C72-C54D-8493-AA0E-2820418B5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BCF6E-47D6-F46B-4867-CEDB0EC3E3A9}"/>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378ABDB0-BBCE-0D28-4926-14D848E425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30" y="-111082"/>
            <a:ext cx="12311270" cy="7466039"/>
          </a:xfrm>
        </p:spPr>
      </p:pic>
      <p:pic>
        <p:nvPicPr>
          <p:cNvPr id="19" name="Picture 18">
            <a:extLst>
              <a:ext uri="{FF2B5EF4-FFF2-40B4-BE49-F238E27FC236}">
                <a16:creationId xmlns:a16="http://schemas.microsoft.com/office/drawing/2014/main" id="{CE0FF57F-9400-51C8-6CD7-16C383A40638}"/>
              </a:ext>
            </a:extLst>
          </p:cNvPr>
          <p:cNvPicPr>
            <a:picLocks noChangeAspect="1"/>
          </p:cNvPicPr>
          <p:nvPr/>
        </p:nvPicPr>
        <p:blipFill>
          <a:blip r:embed="rId3">
            <a:extLst>
              <a:ext uri="{28A0092B-C50C-407E-A947-70E740481C1C}">
                <a14:useLocalDpi xmlns:a14="http://schemas.microsoft.com/office/drawing/2010/main" val="0"/>
              </a:ext>
            </a:extLst>
          </a:blip>
          <a:srcRect l="1367" t="-20049" r="-1367" b="20049"/>
          <a:stretch>
            <a:fillRect/>
          </a:stretch>
        </p:blipFill>
        <p:spPr>
          <a:xfrm>
            <a:off x="2702560" y="2502251"/>
            <a:ext cx="562002" cy="592736"/>
          </a:xfrm>
          <a:prstGeom prst="rect">
            <a:avLst/>
          </a:prstGeom>
        </p:spPr>
      </p:pic>
      <p:pic>
        <p:nvPicPr>
          <p:cNvPr id="12" name="Picture 11">
            <a:extLst>
              <a:ext uri="{FF2B5EF4-FFF2-40B4-BE49-F238E27FC236}">
                <a16:creationId xmlns:a16="http://schemas.microsoft.com/office/drawing/2014/main" id="{34857531-4D32-DD66-9926-4F9157A72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1879600" y="1027906"/>
            <a:ext cx="355600" cy="519032"/>
          </a:xfrm>
          <a:prstGeom prst="rect">
            <a:avLst/>
          </a:prstGeom>
        </p:spPr>
      </p:pic>
      <p:pic>
        <p:nvPicPr>
          <p:cNvPr id="13" name="Picture 12">
            <a:extLst>
              <a:ext uri="{FF2B5EF4-FFF2-40B4-BE49-F238E27FC236}">
                <a16:creationId xmlns:a16="http://schemas.microsoft.com/office/drawing/2014/main" id="{2ABCF65D-401D-06BC-802C-A59748206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627120" y="3856034"/>
            <a:ext cx="365760" cy="519032"/>
          </a:xfrm>
          <a:prstGeom prst="rect">
            <a:avLst/>
          </a:prstGeom>
        </p:spPr>
      </p:pic>
      <p:sp>
        <p:nvSpPr>
          <p:cNvPr id="10" name="Rectangle 9">
            <a:extLst>
              <a:ext uri="{FF2B5EF4-FFF2-40B4-BE49-F238E27FC236}">
                <a16:creationId xmlns:a16="http://schemas.microsoft.com/office/drawing/2014/main" id="{B36F665B-B58B-E2E5-4231-AF6449D090E8}"/>
              </a:ext>
            </a:extLst>
          </p:cNvPr>
          <p:cNvSpPr/>
          <p:nvPr/>
        </p:nvSpPr>
        <p:spPr>
          <a:xfrm>
            <a:off x="5445760" y="2248251"/>
            <a:ext cx="2733040" cy="60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C275D1-AB1A-AFED-3364-A2CF534FDD83}"/>
              </a:ext>
            </a:extLst>
          </p:cNvPr>
          <p:cNvSpPr/>
          <p:nvPr/>
        </p:nvSpPr>
        <p:spPr>
          <a:xfrm>
            <a:off x="8544560" y="365125"/>
            <a:ext cx="2733040" cy="60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06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50" presetClass="path" presetSubtype="0" accel="50000" decel="50000" fill="hold" nodeType="afterEffect">
                                  <p:stCondLst>
                                    <p:cond delay="0"/>
                                  </p:stCondLst>
                                  <p:childTnLst>
                                    <p:animMotion origin="layout" path="M 2.77556E-17 2.77556E-17 L 0.15169 2.77556E-17 C 0.21966 2.77556E-17 0.30378 0.08102 0.30378 0.14699 L 0.30378 0.29468 " pathEditMode="relative" rAng="0" ptsTypes="AAAA">
                                      <p:cBhvr>
                                        <p:cTn id="9" dur="2000" fill="hold"/>
                                        <p:tgtEl>
                                          <p:spTgt spid="12"/>
                                        </p:tgtEl>
                                        <p:attrNameLst>
                                          <p:attrName>ppt_x</p:attrName>
                                          <p:attrName>ppt_y</p:attrName>
                                        </p:attrNameLst>
                                      </p:cBhvr>
                                      <p:rCtr x="15182" y="14722"/>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nodeType="clickEffect">
                                  <p:stCondLst>
                                    <p:cond delay="0"/>
                                  </p:stCondLst>
                                  <p:childTnLst>
                                    <p:animMotion origin="layout" path="M 5.55112E-17 -0.00347 C 0.03529 0.10556 0.06745 -0.15625 0.10299 -0.04676 C 0.12513 0.02731 0.15885 0.06782 0.19362 0.06782 C 0.23359 0.06782 0.26549 0.02731 0.28789 -0.04676 L 0.39505 -0.37454 " pathEditMode="relative" rAng="0" ptsTypes="AAAAA">
                                      <p:cBhvr>
                                        <p:cTn id="17" dur="2000" fill="hold"/>
                                        <p:tgtEl>
                                          <p:spTgt spid="13"/>
                                        </p:tgtEl>
                                        <p:attrNameLst>
                                          <p:attrName>ppt_x</p:attrName>
                                          <p:attrName>ppt_y</p:attrName>
                                        </p:attrNameLst>
                                      </p:cBhvr>
                                      <p:rCtr x="19753" y="-1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A5031-5CC7-FC00-5CF3-5446D58D27C3}"/>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Pedagogical and Evaluation</a:t>
            </a:r>
          </a:p>
        </p:txBody>
      </p:sp>
      <p:sp>
        <p:nvSpPr>
          <p:cNvPr id="5" name="Content Placeholder 4">
            <a:extLst>
              <a:ext uri="{FF2B5EF4-FFF2-40B4-BE49-F238E27FC236}">
                <a16:creationId xmlns:a16="http://schemas.microsoft.com/office/drawing/2014/main" id="{4FF7CC7E-D105-B449-2D15-CC1F3B649F4A}"/>
              </a:ext>
            </a:extLst>
          </p:cNvPr>
          <p:cNvSpPr>
            <a:spLocks noGrp="1"/>
          </p:cNvSpPr>
          <p:nvPr>
            <p:ph idx="1"/>
          </p:nvPr>
        </p:nvSpPr>
        <p:spPr/>
        <p:txBody>
          <a:bodyPr>
            <a:normAutofit/>
          </a:bodyPr>
          <a:lstStyle/>
          <a:p>
            <a:pPr marL="0" indent="0">
              <a:buNone/>
            </a:pPr>
            <a:r>
              <a:rPr lang="en-US" dirty="0"/>
              <a:t>Adaptive learning and adaptive testing in AI in learning both mean that the system “adjusts as you go” so each learner gets a better fit.</a:t>
            </a:r>
          </a:p>
          <a:p>
            <a:pPr marL="0" indent="0">
              <a:buNone/>
            </a:pPr>
            <a:endParaRPr lang="en-US" dirty="0"/>
          </a:p>
          <a:p>
            <a:r>
              <a:rPr lang="en-US" b="1" dirty="0"/>
              <a:t>Adaptive learning (Pedagogical) </a:t>
            </a:r>
            <a:r>
              <a:rPr lang="en-US" dirty="0"/>
              <a:t>changes the lesson (what comes next) based on how you are doing, giving easier, harder, or different explanations as needed.</a:t>
            </a:r>
          </a:p>
          <a:p>
            <a:r>
              <a:rPr lang="en-US" b="1" dirty="0"/>
              <a:t>Adaptive testing (Evaluation) </a:t>
            </a:r>
            <a:r>
              <a:rPr lang="en-US" dirty="0"/>
              <a:t>changes the questions on a test based on each answer, so it can find your level with fewer, better-targeted questions</a:t>
            </a:r>
          </a:p>
        </p:txBody>
      </p:sp>
    </p:spTree>
    <p:extLst>
      <p:ext uri="{BB962C8B-B14F-4D97-AF65-F5344CB8AC3E}">
        <p14:creationId xmlns:p14="http://schemas.microsoft.com/office/powerpoint/2010/main" val="583205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53B37-95EF-357E-CC81-6DB49853E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44E60-AAA7-8265-2DF9-4920EF6F4707}"/>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EDF1ED3B-1807-575B-F67F-5680A46044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30" y="-111082"/>
            <a:ext cx="12311270" cy="7466039"/>
          </a:xfrm>
        </p:spPr>
      </p:pic>
      <p:pic>
        <p:nvPicPr>
          <p:cNvPr id="19" name="Picture 18">
            <a:extLst>
              <a:ext uri="{FF2B5EF4-FFF2-40B4-BE49-F238E27FC236}">
                <a16:creationId xmlns:a16="http://schemas.microsoft.com/office/drawing/2014/main" id="{E2DF64F7-ACA7-D6B7-59B1-D2C65A43FE5F}"/>
              </a:ext>
            </a:extLst>
          </p:cNvPr>
          <p:cNvPicPr>
            <a:picLocks noChangeAspect="1"/>
          </p:cNvPicPr>
          <p:nvPr/>
        </p:nvPicPr>
        <p:blipFill>
          <a:blip r:embed="rId3">
            <a:extLst>
              <a:ext uri="{28A0092B-C50C-407E-A947-70E740481C1C}">
                <a14:useLocalDpi xmlns:a14="http://schemas.microsoft.com/office/drawing/2010/main" val="0"/>
              </a:ext>
            </a:extLst>
          </a:blip>
          <a:srcRect l="1367" t="-20049" r="-1367" b="20049"/>
          <a:stretch>
            <a:fillRect/>
          </a:stretch>
        </p:blipFill>
        <p:spPr>
          <a:xfrm>
            <a:off x="2702560" y="2502251"/>
            <a:ext cx="562002" cy="592736"/>
          </a:xfrm>
          <a:prstGeom prst="rect">
            <a:avLst/>
          </a:prstGeom>
        </p:spPr>
      </p:pic>
      <p:pic>
        <p:nvPicPr>
          <p:cNvPr id="13" name="Picture 12">
            <a:extLst>
              <a:ext uri="{FF2B5EF4-FFF2-40B4-BE49-F238E27FC236}">
                <a16:creationId xmlns:a16="http://schemas.microsoft.com/office/drawing/2014/main" id="{FADD4ACB-E67C-C8C7-37B3-DB6692E9C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1788160" y="4263306"/>
            <a:ext cx="365760" cy="519032"/>
          </a:xfrm>
          <a:prstGeom prst="rect">
            <a:avLst/>
          </a:prstGeom>
        </p:spPr>
      </p:pic>
      <p:sp>
        <p:nvSpPr>
          <p:cNvPr id="11" name="Rectangle 10">
            <a:extLst>
              <a:ext uri="{FF2B5EF4-FFF2-40B4-BE49-F238E27FC236}">
                <a16:creationId xmlns:a16="http://schemas.microsoft.com/office/drawing/2014/main" id="{BE2C1DCA-096E-1B01-B886-FDF2E9250AE8}"/>
              </a:ext>
            </a:extLst>
          </p:cNvPr>
          <p:cNvSpPr/>
          <p:nvPr/>
        </p:nvSpPr>
        <p:spPr>
          <a:xfrm>
            <a:off x="8620760" y="2065989"/>
            <a:ext cx="2733040" cy="60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DB8D72-1C40-4D1D-5462-DB9EEA6FB834}"/>
              </a:ext>
            </a:extLst>
          </p:cNvPr>
          <p:cNvSpPr txBox="1"/>
          <p:nvPr/>
        </p:nvSpPr>
        <p:spPr>
          <a:xfrm>
            <a:off x="8578720" y="3073967"/>
            <a:ext cx="3297971" cy="400110"/>
          </a:xfrm>
          <a:prstGeom prst="rect">
            <a:avLst/>
          </a:prstGeom>
          <a:solidFill>
            <a:srgbClr val="000000"/>
          </a:solidFill>
          <a:effectLst>
            <a:glow rad="101600">
              <a:schemeClr val="accent5">
                <a:satMod val="175000"/>
                <a:alpha val="40000"/>
              </a:schemeClr>
            </a:glow>
          </a:effectLst>
        </p:spPr>
        <p:txBody>
          <a:bodyPr wrap="square">
            <a:spAutoFit/>
          </a:bodyPr>
          <a:lstStyle/>
          <a:p>
            <a:pPr algn="ctr"/>
            <a:r>
              <a:rPr lang="en-US" sz="2000" dirty="0">
                <a:solidFill>
                  <a:schemeClr val="bg1"/>
                </a:solidFill>
              </a:rPr>
              <a:t>Insufficient training  for AI use</a:t>
            </a:r>
          </a:p>
        </p:txBody>
      </p:sp>
      <p:sp>
        <p:nvSpPr>
          <p:cNvPr id="7" name="TextBox 6">
            <a:extLst>
              <a:ext uri="{FF2B5EF4-FFF2-40B4-BE49-F238E27FC236}">
                <a16:creationId xmlns:a16="http://schemas.microsoft.com/office/drawing/2014/main" id="{7072F84D-7C13-5C80-B03F-F0BEAF509187}"/>
              </a:ext>
            </a:extLst>
          </p:cNvPr>
          <p:cNvSpPr txBox="1"/>
          <p:nvPr/>
        </p:nvSpPr>
        <p:spPr>
          <a:xfrm>
            <a:off x="5693281" y="870106"/>
            <a:ext cx="2927479" cy="707886"/>
          </a:xfrm>
          <a:prstGeom prst="rect">
            <a:avLst/>
          </a:prstGeom>
          <a:solidFill>
            <a:srgbClr val="000000"/>
          </a:solidFill>
          <a:effectLst>
            <a:glow rad="101600">
              <a:schemeClr val="accent5">
                <a:satMod val="175000"/>
                <a:alpha val="40000"/>
              </a:schemeClr>
            </a:glow>
          </a:effectLst>
        </p:spPr>
        <p:txBody>
          <a:bodyPr wrap="square">
            <a:spAutoFit/>
          </a:bodyPr>
          <a:lstStyle/>
          <a:p>
            <a:pPr algn="ctr"/>
            <a:r>
              <a:rPr lang="en-US" sz="2000" dirty="0">
                <a:solidFill>
                  <a:schemeClr val="bg1"/>
                </a:solidFill>
              </a:rPr>
              <a:t>Professional Development in AI Training</a:t>
            </a:r>
          </a:p>
        </p:txBody>
      </p:sp>
      <p:sp>
        <p:nvSpPr>
          <p:cNvPr id="8" name="Rectangle 7">
            <a:extLst>
              <a:ext uri="{FF2B5EF4-FFF2-40B4-BE49-F238E27FC236}">
                <a16:creationId xmlns:a16="http://schemas.microsoft.com/office/drawing/2014/main" id="{A97037CC-042E-176B-A0C1-DB2A6B75E594}"/>
              </a:ext>
            </a:extLst>
          </p:cNvPr>
          <p:cNvSpPr/>
          <p:nvPr/>
        </p:nvSpPr>
        <p:spPr>
          <a:xfrm>
            <a:off x="5693281" y="359120"/>
            <a:ext cx="2733040" cy="60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17CED0D-5F0B-DEA7-F09A-F0577D13F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655320" y="1836953"/>
            <a:ext cx="365760" cy="519032"/>
          </a:xfrm>
          <a:prstGeom prst="rect">
            <a:avLst/>
          </a:prstGeom>
        </p:spPr>
      </p:pic>
    </p:spTree>
    <p:extLst>
      <p:ext uri="{BB962C8B-B14F-4D97-AF65-F5344CB8AC3E}">
        <p14:creationId xmlns:p14="http://schemas.microsoft.com/office/powerpoint/2010/main" val="339448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05052 -0.12315 L 0.14076 0.04513 C 0.15964 0.08217 0.18789 0.10439 0.21758 0.10439 C 0.2513 0.10439 0.27839 0.08217 0.29714 0.04513 L 0.38789 -0.12315 " pathEditMode="relative" rAng="0" ptsTypes="AAAAA">
                                      <p:cBhvr>
                                        <p:cTn id="10" dur="2000" fill="hold"/>
                                        <p:tgtEl>
                                          <p:spTgt spid="14"/>
                                        </p:tgtEl>
                                        <p:attrNameLst>
                                          <p:attrName>ppt_x</p:attrName>
                                          <p:attrName>ppt_y</p:attrName>
                                        </p:attrNameLst>
                                      </p:cBhvr>
                                      <p:rCtr x="16862" y="11366"/>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7" presetClass="path" presetSubtype="0" accel="50000" decel="50000" fill="hold" nodeType="clickEffect">
                                  <p:stCondLst>
                                    <p:cond delay="0"/>
                                  </p:stCondLst>
                                  <p:childTnLst>
                                    <p:animMotion origin="layout" path="M 0.05052 -0.17361 L 0.17786 -0.00532 C 0.20443 0.03171 0.24427 0.05394 0.2862 0.05394 C 0.33372 0.05394 0.37187 0.03171 0.39844 -0.00532 L 0.5263 -0.17361 " pathEditMode="relative" rAng="0" ptsTypes="AAAAA">
                                      <p:cBhvr>
                                        <p:cTn id="22" dur="2000" fill="hold"/>
                                        <p:tgtEl>
                                          <p:spTgt spid="13"/>
                                        </p:tgtEl>
                                        <p:attrNameLst>
                                          <p:attrName>ppt_x</p:attrName>
                                          <p:attrName>ppt_y</p:attrName>
                                        </p:attrNameLst>
                                      </p:cBhvr>
                                      <p:rCtr x="23789" y="11366"/>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2DBBD-8ED2-1503-839A-D057252808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F80B3-0D61-B660-AC5D-7F50CD8D58AD}"/>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Institutional and Management</a:t>
            </a:r>
          </a:p>
        </p:txBody>
      </p:sp>
      <p:sp>
        <p:nvSpPr>
          <p:cNvPr id="5" name="Content Placeholder 4">
            <a:extLst>
              <a:ext uri="{FF2B5EF4-FFF2-40B4-BE49-F238E27FC236}">
                <a16:creationId xmlns:a16="http://schemas.microsoft.com/office/drawing/2014/main" id="{A40DBC60-0E61-4F43-F0B6-4FF50CC1B5EB}"/>
              </a:ext>
            </a:extLst>
          </p:cNvPr>
          <p:cNvSpPr>
            <a:spLocks noGrp="1"/>
          </p:cNvSpPr>
          <p:nvPr>
            <p:ph idx="1"/>
          </p:nvPr>
        </p:nvSpPr>
        <p:spPr/>
        <p:txBody>
          <a:bodyPr>
            <a:normAutofit lnSpcReduction="10000"/>
          </a:bodyPr>
          <a:lstStyle/>
          <a:p>
            <a:pPr marL="0" indent="0">
              <a:buNone/>
            </a:pPr>
            <a:r>
              <a:rPr lang="en-US" sz="4400" dirty="0"/>
              <a:t>Teachers and students are encouraged or required to use AI, but management provides little structured training, guidance, or ongoing support, resulting in misuse, over‑reliance, or avoidance.​</a:t>
            </a:r>
          </a:p>
          <a:p>
            <a:r>
              <a:rPr lang="en-US" dirty="0"/>
              <a:t>Possible research question:</a:t>
            </a:r>
            <a:br>
              <a:rPr lang="en-US" dirty="0"/>
            </a:br>
            <a:r>
              <a:rPr lang="en-US" dirty="0"/>
              <a:t>How does a structured AI professional development and support program for teachers and students affect the quality, safety, and pedagogical value of AI use in a smart learning system?</a:t>
            </a:r>
          </a:p>
        </p:txBody>
      </p:sp>
    </p:spTree>
    <p:extLst>
      <p:ext uri="{BB962C8B-B14F-4D97-AF65-F5344CB8AC3E}">
        <p14:creationId xmlns:p14="http://schemas.microsoft.com/office/powerpoint/2010/main" val="1207019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19BB5-5182-EF54-D69C-E7E3CB580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7C9C10-A6E8-22DB-47C6-8D6845AD80F4}"/>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E697CE63-8EF4-29E6-C4D8-649226D3A6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30" y="-111082"/>
            <a:ext cx="12311270" cy="7466039"/>
          </a:xfrm>
        </p:spPr>
      </p:pic>
      <p:pic>
        <p:nvPicPr>
          <p:cNvPr id="19" name="Picture 18">
            <a:extLst>
              <a:ext uri="{FF2B5EF4-FFF2-40B4-BE49-F238E27FC236}">
                <a16:creationId xmlns:a16="http://schemas.microsoft.com/office/drawing/2014/main" id="{74275B3E-48F6-CAC8-4907-33577AF486B8}"/>
              </a:ext>
            </a:extLst>
          </p:cNvPr>
          <p:cNvPicPr>
            <a:picLocks noChangeAspect="1"/>
          </p:cNvPicPr>
          <p:nvPr/>
        </p:nvPicPr>
        <p:blipFill>
          <a:blip r:embed="rId3">
            <a:extLst>
              <a:ext uri="{28A0092B-C50C-407E-A947-70E740481C1C}">
                <a14:useLocalDpi xmlns:a14="http://schemas.microsoft.com/office/drawing/2010/main" val="0"/>
              </a:ext>
            </a:extLst>
          </a:blip>
          <a:srcRect l="1367" t="-20049" r="-1367" b="20049"/>
          <a:stretch>
            <a:fillRect/>
          </a:stretch>
        </p:blipFill>
        <p:spPr>
          <a:xfrm>
            <a:off x="2702560" y="2502251"/>
            <a:ext cx="562002" cy="592736"/>
          </a:xfrm>
          <a:prstGeom prst="rect">
            <a:avLst/>
          </a:prstGeom>
        </p:spPr>
      </p:pic>
      <p:pic>
        <p:nvPicPr>
          <p:cNvPr id="13" name="Picture 12">
            <a:extLst>
              <a:ext uri="{FF2B5EF4-FFF2-40B4-BE49-F238E27FC236}">
                <a16:creationId xmlns:a16="http://schemas.microsoft.com/office/drawing/2014/main" id="{B718D20F-C4F1-EDDB-B3D3-6C8AD94CF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655320" y="3600790"/>
            <a:ext cx="365760" cy="519032"/>
          </a:xfrm>
          <a:prstGeom prst="rect">
            <a:avLst/>
          </a:prstGeom>
        </p:spPr>
      </p:pic>
      <p:sp>
        <p:nvSpPr>
          <p:cNvPr id="11" name="Rectangle 10">
            <a:extLst>
              <a:ext uri="{FF2B5EF4-FFF2-40B4-BE49-F238E27FC236}">
                <a16:creationId xmlns:a16="http://schemas.microsoft.com/office/drawing/2014/main" id="{877FD6EB-8B7A-D012-B7A2-C7B473C48832}"/>
              </a:ext>
            </a:extLst>
          </p:cNvPr>
          <p:cNvSpPr/>
          <p:nvPr/>
        </p:nvSpPr>
        <p:spPr>
          <a:xfrm>
            <a:off x="8620760" y="5205429"/>
            <a:ext cx="2733040" cy="60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E19DF79-6E8E-7EF1-08EA-C8EF0B5D324A}"/>
              </a:ext>
            </a:extLst>
          </p:cNvPr>
          <p:cNvSpPr txBox="1"/>
          <p:nvPr/>
        </p:nvSpPr>
        <p:spPr>
          <a:xfrm>
            <a:off x="8620760" y="4196704"/>
            <a:ext cx="2927479" cy="707886"/>
          </a:xfrm>
          <a:prstGeom prst="rect">
            <a:avLst/>
          </a:prstGeom>
          <a:solidFill>
            <a:srgbClr val="000000"/>
          </a:solidFill>
          <a:effectLst>
            <a:glow rad="101600">
              <a:schemeClr val="accent5">
                <a:satMod val="175000"/>
                <a:alpha val="40000"/>
              </a:schemeClr>
            </a:glow>
          </a:effectLst>
        </p:spPr>
        <p:txBody>
          <a:bodyPr wrap="square">
            <a:spAutoFit/>
          </a:bodyPr>
          <a:lstStyle/>
          <a:p>
            <a:pPr algn="ctr"/>
            <a:r>
              <a:rPr lang="en-US" sz="2000" dirty="0">
                <a:solidFill>
                  <a:schemeClr val="bg1"/>
                </a:solidFill>
              </a:rPr>
              <a:t>Ethical AI Support in E‑Learning Interfaces</a:t>
            </a:r>
          </a:p>
        </p:txBody>
      </p:sp>
      <p:sp>
        <p:nvSpPr>
          <p:cNvPr id="8" name="Rectangle 7">
            <a:extLst>
              <a:ext uri="{FF2B5EF4-FFF2-40B4-BE49-F238E27FC236}">
                <a16:creationId xmlns:a16="http://schemas.microsoft.com/office/drawing/2014/main" id="{1189B594-FC28-2AB0-663A-BF5050F76AAF}"/>
              </a:ext>
            </a:extLst>
          </p:cNvPr>
          <p:cNvSpPr/>
          <p:nvPr/>
        </p:nvSpPr>
        <p:spPr>
          <a:xfrm>
            <a:off x="5699060" y="5885659"/>
            <a:ext cx="2733040" cy="60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0223EDA-30F6-8610-CDAC-36DA04078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15309" y="2738179"/>
            <a:ext cx="365760" cy="519032"/>
          </a:xfrm>
          <a:prstGeom prst="rect">
            <a:avLst/>
          </a:prstGeom>
        </p:spPr>
      </p:pic>
      <p:pic>
        <p:nvPicPr>
          <p:cNvPr id="3" name="Picture 2">
            <a:extLst>
              <a:ext uri="{FF2B5EF4-FFF2-40B4-BE49-F238E27FC236}">
                <a16:creationId xmlns:a16="http://schemas.microsoft.com/office/drawing/2014/main" id="{1E635DDC-014F-DBB1-0855-2DD329EC4E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4373880" y="2754990"/>
            <a:ext cx="365760" cy="519032"/>
          </a:xfrm>
          <a:prstGeom prst="rect">
            <a:avLst/>
          </a:prstGeom>
        </p:spPr>
      </p:pic>
      <p:sp>
        <p:nvSpPr>
          <p:cNvPr id="5" name="Rectangle 4">
            <a:extLst>
              <a:ext uri="{FF2B5EF4-FFF2-40B4-BE49-F238E27FC236}">
                <a16:creationId xmlns:a16="http://schemas.microsoft.com/office/drawing/2014/main" id="{4CFAD71B-754E-6F23-0FB8-031C7A9BA8B5}"/>
              </a:ext>
            </a:extLst>
          </p:cNvPr>
          <p:cNvSpPr/>
          <p:nvPr/>
        </p:nvSpPr>
        <p:spPr>
          <a:xfrm>
            <a:off x="8620760" y="3799346"/>
            <a:ext cx="2733040" cy="60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0CDB2C-28BF-E7BA-2503-65FCFE011FDD}"/>
              </a:ext>
            </a:extLst>
          </p:cNvPr>
          <p:cNvSpPr txBox="1"/>
          <p:nvPr/>
        </p:nvSpPr>
        <p:spPr>
          <a:xfrm>
            <a:off x="8735060" y="4141449"/>
            <a:ext cx="2927479" cy="707886"/>
          </a:xfrm>
          <a:prstGeom prst="rect">
            <a:avLst/>
          </a:prstGeom>
          <a:solidFill>
            <a:srgbClr val="000000"/>
          </a:solidFill>
          <a:effectLst>
            <a:glow rad="101600">
              <a:schemeClr val="accent5">
                <a:satMod val="175000"/>
                <a:alpha val="40000"/>
              </a:schemeClr>
            </a:glow>
          </a:effectLst>
        </p:spPr>
        <p:txBody>
          <a:bodyPr wrap="square">
            <a:spAutoFit/>
          </a:bodyPr>
          <a:lstStyle/>
          <a:p>
            <a:pPr algn="ctr"/>
            <a:r>
              <a:rPr lang="en-US" sz="2000" dirty="0">
                <a:solidFill>
                  <a:srgbClr val="FFFF00"/>
                </a:solidFill>
              </a:rPr>
              <a:t>Ethical AI Support in E‑Learning Interfaces</a:t>
            </a:r>
          </a:p>
        </p:txBody>
      </p:sp>
    </p:spTree>
    <p:extLst>
      <p:ext uri="{BB962C8B-B14F-4D97-AF65-F5344CB8AC3E}">
        <p14:creationId xmlns:p14="http://schemas.microsoft.com/office/powerpoint/2010/main" val="428482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7" presetClass="path" presetSubtype="0" accel="50000" decel="50000" fill="hold" nodeType="clickEffect">
                                  <p:stCondLst>
                                    <p:cond delay="0"/>
                                  </p:stCondLst>
                                  <p:childTnLst>
                                    <p:animMotion origin="layout" path="M 4.58333E-6 0.225 L 0.17447 0.09791 C 0.2108 0.06921 0.26536 0.05393 0.32265 0.05393 C 0.38763 0.05393 0.43984 0.06921 0.47617 0.09791 L 0.65078 0.225 " pathEditMode="relative" rAng="0" ptsTypes="AAAAA">
                                      <p:cBhvr>
                                        <p:cTn id="22" dur="2000" fill="hold"/>
                                        <p:tgtEl>
                                          <p:spTgt spid="14"/>
                                        </p:tgtEl>
                                        <p:attrNameLst>
                                          <p:attrName>ppt_x</p:attrName>
                                          <p:attrName>ppt_y</p:attrName>
                                        </p:attrNameLst>
                                      </p:cBhvr>
                                      <p:rCtr x="32539" y="-8565"/>
                                    </p:animMotion>
                                  </p:childTnLst>
                                </p:cTn>
                              </p:par>
                            </p:childTnLst>
                          </p:cTn>
                        </p:par>
                      </p:childTnLst>
                    </p:cTn>
                  </p:par>
                  <p:par>
                    <p:cTn id="23" fill="hold">
                      <p:stCondLst>
                        <p:cond delay="indefinite"/>
                      </p:stCondLst>
                      <p:childTnLst>
                        <p:par>
                          <p:cTn id="24" fill="hold">
                            <p:stCondLst>
                              <p:cond delay="0"/>
                            </p:stCondLst>
                            <p:childTnLst>
                              <p:par>
                                <p:cTn id="25" presetID="37" presetClass="path" presetSubtype="0" accel="50000" decel="50000" fill="hold" nodeType="clickEffect">
                                  <p:stCondLst>
                                    <p:cond delay="0"/>
                                  </p:stCondLst>
                                  <p:childTnLst>
                                    <p:animMotion origin="layout" path="M 2.08333E-6 0.22593 L 0.08528 0.09815 C 0.10299 0.06921 0.12956 0.05394 0.15755 0.05394 C 0.18945 0.05394 0.21484 0.06921 0.23255 0.09815 L 0.31797 0.22593 " pathEditMode="relative" rAng="0" ptsTypes="AAAAA">
                                      <p:cBhvr>
                                        <p:cTn id="26" dur="2000" fill="hold"/>
                                        <p:tgtEl>
                                          <p:spTgt spid="3"/>
                                        </p:tgtEl>
                                        <p:attrNameLst>
                                          <p:attrName>ppt_x</p:attrName>
                                          <p:attrName>ppt_y</p:attrName>
                                        </p:attrNameLst>
                                      </p:cBhvr>
                                      <p:rCtr x="15898" y="-8611"/>
                                    </p:animMotion>
                                  </p:childTnLst>
                                </p:cTn>
                              </p:par>
                            </p:childTnLst>
                          </p:cTn>
                        </p:par>
                      </p:childTnLst>
                    </p:cTn>
                  </p:par>
                  <p:par>
                    <p:cTn id="27" fill="hold">
                      <p:stCondLst>
                        <p:cond delay="indefinite"/>
                      </p:stCondLst>
                      <p:childTnLst>
                        <p:par>
                          <p:cTn id="28" fill="hold">
                            <p:stCondLst>
                              <p:cond delay="0"/>
                            </p:stCondLst>
                            <p:childTnLst>
                              <p:par>
                                <p:cTn id="29" presetID="37" presetClass="path" presetSubtype="0" accel="50000" decel="50000" fill="hold" nodeType="clickEffect">
                                  <p:stCondLst>
                                    <p:cond delay="0"/>
                                  </p:stCondLst>
                                  <p:childTnLst>
                                    <p:animMotion origin="layout" path="M 1.38778E-17 0.10833 L 0.16706 0.06783 C 0.20169 0.0588 0.25391 0.05394 0.30885 0.05394 C 0.37109 0.05394 0.42109 0.0588 0.45573 0.06783 L 0.62292 0.10833 " pathEditMode="relative" rAng="0" ptsTypes="AAAAA">
                                      <p:cBhvr>
                                        <p:cTn id="30" dur="2000" fill="hold"/>
                                        <p:tgtEl>
                                          <p:spTgt spid="13"/>
                                        </p:tgtEl>
                                        <p:attrNameLst>
                                          <p:attrName>ppt_x</p:attrName>
                                          <p:attrName>ppt_y</p:attrName>
                                        </p:attrNameLst>
                                      </p:cBhvr>
                                      <p:rCtr x="31146" y="-2731"/>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BF61E97-23FD-581A-5162-2DAF18579F6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864" b="21864"/>
          <a:stretch>
            <a:fillRect/>
          </a:stretch>
        </p:blipFill>
        <p:spPr>
          <a:xfrm>
            <a:off x="1524976" y="0"/>
            <a:ext cx="8999808" cy="8999808"/>
          </a:xfrm>
        </p:spPr>
      </p:pic>
      <p:sp>
        <p:nvSpPr>
          <p:cNvPr id="5" name="TextBox 4">
            <a:extLst>
              <a:ext uri="{FF2B5EF4-FFF2-40B4-BE49-F238E27FC236}">
                <a16:creationId xmlns:a16="http://schemas.microsoft.com/office/drawing/2014/main" id="{D17F498A-9DBD-87FB-09FE-68689882D96E}"/>
              </a:ext>
            </a:extLst>
          </p:cNvPr>
          <p:cNvSpPr txBox="1"/>
          <p:nvPr/>
        </p:nvSpPr>
        <p:spPr>
          <a:xfrm>
            <a:off x="2113280" y="91440"/>
            <a:ext cx="8187984" cy="1631216"/>
          </a:xfrm>
          <a:prstGeom prst="rect">
            <a:avLst/>
          </a:prstGeom>
          <a:noFill/>
        </p:spPr>
        <p:txBody>
          <a:bodyPr wrap="square" rtlCol="0">
            <a:spAutoFit/>
          </a:bodyPr>
          <a:lstStyle/>
          <a:p>
            <a:r>
              <a:rPr lang="en-US" sz="2800" b="1" dirty="0"/>
              <a:t>My NORDIC Connection:</a:t>
            </a:r>
            <a:br>
              <a:rPr lang="en-US" sz="2800" b="1" dirty="0"/>
            </a:br>
            <a:r>
              <a:rPr lang="en-US" sz="2400" b="1" dirty="0">
                <a:effectLst>
                  <a:outerShdw blurRad="38100" dist="38100" dir="2700000" algn="tl">
                    <a:srgbClr val="000000">
                      <a:alpha val="43137"/>
                    </a:srgbClr>
                  </a:outerShdw>
                </a:effectLst>
              </a:rPr>
              <a:t>Anika Siddique</a:t>
            </a:r>
            <a:r>
              <a:rPr lang="en-US" sz="2400" dirty="0">
                <a:effectLst>
                  <a:outerShdw blurRad="38100" dist="38100" dir="2700000" algn="tl">
                    <a:srgbClr val="000000">
                      <a:alpha val="43137"/>
                    </a:srgbClr>
                  </a:outerShdw>
                </a:effectLst>
              </a:rPr>
              <a:t>, a  niece of mine was born in Sweden plays for AIK Sweden  has played for  Bangladesh Girls National team. </a:t>
            </a:r>
          </a:p>
          <a:p>
            <a:r>
              <a:rPr lang="en-US" sz="2400" dirty="0">
                <a:effectLst>
                  <a:outerShdw blurRad="38100" dist="38100" dir="2700000" algn="tl">
                    <a:srgbClr val="000000">
                      <a:alpha val="43137"/>
                    </a:srgbClr>
                  </a:outerShdw>
                </a:effectLst>
              </a:rPr>
              <a:t>We had dinner at her home on Sunday. </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41219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68323-67C8-EB50-4F07-E88CBE432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15D22E-E94D-8B3D-3CAA-46126CA3963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Interface Design, Resource Support and Ethical Consideration</a:t>
            </a:r>
          </a:p>
        </p:txBody>
      </p:sp>
      <p:sp>
        <p:nvSpPr>
          <p:cNvPr id="5" name="Content Placeholder 4">
            <a:extLst>
              <a:ext uri="{FF2B5EF4-FFF2-40B4-BE49-F238E27FC236}">
                <a16:creationId xmlns:a16="http://schemas.microsoft.com/office/drawing/2014/main" id="{0EB5F144-2BCA-1568-6A47-FA1DAD32A691}"/>
              </a:ext>
            </a:extLst>
          </p:cNvPr>
          <p:cNvSpPr>
            <a:spLocks noGrp="1"/>
          </p:cNvSpPr>
          <p:nvPr>
            <p:ph idx="1"/>
          </p:nvPr>
        </p:nvSpPr>
        <p:spPr/>
        <p:txBody>
          <a:bodyPr>
            <a:normAutofit/>
          </a:bodyPr>
          <a:lstStyle/>
          <a:p>
            <a:pPr marL="0" indent="0">
              <a:buNone/>
            </a:pPr>
            <a:r>
              <a:rPr lang="en-US" sz="4400" dirty="0"/>
              <a:t>AI in a learning platform should be easy to see, easy to understand, and under the learner’s control, while following strong ethical principles so learners always feel supported and respected.</a:t>
            </a:r>
            <a:endParaRPr lang="en-US" dirty="0"/>
          </a:p>
        </p:txBody>
      </p:sp>
    </p:spTree>
    <p:extLst>
      <p:ext uri="{BB962C8B-B14F-4D97-AF65-F5344CB8AC3E}">
        <p14:creationId xmlns:p14="http://schemas.microsoft.com/office/powerpoint/2010/main" val="2800143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7A4139-D92E-A675-DB68-F9AC7DE21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88" y="0"/>
            <a:ext cx="10408920" cy="6858000"/>
          </a:xfrm>
          <a:prstGeom prst="rect">
            <a:avLst/>
          </a:prstGeom>
        </p:spPr>
      </p:pic>
      <p:sp>
        <p:nvSpPr>
          <p:cNvPr id="2" name="Rectangle 1">
            <a:extLst>
              <a:ext uri="{FF2B5EF4-FFF2-40B4-BE49-F238E27FC236}">
                <a16:creationId xmlns:a16="http://schemas.microsoft.com/office/drawing/2014/main" id="{A63ED86D-BF7C-C3DB-7AED-E4695409A2F6}"/>
              </a:ext>
            </a:extLst>
          </p:cNvPr>
          <p:cNvSpPr/>
          <p:nvPr/>
        </p:nvSpPr>
        <p:spPr>
          <a:xfrm>
            <a:off x="912088" y="1551398"/>
            <a:ext cx="4798032" cy="4787757"/>
          </a:xfrm>
          <a:prstGeom prst="rect">
            <a:avLst/>
          </a:prstGeom>
          <a:noFill/>
          <a:ln w="88900" cmpd="sng">
            <a:solidFill>
              <a:srgbClr val="FF0000">
                <a:alpha val="9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977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7A4139-D92E-A675-DB68-F9AC7DE21A2F}"/>
              </a:ext>
            </a:extLst>
          </p:cNvPr>
          <p:cNvPicPr>
            <a:picLocks noChangeAspect="1"/>
          </p:cNvPicPr>
          <p:nvPr/>
        </p:nvPicPr>
        <p:blipFill>
          <a:blip r:embed="rId2">
            <a:extLst>
              <a:ext uri="{28A0092B-C50C-407E-A947-70E740481C1C}">
                <a14:useLocalDpi xmlns:a14="http://schemas.microsoft.com/office/drawing/2010/main" val="0"/>
              </a:ext>
            </a:extLst>
          </a:blip>
          <a:srcRect t="36420" r="54067" b="9383"/>
          <a:stretch/>
        </p:blipFill>
        <p:spPr>
          <a:xfrm>
            <a:off x="1730742" y="-84811"/>
            <a:ext cx="9039860" cy="7027621"/>
          </a:xfrm>
          <a:prstGeom prst="rect">
            <a:avLst/>
          </a:prstGeom>
        </p:spPr>
      </p:pic>
    </p:spTree>
    <p:extLst>
      <p:ext uri="{BB962C8B-B14F-4D97-AF65-F5344CB8AC3E}">
        <p14:creationId xmlns:p14="http://schemas.microsoft.com/office/powerpoint/2010/main" val="1276632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7A4139-D92E-A675-DB68-F9AC7DE21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 y="0"/>
            <a:ext cx="10408920" cy="6858000"/>
          </a:xfrm>
          <a:prstGeom prst="rect">
            <a:avLst/>
          </a:prstGeom>
        </p:spPr>
      </p:pic>
    </p:spTree>
    <p:extLst>
      <p:ext uri="{BB962C8B-B14F-4D97-AF65-F5344CB8AC3E}">
        <p14:creationId xmlns:p14="http://schemas.microsoft.com/office/powerpoint/2010/main" val="1310130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7A4139-D92E-A675-DB68-F9AC7DE21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 y="0"/>
            <a:ext cx="10408920" cy="6858000"/>
          </a:xfrm>
          <a:prstGeom prst="rect">
            <a:avLst/>
          </a:prstGeom>
        </p:spPr>
      </p:pic>
      <p:sp>
        <p:nvSpPr>
          <p:cNvPr id="4" name="Freeform: Shape 3">
            <a:extLst>
              <a:ext uri="{FF2B5EF4-FFF2-40B4-BE49-F238E27FC236}">
                <a16:creationId xmlns:a16="http://schemas.microsoft.com/office/drawing/2014/main" id="{E3C75926-3965-6170-BEFF-ACCA0A528ED7}"/>
              </a:ext>
            </a:extLst>
          </p:cNvPr>
          <p:cNvSpPr/>
          <p:nvPr/>
        </p:nvSpPr>
        <p:spPr>
          <a:xfrm>
            <a:off x="5686555" y="1614483"/>
            <a:ext cx="2159000" cy="4487606"/>
          </a:xfrm>
          <a:custGeom>
            <a:avLst/>
            <a:gdLst>
              <a:gd name="connsiteX0" fmla="*/ 1955800 w 2159000"/>
              <a:gd name="connsiteY0" fmla="*/ 101873 h 4487606"/>
              <a:gd name="connsiteX1" fmla="*/ 1955800 w 2159000"/>
              <a:gd name="connsiteY1" fmla="*/ 101873 h 4487606"/>
              <a:gd name="connsiteX2" fmla="*/ 1930400 w 2159000"/>
              <a:gd name="connsiteY2" fmla="*/ 34140 h 4487606"/>
              <a:gd name="connsiteX3" fmla="*/ 1854200 w 2159000"/>
              <a:gd name="connsiteY3" fmla="*/ 25673 h 4487606"/>
              <a:gd name="connsiteX4" fmla="*/ 1803400 w 2159000"/>
              <a:gd name="connsiteY4" fmla="*/ 8740 h 4487606"/>
              <a:gd name="connsiteX5" fmla="*/ 1270000 w 2159000"/>
              <a:gd name="connsiteY5" fmla="*/ 17206 h 4487606"/>
              <a:gd name="connsiteX6" fmla="*/ 1117600 w 2159000"/>
              <a:gd name="connsiteY6" fmla="*/ 51073 h 4487606"/>
              <a:gd name="connsiteX7" fmla="*/ 711200 w 2159000"/>
              <a:gd name="connsiteY7" fmla="*/ 42606 h 4487606"/>
              <a:gd name="connsiteX8" fmla="*/ 609600 w 2159000"/>
              <a:gd name="connsiteY8" fmla="*/ 8740 h 4487606"/>
              <a:gd name="connsiteX9" fmla="*/ 143934 w 2159000"/>
              <a:gd name="connsiteY9" fmla="*/ 17206 h 4487606"/>
              <a:gd name="connsiteX10" fmla="*/ 160867 w 2159000"/>
              <a:gd name="connsiteY10" fmla="*/ 220406 h 4487606"/>
              <a:gd name="connsiteX11" fmla="*/ 169334 w 2159000"/>
              <a:gd name="connsiteY11" fmla="*/ 271206 h 4487606"/>
              <a:gd name="connsiteX12" fmla="*/ 194734 w 2159000"/>
              <a:gd name="connsiteY12" fmla="*/ 389740 h 4487606"/>
              <a:gd name="connsiteX13" fmla="*/ 211667 w 2159000"/>
              <a:gd name="connsiteY13" fmla="*/ 482873 h 4487606"/>
              <a:gd name="connsiteX14" fmla="*/ 220134 w 2159000"/>
              <a:gd name="connsiteY14" fmla="*/ 525206 h 4487606"/>
              <a:gd name="connsiteX15" fmla="*/ 262467 w 2159000"/>
              <a:gd name="connsiteY15" fmla="*/ 660673 h 4487606"/>
              <a:gd name="connsiteX16" fmla="*/ 279400 w 2159000"/>
              <a:gd name="connsiteY16" fmla="*/ 719940 h 4487606"/>
              <a:gd name="connsiteX17" fmla="*/ 296334 w 2159000"/>
              <a:gd name="connsiteY17" fmla="*/ 736873 h 4487606"/>
              <a:gd name="connsiteX18" fmla="*/ 330200 w 2159000"/>
              <a:gd name="connsiteY18" fmla="*/ 796140 h 4487606"/>
              <a:gd name="connsiteX19" fmla="*/ 364067 w 2159000"/>
              <a:gd name="connsiteY19" fmla="*/ 846940 h 4487606"/>
              <a:gd name="connsiteX20" fmla="*/ 397934 w 2159000"/>
              <a:gd name="connsiteY20" fmla="*/ 897740 h 4487606"/>
              <a:gd name="connsiteX21" fmla="*/ 414867 w 2159000"/>
              <a:gd name="connsiteY21" fmla="*/ 1143273 h 4487606"/>
              <a:gd name="connsiteX22" fmla="*/ 431800 w 2159000"/>
              <a:gd name="connsiteY22" fmla="*/ 1227940 h 4487606"/>
              <a:gd name="connsiteX23" fmla="*/ 414867 w 2159000"/>
              <a:gd name="connsiteY23" fmla="*/ 1448073 h 4487606"/>
              <a:gd name="connsiteX24" fmla="*/ 372534 w 2159000"/>
              <a:gd name="connsiteY24" fmla="*/ 1532740 h 4487606"/>
              <a:gd name="connsiteX25" fmla="*/ 338667 w 2159000"/>
              <a:gd name="connsiteY25" fmla="*/ 1642806 h 4487606"/>
              <a:gd name="connsiteX26" fmla="*/ 304800 w 2159000"/>
              <a:gd name="connsiteY26" fmla="*/ 1719006 h 4487606"/>
              <a:gd name="connsiteX27" fmla="*/ 287867 w 2159000"/>
              <a:gd name="connsiteY27" fmla="*/ 1761340 h 4487606"/>
              <a:gd name="connsiteX28" fmla="*/ 270934 w 2159000"/>
              <a:gd name="connsiteY28" fmla="*/ 1812140 h 4487606"/>
              <a:gd name="connsiteX29" fmla="*/ 254000 w 2159000"/>
              <a:gd name="connsiteY29" fmla="*/ 1879873 h 4487606"/>
              <a:gd name="connsiteX30" fmla="*/ 220134 w 2159000"/>
              <a:gd name="connsiteY30" fmla="*/ 1947606 h 4487606"/>
              <a:gd name="connsiteX31" fmla="*/ 194734 w 2159000"/>
              <a:gd name="connsiteY31" fmla="*/ 1989940 h 4487606"/>
              <a:gd name="connsiteX32" fmla="*/ 186267 w 2159000"/>
              <a:gd name="connsiteY32" fmla="*/ 2015340 h 4487606"/>
              <a:gd name="connsiteX33" fmla="*/ 135467 w 2159000"/>
              <a:gd name="connsiteY33" fmla="*/ 2116940 h 4487606"/>
              <a:gd name="connsiteX34" fmla="*/ 118534 w 2159000"/>
              <a:gd name="connsiteY34" fmla="*/ 2159273 h 4487606"/>
              <a:gd name="connsiteX35" fmla="*/ 101600 w 2159000"/>
              <a:gd name="connsiteY35" fmla="*/ 2184673 h 4487606"/>
              <a:gd name="connsiteX36" fmla="*/ 76200 w 2159000"/>
              <a:gd name="connsiteY36" fmla="*/ 2227006 h 4487606"/>
              <a:gd name="connsiteX37" fmla="*/ 42334 w 2159000"/>
              <a:gd name="connsiteY37" fmla="*/ 2294740 h 4487606"/>
              <a:gd name="connsiteX38" fmla="*/ 33867 w 2159000"/>
              <a:gd name="connsiteY38" fmla="*/ 2328606 h 4487606"/>
              <a:gd name="connsiteX39" fmla="*/ 0 w 2159000"/>
              <a:gd name="connsiteY39" fmla="*/ 2379406 h 4487606"/>
              <a:gd name="connsiteX40" fmla="*/ 8467 w 2159000"/>
              <a:gd name="connsiteY40" fmla="*/ 2878940 h 4487606"/>
              <a:gd name="connsiteX41" fmla="*/ 42334 w 2159000"/>
              <a:gd name="connsiteY41" fmla="*/ 2972073 h 4487606"/>
              <a:gd name="connsiteX42" fmla="*/ 76200 w 2159000"/>
              <a:gd name="connsiteY42" fmla="*/ 3158340 h 4487606"/>
              <a:gd name="connsiteX43" fmla="*/ 67734 w 2159000"/>
              <a:gd name="connsiteY43" fmla="*/ 3395406 h 4487606"/>
              <a:gd name="connsiteX44" fmla="*/ 59267 w 2159000"/>
              <a:gd name="connsiteY44" fmla="*/ 3463140 h 4487606"/>
              <a:gd name="connsiteX45" fmla="*/ 84667 w 2159000"/>
              <a:gd name="connsiteY45" fmla="*/ 3928806 h 4487606"/>
              <a:gd name="connsiteX46" fmla="*/ 93134 w 2159000"/>
              <a:gd name="connsiteY46" fmla="*/ 3988073 h 4487606"/>
              <a:gd name="connsiteX47" fmla="*/ 118534 w 2159000"/>
              <a:gd name="connsiteY47" fmla="*/ 4064273 h 4487606"/>
              <a:gd name="connsiteX48" fmla="*/ 160867 w 2159000"/>
              <a:gd name="connsiteY48" fmla="*/ 4191273 h 4487606"/>
              <a:gd name="connsiteX49" fmla="*/ 177800 w 2159000"/>
              <a:gd name="connsiteY49" fmla="*/ 4225140 h 4487606"/>
              <a:gd name="connsiteX50" fmla="*/ 211667 w 2159000"/>
              <a:gd name="connsiteY50" fmla="*/ 4242073 h 4487606"/>
              <a:gd name="connsiteX51" fmla="*/ 287867 w 2159000"/>
              <a:gd name="connsiteY51" fmla="*/ 4292873 h 4487606"/>
              <a:gd name="connsiteX52" fmla="*/ 440267 w 2159000"/>
              <a:gd name="connsiteY52" fmla="*/ 4343673 h 4487606"/>
              <a:gd name="connsiteX53" fmla="*/ 558800 w 2159000"/>
              <a:gd name="connsiteY53" fmla="*/ 4360606 h 4487606"/>
              <a:gd name="connsiteX54" fmla="*/ 897467 w 2159000"/>
              <a:gd name="connsiteY54" fmla="*/ 4411406 h 4487606"/>
              <a:gd name="connsiteX55" fmla="*/ 1117600 w 2159000"/>
              <a:gd name="connsiteY55" fmla="*/ 4436806 h 4487606"/>
              <a:gd name="connsiteX56" fmla="*/ 1244600 w 2159000"/>
              <a:gd name="connsiteY56" fmla="*/ 4462206 h 4487606"/>
              <a:gd name="connsiteX57" fmla="*/ 1303867 w 2159000"/>
              <a:gd name="connsiteY57" fmla="*/ 4479140 h 4487606"/>
              <a:gd name="connsiteX58" fmla="*/ 1447800 w 2159000"/>
              <a:gd name="connsiteY58" fmla="*/ 4487606 h 4487606"/>
              <a:gd name="connsiteX59" fmla="*/ 1642534 w 2159000"/>
              <a:gd name="connsiteY59" fmla="*/ 4462206 h 4487606"/>
              <a:gd name="connsiteX60" fmla="*/ 1735667 w 2159000"/>
              <a:gd name="connsiteY60" fmla="*/ 4402940 h 4487606"/>
              <a:gd name="connsiteX61" fmla="*/ 1794934 w 2159000"/>
              <a:gd name="connsiteY61" fmla="*/ 4326740 h 4487606"/>
              <a:gd name="connsiteX62" fmla="*/ 1845734 w 2159000"/>
              <a:gd name="connsiteY62" fmla="*/ 4284406 h 4487606"/>
              <a:gd name="connsiteX63" fmla="*/ 1905000 w 2159000"/>
              <a:gd name="connsiteY63" fmla="*/ 4182806 h 4487606"/>
              <a:gd name="connsiteX64" fmla="*/ 1947334 w 2159000"/>
              <a:gd name="connsiteY64" fmla="*/ 4106606 h 4487606"/>
              <a:gd name="connsiteX65" fmla="*/ 1972734 w 2159000"/>
              <a:gd name="connsiteY65" fmla="*/ 4072740 h 4487606"/>
              <a:gd name="connsiteX66" fmla="*/ 2023534 w 2159000"/>
              <a:gd name="connsiteY66" fmla="*/ 3979606 h 4487606"/>
              <a:gd name="connsiteX67" fmla="*/ 2048934 w 2159000"/>
              <a:gd name="connsiteY67" fmla="*/ 3852606 h 4487606"/>
              <a:gd name="connsiteX68" fmla="*/ 2133600 w 2159000"/>
              <a:gd name="connsiteY68" fmla="*/ 3615540 h 4487606"/>
              <a:gd name="connsiteX69" fmla="*/ 2142067 w 2159000"/>
              <a:gd name="connsiteY69" fmla="*/ 3556273 h 4487606"/>
              <a:gd name="connsiteX70" fmla="*/ 2159000 w 2159000"/>
              <a:gd name="connsiteY70" fmla="*/ 3530873 h 4487606"/>
              <a:gd name="connsiteX71" fmla="*/ 2142067 w 2159000"/>
              <a:gd name="connsiteY71" fmla="*/ 2574140 h 4487606"/>
              <a:gd name="connsiteX72" fmla="*/ 2125134 w 2159000"/>
              <a:gd name="connsiteY72" fmla="*/ 2464073 h 4487606"/>
              <a:gd name="connsiteX73" fmla="*/ 2116667 w 2159000"/>
              <a:gd name="connsiteY73" fmla="*/ 2413273 h 4487606"/>
              <a:gd name="connsiteX74" fmla="*/ 2091267 w 2159000"/>
              <a:gd name="connsiteY74" fmla="*/ 2337073 h 4487606"/>
              <a:gd name="connsiteX75" fmla="*/ 2074334 w 2159000"/>
              <a:gd name="connsiteY75" fmla="*/ 2210073 h 4487606"/>
              <a:gd name="connsiteX76" fmla="*/ 2048934 w 2159000"/>
              <a:gd name="connsiteY76" fmla="*/ 2083073 h 4487606"/>
              <a:gd name="connsiteX77" fmla="*/ 2006600 w 2159000"/>
              <a:gd name="connsiteY77" fmla="*/ 1930673 h 4487606"/>
              <a:gd name="connsiteX78" fmla="*/ 1989667 w 2159000"/>
              <a:gd name="connsiteY78" fmla="*/ 1871406 h 4487606"/>
              <a:gd name="connsiteX79" fmla="*/ 1955800 w 2159000"/>
              <a:gd name="connsiteY79" fmla="*/ 1837540 h 4487606"/>
              <a:gd name="connsiteX80" fmla="*/ 1896534 w 2159000"/>
              <a:gd name="connsiteY80" fmla="*/ 1769806 h 4487606"/>
              <a:gd name="connsiteX81" fmla="*/ 1837267 w 2159000"/>
              <a:gd name="connsiteY81" fmla="*/ 1668206 h 4487606"/>
              <a:gd name="connsiteX82" fmla="*/ 1803400 w 2159000"/>
              <a:gd name="connsiteY82" fmla="*/ 1592006 h 4487606"/>
              <a:gd name="connsiteX83" fmla="*/ 1727200 w 2159000"/>
              <a:gd name="connsiteY83" fmla="*/ 1431140 h 4487606"/>
              <a:gd name="connsiteX84" fmla="*/ 1718734 w 2159000"/>
              <a:gd name="connsiteY84" fmla="*/ 1380340 h 4487606"/>
              <a:gd name="connsiteX85" fmla="*/ 1676400 w 2159000"/>
              <a:gd name="connsiteY85" fmla="*/ 1151740 h 4487606"/>
              <a:gd name="connsiteX86" fmla="*/ 1642534 w 2159000"/>
              <a:gd name="connsiteY86" fmla="*/ 872340 h 4487606"/>
              <a:gd name="connsiteX87" fmla="*/ 1651000 w 2159000"/>
              <a:gd name="connsiteY87" fmla="*/ 491340 h 4487606"/>
              <a:gd name="connsiteX88" fmla="*/ 1684867 w 2159000"/>
              <a:gd name="connsiteY88" fmla="*/ 440540 h 4487606"/>
              <a:gd name="connsiteX89" fmla="*/ 1693334 w 2159000"/>
              <a:gd name="connsiteY89" fmla="*/ 415140 h 4487606"/>
              <a:gd name="connsiteX90" fmla="*/ 1761067 w 2159000"/>
              <a:gd name="connsiteY90" fmla="*/ 347406 h 4487606"/>
              <a:gd name="connsiteX91" fmla="*/ 1837267 w 2159000"/>
              <a:gd name="connsiteY91" fmla="*/ 271206 h 4487606"/>
              <a:gd name="connsiteX92" fmla="*/ 1862667 w 2159000"/>
              <a:gd name="connsiteY92" fmla="*/ 245806 h 4487606"/>
              <a:gd name="connsiteX93" fmla="*/ 1896534 w 2159000"/>
              <a:gd name="connsiteY93" fmla="*/ 220406 h 4487606"/>
              <a:gd name="connsiteX94" fmla="*/ 1913467 w 2159000"/>
              <a:gd name="connsiteY94" fmla="*/ 195006 h 4487606"/>
              <a:gd name="connsiteX95" fmla="*/ 1955800 w 2159000"/>
              <a:gd name="connsiteY95" fmla="*/ 101873 h 44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59000" h="4487606">
                <a:moveTo>
                  <a:pt x="1955800" y="101873"/>
                </a:moveTo>
                <a:lnTo>
                  <a:pt x="1955800" y="101873"/>
                </a:lnTo>
                <a:cubicBezTo>
                  <a:pt x="1947333" y="79295"/>
                  <a:pt x="1949690" y="48608"/>
                  <a:pt x="1930400" y="34140"/>
                </a:cubicBezTo>
                <a:cubicBezTo>
                  <a:pt x="1909955" y="18806"/>
                  <a:pt x="1879260" y="30685"/>
                  <a:pt x="1854200" y="25673"/>
                </a:cubicBezTo>
                <a:cubicBezTo>
                  <a:pt x="1836697" y="22172"/>
                  <a:pt x="1820333" y="14384"/>
                  <a:pt x="1803400" y="8740"/>
                </a:cubicBezTo>
                <a:lnTo>
                  <a:pt x="1270000" y="17206"/>
                </a:lnTo>
                <a:cubicBezTo>
                  <a:pt x="1218060" y="20412"/>
                  <a:pt x="1169586" y="48710"/>
                  <a:pt x="1117600" y="51073"/>
                </a:cubicBezTo>
                <a:cubicBezTo>
                  <a:pt x="982244" y="57226"/>
                  <a:pt x="846667" y="45428"/>
                  <a:pt x="711200" y="42606"/>
                </a:cubicBezTo>
                <a:cubicBezTo>
                  <a:pt x="677333" y="31317"/>
                  <a:pt x="644548" y="16021"/>
                  <a:pt x="609600" y="8740"/>
                </a:cubicBezTo>
                <a:cubicBezTo>
                  <a:pt x="496147" y="-14896"/>
                  <a:pt x="151530" y="16853"/>
                  <a:pt x="143934" y="17206"/>
                </a:cubicBezTo>
                <a:cubicBezTo>
                  <a:pt x="149578" y="84939"/>
                  <a:pt x="154104" y="152775"/>
                  <a:pt x="160867" y="220406"/>
                </a:cubicBezTo>
                <a:cubicBezTo>
                  <a:pt x="162575" y="237488"/>
                  <a:pt x="167065" y="254190"/>
                  <a:pt x="169334" y="271206"/>
                </a:cubicBezTo>
                <a:cubicBezTo>
                  <a:pt x="182523" y="370122"/>
                  <a:pt x="166498" y="319152"/>
                  <a:pt x="194734" y="389740"/>
                </a:cubicBezTo>
                <a:cubicBezTo>
                  <a:pt x="215658" y="494367"/>
                  <a:pt x="189988" y="363646"/>
                  <a:pt x="211667" y="482873"/>
                </a:cubicBezTo>
                <a:cubicBezTo>
                  <a:pt x="214241" y="497031"/>
                  <a:pt x="216181" y="511369"/>
                  <a:pt x="220134" y="525206"/>
                </a:cubicBezTo>
                <a:cubicBezTo>
                  <a:pt x="233131" y="570695"/>
                  <a:pt x="249470" y="615184"/>
                  <a:pt x="262467" y="660673"/>
                </a:cubicBezTo>
                <a:cubicBezTo>
                  <a:pt x="268111" y="680429"/>
                  <a:pt x="271055" y="701165"/>
                  <a:pt x="279400" y="719940"/>
                </a:cubicBezTo>
                <a:cubicBezTo>
                  <a:pt x="282642" y="727235"/>
                  <a:pt x="291906" y="730231"/>
                  <a:pt x="296334" y="736873"/>
                </a:cubicBezTo>
                <a:cubicBezTo>
                  <a:pt x="308955" y="755805"/>
                  <a:pt x="318275" y="776762"/>
                  <a:pt x="330200" y="796140"/>
                </a:cubicBezTo>
                <a:cubicBezTo>
                  <a:pt x="340866" y="813472"/>
                  <a:pt x="353596" y="829489"/>
                  <a:pt x="364067" y="846940"/>
                </a:cubicBezTo>
                <a:cubicBezTo>
                  <a:pt x="394822" y="898198"/>
                  <a:pt x="365591" y="865397"/>
                  <a:pt x="397934" y="897740"/>
                </a:cubicBezTo>
                <a:cubicBezTo>
                  <a:pt x="401331" y="965690"/>
                  <a:pt x="403028" y="1068292"/>
                  <a:pt x="414867" y="1143273"/>
                </a:cubicBezTo>
                <a:cubicBezTo>
                  <a:pt x="419356" y="1171702"/>
                  <a:pt x="426156" y="1199718"/>
                  <a:pt x="431800" y="1227940"/>
                </a:cubicBezTo>
                <a:cubicBezTo>
                  <a:pt x="426156" y="1301318"/>
                  <a:pt x="428914" y="1375832"/>
                  <a:pt x="414867" y="1448073"/>
                </a:cubicBezTo>
                <a:cubicBezTo>
                  <a:pt x="408844" y="1479046"/>
                  <a:pt x="384032" y="1503356"/>
                  <a:pt x="372534" y="1532740"/>
                </a:cubicBezTo>
                <a:cubicBezTo>
                  <a:pt x="358546" y="1568487"/>
                  <a:pt x="351785" y="1606731"/>
                  <a:pt x="338667" y="1642806"/>
                </a:cubicBezTo>
                <a:cubicBezTo>
                  <a:pt x="329168" y="1668928"/>
                  <a:pt x="315749" y="1693458"/>
                  <a:pt x="304800" y="1719006"/>
                </a:cubicBezTo>
                <a:cubicBezTo>
                  <a:pt x="298813" y="1732975"/>
                  <a:pt x="293061" y="1747057"/>
                  <a:pt x="287867" y="1761340"/>
                </a:cubicBezTo>
                <a:cubicBezTo>
                  <a:pt x="281767" y="1778115"/>
                  <a:pt x="275838" y="1794978"/>
                  <a:pt x="270934" y="1812140"/>
                </a:cubicBezTo>
                <a:cubicBezTo>
                  <a:pt x="264540" y="1834517"/>
                  <a:pt x="264408" y="1859057"/>
                  <a:pt x="254000" y="1879873"/>
                </a:cubicBezTo>
                <a:cubicBezTo>
                  <a:pt x="242711" y="1902451"/>
                  <a:pt x="232101" y="1925381"/>
                  <a:pt x="220134" y="1947606"/>
                </a:cubicBezTo>
                <a:cubicBezTo>
                  <a:pt x="212332" y="1962095"/>
                  <a:pt x="202094" y="1975221"/>
                  <a:pt x="194734" y="1989940"/>
                </a:cubicBezTo>
                <a:cubicBezTo>
                  <a:pt x="190743" y="1997922"/>
                  <a:pt x="190041" y="2007253"/>
                  <a:pt x="186267" y="2015340"/>
                </a:cubicBezTo>
                <a:cubicBezTo>
                  <a:pt x="170255" y="2049652"/>
                  <a:pt x="151589" y="2082680"/>
                  <a:pt x="135467" y="2116940"/>
                </a:cubicBezTo>
                <a:cubicBezTo>
                  <a:pt x="128996" y="2130691"/>
                  <a:pt x="125331" y="2145680"/>
                  <a:pt x="118534" y="2159273"/>
                </a:cubicBezTo>
                <a:cubicBezTo>
                  <a:pt x="113983" y="2168374"/>
                  <a:pt x="106993" y="2176044"/>
                  <a:pt x="101600" y="2184673"/>
                </a:cubicBezTo>
                <a:cubicBezTo>
                  <a:pt x="92878" y="2198628"/>
                  <a:pt x="84002" y="2212517"/>
                  <a:pt x="76200" y="2227006"/>
                </a:cubicBezTo>
                <a:cubicBezTo>
                  <a:pt x="64233" y="2249232"/>
                  <a:pt x="52043" y="2271439"/>
                  <a:pt x="42334" y="2294740"/>
                </a:cubicBezTo>
                <a:cubicBezTo>
                  <a:pt x="37859" y="2305481"/>
                  <a:pt x="39071" y="2318198"/>
                  <a:pt x="33867" y="2328606"/>
                </a:cubicBezTo>
                <a:cubicBezTo>
                  <a:pt x="24765" y="2346809"/>
                  <a:pt x="11289" y="2362473"/>
                  <a:pt x="0" y="2379406"/>
                </a:cubicBezTo>
                <a:cubicBezTo>
                  <a:pt x="2822" y="2545917"/>
                  <a:pt x="789" y="2712582"/>
                  <a:pt x="8467" y="2878940"/>
                </a:cubicBezTo>
                <a:cubicBezTo>
                  <a:pt x="9392" y="2898987"/>
                  <a:pt x="36493" y="2951630"/>
                  <a:pt x="42334" y="2972073"/>
                </a:cubicBezTo>
                <a:cubicBezTo>
                  <a:pt x="58990" y="3030370"/>
                  <a:pt x="67193" y="3099795"/>
                  <a:pt x="76200" y="3158340"/>
                </a:cubicBezTo>
                <a:cubicBezTo>
                  <a:pt x="73378" y="3237362"/>
                  <a:pt x="72120" y="3316455"/>
                  <a:pt x="67734" y="3395406"/>
                </a:cubicBezTo>
                <a:cubicBezTo>
                  <a:pt x="66472" y="3418125"/>
                  <a:pt x="58868" y="3440390"/>
                  <a:pt x="59267" y="3463140"/>
                </a:cubicBezTo>
                <a:cubicBezTo>
                  <a:pt x="68044" y="3963451"/>
                  <a:pt x="54544" y="3733015"/>
                  <a:pt x="84667" y="3928806"/>
                </a:cubicBezTo>
                <a:cubicBezTo>
                  <a:pt x="87702" y="3948530"/>
                  <a:pt x="88294" y="3968713"/>
                  <a:pt x="93134" y="3988073"/>
                </a:cubicBezTo>
                <a:cubicBezTo>
                  <a:pt x="99628" y="4014048"/>
                  <a:pt x="110067" y="4038873"/>
                  <a:pt x="118534" y="4064273"/>
                </a:cubicBezTo>
                <a:cubicBezTo>
                  <a:pt x="130570" y="4148530"/>
                  <a:pt x="118075" y="4105689"/>
                  <a:pt x="160867" y="4191273"/>
                </a:cubicBezTo>
                <a:cubicBezTo>
                  <a:pt x="166511" y="4202562"/>
                  <a:pt x="166511" y="4219496"/>
                  <a:pt x="177800" y="4225140"/>
                </a:cubicBezTo>
                <a:cubicBezTo>
                  <a:pt x="189089" y="4230784"/>
                  <a:pt x="200918" y="4235458"/>
                  <a:pt x="211667" y="4242073"/>
                </a:cubicBezTo>
                <a:cubicBezTo>
                  <a:pt x="237666" y="4258072"/>
                  <a:pt x="259118" y="4282606"/>
                  <a:pt x="287867" y="4292873"/>
                </a:cubicBezTo>
                <a:cubicBezTo>
                  <a:pt x="299721" y="4297106"/>
                  <a:pt x="398325" y="4336683"/>
                  <a:pt x="440267" y="4343673"/>
                </a:cubicBezTo>
                <a:cubicBezTo>
                  <a:pt x="479636" y="4350235"/>
                  <a:pt x="519366" y="4354445"/>
                  <a:pt x="558800" y="4360606"/>
                </a:cubicBezTo>
                <a:cubicBezTo>
                  <a:pt x="727501" y="4386965"/>
                  <a:pt x="715546" y="4390415"/>
                  <a:pt x="897467" y="4411406"/>
                </a:cubicBezTo>
                <a:cubicBezTo>
                  <a:pt x="970845" y="4419873"/>
                  <a:pt x="1044514" y="4426110"/>
                  <a:pt x="1117600" y="4436806"/>
                </a:cubicBezTo>
                <a:cubicBezTo>
                  <a:pt x="1160317" y="4443057"/>
                  <a:pt x="1202502" y="4452638"/>
                  <a:pt x="1244600" y="4462206"/>
                </a:cubicBezTo>
                <a:cubicBezTo>
                  <a:pt x="1264635" y="4466760"/>
                  <a:pt x="1283479" y="4476592"/>
                  <a:pt x="1303867" y="4479140"/>
                </a:cubicBezTo>
                <a:cubicBezTo>
                  <a:pt x="1351556" y="4485101"/>
                  <a:pt x="1399822" y="4484784"/>
                  <a:pt x="1447800" y="4487606"/>
                </a:cubicBezTo>
                <a:cubicBezTo>
                  <a:pt x="1512711" y="4479139"/>
                  <a:pt x="1578785" y="4477081"/>
                  <a:pt x="1642534" y="4462206"/>
                </a:cubicBezTo>
                <a:cubicBezTo>
                  <a:pt x="1652481" y="4459885"/>
                  <a:pt x="1721783" y="4418086"/>
                  <a:pt x="1735667" y="4402940"/>
                </a:cubicBezTo>
                <a:cubicBezTo>
                  <a:pt x="1757411" y="4379220"/>
                  <a:pt x="1773038" y="4350320"/>
                  <a:pt x="1794934" y="4326740"/>
                </a:cubicBezTo>
                <a:cubicBezTo>
                  <a:pt x="1809933" y="4310587"/>
                  <a:pt x="1828801" y="4298517"/>
                  <a:pt x="1845734" y="4284406"/>
                </a:cubicBezTo>
                <a:cubicBezTo>
                  <a:pt x="1865489" y="4250539"/>
                  <a:pt x="1887465" y="4217874"/>
                  <a:pt x="1905000" y="4182806"/>
                </a:cubicBezTo>
                <a:cubicBezTo>
                  <a:pt x="1921137" y="4150534"/>
                  <a:pt x="1926076" y="4138493"/>
                  <a:pt x="1947334" y="4106606"/>
                </a:cubicBezTo>
                <a:cubicBezTo>
                  <a:pt x="1955161" y="4094865"/>
                  <a:pt x="1965624" y="4084929"/>
                  <a:pt x="1972734" y="4072740"/>
                </a:cubicBezTo>
                <a:cubicBezTo>
                  <a:pt x="2062361" y="3919092"/>
                  <a:pt x="1971954" y="4056974"/>
                  <a:pt x="2023534" y="3979606"/>
                </a:cubicBezTo>
                <a:cubicBezTo>
                  <a:pt x="2032001" y="3937273"/>
                  <a:pt x="2036441" y="3893930"/>
                  <a:pt x="2048934" y="3852606"/>
                </a:cubicBezTo>
                <a:cubicBezTo>
                  <a:pt x="2073217" y="3772286"/>
                  <a:pt x="2133600" y="3615540"/>
                  <a:pt x="2133600" y="3615540"/>
                </a:cubicBezTo>
                <a:cubicBezTo>
                  <a:pt x="2136422" y="3595784"/>
                  <a:pt x="2136333" y="3575388"/>
                  <a:pt x="2142067" y="3556273"/>
                </a:cubicBezTo>
                <a:cubicBezTo>
                  <a:pt x="2144991" y="3546527"/>
                  <a:pt x="2159000" y="3541049"/>
                  <a:pt x="2159000" y="3530873"/>
                </a:cubicBezTo>
                <a:cubicBezTo>
                  <a:pt x="2159000" y="3211912"/>
                  <a:pt x="2149973" y="2893003"/>
                  <a:pt x="2142067" y="2574140"/>
                </a:cubicBezTo>
                <a:cubicBezTo>
                  <a:pt x="2141038" y="2532639"/>
                  <a:pt x="2132229" y="2503096"/>
                  <a:pt x="2125134" y="2464073"/>
                </a:cubicBezTo>
                <a:cubicBezTo>
                  <a:pt x="2122063" y="2447183"/>
                  <a:pt x="2121090" y="2429860"/>
                  <a:pt x="2116667" y="2413273"/>
                </a:cubicBezTo>
                <a:cubicBezTo>
                  <a:pt x="2109768" y="2387403"/>
                  <a:pt x="2091267" y="2337073"/>
                  <a:pt x="2091267" y="2337073"/>
                </a:cubicBezTo>
                <a:cubicBezTo>
                  <a:pt x="2084377" y="2288846"/>
                  <a:pt x="2079808" y="2259339"/>
                  <a:pt x="2074334" y="2210073"/>
                </a:cubicBezTo>
                <a:cubicBezTo>
                  <a:pt x="2062820" y="2106447"/>
                  <a:pt x="2077223" y="2153796"/>
                  <a:pt x="2048934" y="2083073"/>
                </a:cubicBezTo>
                <a:cubicBezTo>
                  <a:pt x="2034653" y="1968827"/>
                  <a:pt x="2051648" y="2058310"/>
                  <a:pt x="2006600" y="1930673"/>
                </a:cubicBezTo>
                <a:cubicBezTo>
                  <a:pt x="1999762" y="1911298"/>
                  <a:pt x="1999506" y="1889443"/>
                  <a:pt x="1989667" y="1871406"/>
                </a:cubicBezTo>
                <a:cubicBezTo>
                  <a:pt x="1982022" y="1857391"/>
                  <a:pt x="1966588" y="1849309"/>
                  <a:pt x="1955800" y="1837540"/>
                </a:cubicBezTo>
                <a:cubicBezTo>
                  <a:pt x="1935528" y="1815425"/>
                  <a:pt x="1914534" y="1793807"/>
                  <a:pt x="1896534" y="1769806"/>
                </a:cubicBezTo>
                <a:cubicBezTo>
                  <a:pt x="1875359" y="1741573"/>
                  <a:pt x="1852905" y="1702089"/>
                  <a:pt x="1837267" y="1668206"/>
                </a:cubicBezTo>
                <a:cubicBezTo>
                  <a:pt x="1825619" y="1642969"/>
                  <a:pt x="1815105" y="1617217"/>
                  <a:pt x="1803400" y="1592006"/>
                </a:cubicBezTo>
                <a:cubicBezTo>
                  <a:pt x="1778414" y="1538190"/>
                  <a:pt x="1727200" y="1431140"/>
                  <a:pt x="1727200" y="1431140"/>
                </a:cubicBezTo>
                <a:cubicBezTo>
                  <a:pt x="1724378" y="1414207"/>
                  <a:pt x="1721805" y="1397230"/>
                  <a:pt x="1718734" y="1380340"/>
                </a:cubicBezTo>
                <a:cubicBezTo>
                  <a:pt x="1698618" y="1269698"/>
                  <a:pt x="1709652" y="1380350"/>
                  <a:pt x="1676400" y="1151740"/>
                </a:cubicBezTo>
                <a:cubicBezTo>
                  <a:pt x="1662896" y="1058902"/>
                  <a:pt x="1642534" y="872340"/>
                  <a:pt x="1642534" y="872340"/>
                </a:cubicBezTo>
                <a:cubicBezTo>
                  <a:pt x="1645356" y="745340"/>
                  <a:pt x="1638605" y="617765"/>
                  <a:pt x="1651000" y="491340"/>
                </a:cubicBezTo>
                <a:cubicBezTo>
                  <a:pt x="1652986" y="471086"/>
                  <a:pt x="1674983" y="458330"/>
                  <a:pt x="1684867" y="440540"/>
                </a:cubicBezTo>
                <a:cubicBezTo>
                  <a:pt x="1689201" y="432738"/>
                  <a:pt x="1687683" y="422047"/>
                  <a:pt x="1693334" y="415140"/>
                </a:cubicBezTo>
                <a:cubicBezTo>
                  <a:pt x="1713553" y="390428"/>
                  <a:pt x="1738489" y="369984"/>
                  <a:pt x="1761067" y="347406"/>
                </a:cubicBezTo>
                <a:lnTo>
                  <a:pt x="1837267" y="271206"/>
                </a:lnTo>
                <a:cubicBezTo>
                  <a:pt x="1845734" y="262739"/>
                  <a:pt x="1853088" y="252990"/>
                  <a:pt x="1862667" y="245806"/>
                </a:cubicBezTo>
                <a:lnTo>
                  <a:pt x="1896534" y="220406"/>
                </a:lnTo>
                <a:cubicBezTo>
                  <a:pt x="1902178" y="211939"/>
                  <a:pt x="1908916" y="204107"/>
                  <a:pt x="1913467" y="195006"/>
                </a:cubicBezTo>
                <a:cubicBezTo>
                  <a:pt x="1932644" y="156652"/>
                  <a:pt x="1948745" y="117395"/>
                  <a:pt x="1955800" y="101873"/>
                </a:cubicBezTo>
                <a:close/>
              </a:path>
            </a:pathLst>
          </a:custGeom>
          <a:noFill/>
          <a:ln w="85725"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189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7A4139-D92E-A675-DB68-F9AC7DE21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 y="0"/>
            <a:ext cx="10408920" cy="6858000"/>
          </a:xfrm>
          <a:prstGeom prst="rect">
            <a:avLst/>
          </a:prstGeom>
        </p:spPr>
      </p:pic>
    </p:spTree>
    <p:extLst>
      <p:ext uri="{BB962C8B-B14F-4D97-AF65-F5344CB8AC3E}">
        <p14:creationId xmlns:p14="http://schemas.microsoft.com/office/powerpoint/2010/main" val="3583282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2FFC69-EBC8-85EC-CCF3-C1E1C072B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710537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7A4139-D92E-A675-DB68-F9AC7DE21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 y="0"/>
            <a:ext cx="10408920" cy="6858000"/>
          </a:xfrm>
          <a:prstGeom prst="rect">
            <a:avLst/>
          </a:prstGeom>
        </p:spPr>
      </p:pic>
      <p:sp>
        <p:nvSpPr>
          <p:cNvPr id="2" name="Freeform: Shape 1">
            <a:extLst>
              <a:ext uri="{FF2B5EF4-FFF2-40B4-BE49-F238E27FC236}">
                <a16:creationId xmlns:a16="http://schemas.microsoft.com/office/drawing/2014/main" id="{256500D5-CEED-82AB-3F0A-4E4587F7E9B0}"/>
              </a:ext>
            </a:extLst>
          </p:cNvPr>
          <p:cNvSpPr/>
          <p:nvPr/>
        </p:nvSpPr>
        <p:spPr>
          <a:xfrm>
            <a:off x="7200346" y="1551398"/>
            <a:ext cx="2796410" cy="5167901"/>
          </a:xfrm>
          <a:custGeom>
            <a:avLst/>
            <a:gdLst>
              <a:gd name="connsiteX0" fmla="*/ 782675 w 2837507"/>
              <a:gd name="connsiteY0" fmla="*/ 113015 h 5167901"/>
              <a:gd name="connsiteX1" fmla="*/ 782675 w 2837507"/>
              <a:gd name="connsiteY1" fmla="*/ 113015 h 5167901"/>
              <a:gd name="connsiteX2" fmla="*/ 679933 w 2837507"/>
              <a:gd name="connsiteY2" fmla="*/ 277402 h 5167901"/>
              <a:gd name="connsiteX3" fmla="*/ 638837 w 2837507"/>
              <a:gd name="connsiteY3" fmla="*/ 390418 h 5167901"/>
              <a:gd name="connsiteX4" fmla="*/ 412805 w 2837507"/>
              <a:gd name="connsiteY4" fmla="*/ 421240 h 5167901"/>
              <a:gd name="connsiteX5" fmla="*/ 12113 w 2837507"/>
              <a:gd name="connsiteY5" fmla="*/ 534256 h 5167901"/>
              <a:gd name="connsiteX6" fmla="*/ 12113 w 2837507"/>
              <a:gd name="connsiteY6" fmla="*/ 647272 h 5167901"/>
              <a:gd name="connsiteX7" fmla="*/ 22387 w 2837507"/>
              <a:gd name="connsiteY7" fmla="*/ 688368 h 5167901"/>
              <a:gd name="connsiteX8" fmla="*/ 53210 w 2837507"/>
              <a:gd name="connsiteY8" fmla="*/ 729465 h 5167901"/>
              <a:gd name="connsiteX9" fmla="*/ 73758 w 2837507"/>
              <a:gd name="connsiteY9" fmla="*/ 791110 h 5167901"/>
              <a:gd name="connsiteX10" fmla="*/ 84032 w 2837507"/>
              <a:gd name="connsiteY10" fmla="*/ 832206 h 5167901"/>
              <a:gd name="connsiteX11" fmla="*/ 104581 w 2837507"/>
              <a:gd name="connsiteY11" fmla="*/ 873303 h 5167901"/>
              <a:gd name="connsiteX12" fmla="*/ 145677 w 2837507"/>
              <a:gd name="connsiteY12" fmla="*/ 1068512 h 5167901"/>
              <a:gd name="connsiteX13" fmla="*/ 166226 w 2837507"/>
              <a:gd name="connsiteY13" fmla="*/ 1202076 h 5167901"/>
              <a:gd name="connsiteX14" fmla="*/ 176500 w 2837507"/>
              <a:gd name="connsiteY14" fmla="*/ 1253447 h 5167901"/>
              <a:gd name="connsiteX15" fmla="*/ 207322 w 2837507"/>
              <a:gd name="connsiteY15" fmla="*/ 1325366 h 5167901"/>
              <a:gd name="connsiteX16" fmla="*/ 238145 w 2837507"/>
              <a:gd name="connsiteY16" fmla="*/ 1448656 h 5167901"/>
              <a:gd name="connsiteX17" fmla="*/ 279241 w 2837507"/>
              <a:gd name="connsiteY17" fmla="*/ 1561672 h 5167901"/>
              <a:gd name="connsiteX18" fmla="*/ 299790 w 2837507"/>
              <a:gd name="connsiteY18" fmla="*/ 1633591 h 5167901"/>
              <a:gd name="connsiteX19" fmla="*/ 320338 w 2837507"/>
              <a:gd name="connsiteY19" fmla="*/ 1695236 h 5167901"/>
              <a:gd name="connsiteX20" fmla="*/ 361435 w 2837507"/>
              <a:gd name="connsiteY20" fmla="*/ 1839074 h 5167901"/>
              <a:gd name="connsiteX21" fmla="*/ 371709 w 2837507"/>
              <a:gd name="connsiteY21" fmla="*/ 1931541 h 5167901"/>
              <a:gd name="connsiteX22" fmla="*/ 412805 w 2837507"/>
              <a:gd name="connsiteY22" fmla="*/ 2013735 h 5167901"/>
              <a:gd name="connsiteX23" fmla="*/ 464176 w 2837507"/>
              <a:gd name="connsiteY23" fmla="*/ 2157573 h 5167901"/>
              <a:gd name="connsiteX24" fmla="*/ 505273 w 2837507"/>
              <a:gd name="connsiteY24" fmla="*/ 2198669 h 5167901"/>
              <a:gd name="connsiteX25" fmla="*/ 525821 w 2837507"/>
              <a:gd name="connsiteY25" fmla="*/ 2280863 h 5167901"/>
              <a:gd name="connsiteX26" fmla="*/ 577192 w 2837507"/>
              <a:gd name="connsiteY26" fmla="*/ 2445249 h 5167901"/>
              <a:gd name="connsiteX27" fmla="*/ 597740 w 2837507"/>
              <a:gd name="connsiteY27" fmla="*/ 2568539 h 5167901"/>
              <a:gd name="connsiteX28" fmla="*/ 628563 w 2837507"/>
              <a:gd name="connsiteY28" fmla="*/ 2671281 h 5167901"/>
              <a:gd name="connsiteX29" fmla="*/ 638837 w 2837507"/>
              <a:gd name="connsiteY29" fmla="*/ 2722651 h 5167901"/>
              <a:gd name="connsiteX30" fmla="*/ 628563 w 2837507"/>
              <a:gd name="connsiteY30" fmla="*/ 2876764 h 5167901"/>
              <a:gd name="connsiteX31" fmla="*/ 587466 w 2837507"/>
              <a:gd name="connsiteY31" fmla="*/ 3071973 h 5167901"/>
              <a:gd name="connsiteX32" fmla="*/ 556644 w 2837507"/>
              <a:gd name="connsiteY32" fmla="*/ 3174714 h 5167901"/>
              <a:gd name="connsiteX33" fmla="*/ 536095 w 2837507"/>
              <a:gd name="connsiteY33" fmla="*/ 3236359 h 5167901"/>
              <a:gd name="connsiteX34" fmla="*/ 525821 w 2837507"/>
              <a:gd name="connsiteY34" fmla="*/ 3277456 h 5167901"/>
              <a:gd name="connsiteX35" fmla="*/ 505273 w 2837507"/>
              <a:gd name="connsiteY35" fmla="*/ 3318553 h 5167901"/>
              <a:gd name="connsiteX36" fmla="*/ 474450 w 2837507"/>
              <a:gd name="connsiteY36" fmla="*/ 3411020 h 5167901"/>
              <a:gd name="connsiteX37" fmla="*/ 464176 w 2837507"/>
              <a:gd name="connsiteY37" fmla="*/ 3503487 h 5167901"/>
              <a:gd name="connsiteX38" fmla="*/ 443628 w 2837507"/>
              <a:gd name="connsiteY38" fmla="*/ 3606229 h 5167901"/>
              <a:gd name="connsiteX39" fmla="*/ 423080 w 2837507"/>
              <a:gd name="connsiteY39" fmla="*/ 4294598 h 5167901"/>
              <a:gd name="connsiteX40" fmla="*/ 412805 w 2837507"/>
              <a:gd name="connsiteY40" fmla="*/ 4345968 h 5167901"/>
              <a:gd name="connsiteX41" fmla="*/ 392257 w 2837507"/>
              <a:gd name="connsiteY41" fmla="*/ 4479532 h 5167901"/>
              <a:gd name="connsiteX42" fmla="*/ 402531 w 2837507"/>
              <a:gd name="connsiteY42" fmla="*/ 4664467 h 5167901"/>
              <a:gd name="connsiteX43" fmla="*/ 412805 w 2837507"/>
              <a:gd name="connsiteY43" fmla="*/ 4767209 h 5167901"/>
              <a:gd name="connsiteX44" fmla="*/ 443628 w 2837507"/>
              <a:gd name="connsiteY44" fmla="*/ 4828854 h 5167901"/>
              <a:gd name="connsiteX45" fmla="*/ 494999 w 2837507"/>
              <a:gd name="connsiteY45" fmla="*/ 4941869 h 5167901"/>
              <a:gd name="connsiteX46" fmla="*/ 566918 w 2837507"/>
              <a:gd name="connsiteY46" fmla="*/ 5024063 h 5167901"/>
              <a:gd name="connsiteX47" fmla="*/ 638837 w 2837507"/>
              <a:gd name="connsiteY47" fmla="*/ 5034337 h 5167901"/>
              <a:gd name="connsiteX48" fmla="*/ 1080626 w 2837507"/>
              <a:gd name="connsiteY48" fmla="*/ 5054885 h 5167901"/>
              <a:gd name="connsiteX49" fmla="*/ 1347754 w 2837507"/>
              <a:gd name="connsiteY49" fmla="*/ 5095982 h 5167901"/>
              <a:gd name="connsiteX50" fmla="*/ 1409399 w 2837507"/>
              <a:gd name="connsiteY50" fmla="*/ 5106256 h 5167901"/>
              <a:gd name="connsiteX51" fmla="*/ 1614882 w 2837507"/>
              <a:gd name="connsiteY51" fmla="*/ 5147353 h 5167901"/>
              <a:gd name="connsiteX52" fmla="*/ 2015574 w 2837507"/>
              <a:gd name="connsiteY52" fmla="*/ 5167901 h 5167901"/>
              <a:gd name="connsiteX53" fmla="*/ 2662846 w 2837507"/>
              <a:gd name="connsiteY53" fmla="*/ 5157627 h 5167901"/>
              <a:gd name="connsiteX54" fmla="*/ 2693668 w 2837507"/>
              <a:gd name="connsiteY54" fmla="*/ 5065159 h 5167901"/>
              <a:gd name="connsiteX55" fmla="*/ 2714217 w 2837507"/>
              <a:gd name="connsiteY55" fmla="*/ 4972692 h 5167901"/>
              <a:gd name="connsiteX56" fmla="*/ 2724491 w 2837507"/>
              <a:gd name="connsiteY56" fmla="*/ 4921321 h 5167901"/>
              <a:gd name="connsiteX57" fmla="*/ 2745039 w 2837507"/>
              <a:gd name="connsiteY57" fmla="*/ 4869950 h 5167901"/>
              <a:gd name="connsiteX58" fmla="*/ 2755313 w 2837507"/>
              <a:gd name="connsiteY58" fmla="*/ 4787757 h 5167901"/>
              <a:gd name="connsiteX59" fmla="*/ 2775862 w 2837507"/>
              <a:gd name="connsiteY59" fmla="*/ 4695290 h 5167901"/>
              <a:gd name="connsiteX60" fmla="*/ 2786136 w 2837507"/>
              <a:gd name="connsiteY60" fmla="*/ 4407613 h 5167901"/>
              <a:gd name="connsiteX61" fmla="*/ 2837507 w 2837507"/>
              <a:gd name="connsiteY61" fmla="*/ 3256908 h 5167901"/>
              <a:gd name="connsiteX62" fmla="*/ 2816958 w 2837507"/>
              <a:gd name="connsiteY62" fmla="*/ 2568539 h 5167901"/>
              <a:gd name="connsiteX63" fmla="*/ 2786136 w 2837507"/>
              <a:gd name="connsiteY63" fmla="*/ 2434975 h 5167901"/>
              <a:gd name="connsiteX64" fmla="*/ 2745039 w 2837507"/>
              <a:gd name="connsiteY64" fmla="*/ 2095928 h 5167901"/>
              <a:gd name="connsiteX65" fmla="*/ 2724491 w 2837507"/>
              <a:gd name="connsiteY65" fmla="*/ 1962364 h 5167901"/>
              <a:gd name="connsiteX66" fmla="*/ 2714217 w 2837507"/>
              <a:gd name="connsiteY66" fmla="*/ 1890445 h 5167901"/>
              <a:gd name="connsiteX67" fmla="*/ 2693668 w 2837507"/>
              <a:gd name="connsiteY67" fmla="*/ 1787703 h 5167901"/>
              <a:gd name="connsiteX68" fmla="*/ 2683394 w 2837507"/>
              <a:gd name="connsiteY68" fmla="*/ 1654139 h 5167901"/>
              <a:gd name="connsiteX69" fmla="*/ 2662846 w 2837507"/>
              <a:gd name="connsiteY69" fmla="*/ 1541123 h 5167901"/>
              <a:gd name="connsiteX70" fmla="*/ 2632023 w 2837507"/>
              <a:gd name="connsiteY70" fmla="*/ 1356189 h 5167901"/>
              <a:gd name="connsiteX71" fmla="*/ 2632023 w 2837507"/>
              <a:gd name="connsiteY71" fmla="*/ 688368 h 5167901"/>
              <a:gd name="connsiteX72" fmla="*/ 2621749 w 2837507"/>
              <a:gd name="connsiteY72" fmla="*/ 441789 h 5167901"/>
              <a:gd name="connsiteX73" fmla="*/ 2611475 w 2837507"/>
              <a:gd name="connsiteY73" fmla="*/ 369869 h 5167901"/>
              <a:gd name="connsiteX74" fmla="*/ 2467637 w 2837507"/>
              <a:gd name="connsiteY74" fmla="*/ 328773 h 5167901"/>
              <a:gd name="connsiteX75" fmla="*/ 2354621 w 2837507"/>
              <a:gd name="connsiteY75" fmla="*/ 318499 h 5167901"/>
              <a:gd name="connsiteX76" fmla="*/ 2323799 w 2837507"/>
              <a:gd name="connsiteY76" fmla="*/ 308224 h 5167901"/>
              <a:gd name="connsiteX77" fmla="*/ 2303250 w 2837507"/>
              <a:gd name="connsiteY77" fmla="*/ 267128 h 5167901"/>
              <a:gd name="connsiteX78" fmla="*/ 2251880 w 2837507"/>
              <a:gd name="connsiteY78" fmla="*/ 154112 h 5167901"/>
              <a:gd name="connsiteX79" fmla="*/ 2108041 w 2837507"/>
              <a:gd name="connsiteY79" fmla="*/ 41096 h 5167901"/>
              <a:gd name="connsiteX80" fmla="*/ 2066945 w 2837507"/>
              <a:gd name="connsiteY80" fmla="*/ 10274 h 5167901"/>
              <a:gd name="connsiteX81" fmla="*/ 1984751 w 2837507"/>
              <a:gd name="connsiteY81" fmla="*/ 0 h 5167901"/>
              <a:gd name="connsiteX82" fmla="*/ 1522414 w 2837507"/>
              <a:gd name="connsiteY82" fmla="*/ 30822 h 5167901"/>
              <a:gd name="connsiteX83" fmla="*/ 813498 w 2837507"/>
              <a:gd name="connsiteY83" fmla="*/ 51371 h 5167901"/>
              <a:gd name="connsiteX84" fmla="*/ 731304 w 2837507"/>
              <a:gd name="connsiteY84" fmla="*/ 123290 h 5167901"/>
              <a:gd name="connsiteX85" fmla="*/ 895691 w 2837507"/>
              <a:gd name="connsiteY85" fmla="*/ 236305 h 516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837507" h="5167901">
                <a:moveTo>
                  <a:pt x="782675" y="113015"/>
                </a:moveTo>
                <a:lnTo>
                  <a:pt x="782675" y="113015"/>
                </a:lnTo>
                <a:cubicBezTo>
                  <a:pt x="760745" y="145910"/>
                  <a:pt x="701250" y="224110"/>
                  <a:pt x="679933" y="277402"/>
                </a:cubicBezTo>
                <a:cubicBezTo>
                  <a:pt x="665046" y="314620"/>
                  <a:pt x="668211" y="363142"/>
                  <a:pt x="638837" y="390418"/>
                </a:cubicBezTo>
                <a:cubicBezTo>
                  <a:pt x="619075" y="408769"/>
                  <a:pt x="425171" y="420209"/>
                  <a:pt x="412805" y="421240"/>
                </a:cubicBezTo>
                <a:cubicBezTo>
                  <a:pt x="44045" y="508007"/>
                  <a:pt x="166057" y="441888"/>
                  <a:pt x="12113" y="534256"/>
                </a:cubicBezTo>
                <a:cubicBezTo>
                  <a:pt x="-5880" y="588234"/>
                  <a:pt x="-2086" y="562077"/>
                  <a:pt x="12113" y="647272"/>
                </a:cubicBezTo>
                <a:cubicBezTo>
                  <a:pt x="14434" y="661200"/>
                  <a:pt x="16072" y="675738"/>
                  <a:pt x="22387" y="688368"/>
                </a:cubicBezTo>
                <a:cubicBezTo>
                  <a:pt x="30045" y="703684"/>
                  <a:pt x="42936" y="715766"/>
                  <a:pt x="53210" y="729465"/>
                </a:cubicBezTo>
                <a:cubicBezTo>
                  <a:pt x="60059" y="750013"/>
                  <a:pt x="67534" y="770364"/>
                  <a:pt x="73758" y="791110"/>
                </a:cubicBezTo>
                <a:cubicBezTo>
                  <a:pt x="77815" y="804635"/>
                  <a:pt x="79074" y="818985"/>
                  <a:pt x="84032" y="832206"/>
                </a:cubicBezTo>
                <a:cubicBezTo>
                  <a:pt x="89410" y="846547"/>
                  <a:pt x="97731" y="859604"/>
                  <a:pt x="104581" y="873303"/>
                </a:cubicBezTo>
                <a:cubicBezTo>
                  <a:pt x="129695" y="973761"/>
                  <a:pt x="126477" y="953310"/>
                  <a:pt x="145677" y="1068512"/>
                </a:cubicBezTo>
                <a:cubicBezTo>
                  <a:pt x="168770" y="1207070"/>
                  <a:pt x="143477" y="1076959"/>
                  <a:pt x="166226" y="1202076"/>
                </a:cubicBezTo>
                <a:cubicBezTo>
                  <a:pt x="169350" y="1219257"/>
                  <a:pt x="170978" y="1236880"/>
                  <a:pt x="176500" y="1253447"/>
                </a:cubicBezTo>
                <a:cubicBezTo>
                  <a:pt x="184748" y="1278190"/>
                  <a:pt x="199468" y="1300495"/>
                  <a:pt x="207322" y="1325366"/>
                </a:cubicBezTo>
                <a:cubicBezTo>
                  <a:pt x="220078" y="1365761"/>
                  <a:pt x="225811" y="1408130"/>
                  <a:pt x="238145" y="1448656"/>
                </a:cubicBezTo>
                <a:cubicBezTo>
                  <a:pt x="249816" y="1487005"/>
                  <a:pt x="266565" y="1523644"/>
                  <a:pt x="279241" y="1561672"/>
                </a:cubicBezTo>
                <a:cubicBezTo>
                  <a:pt x="287125" y="1585325"/>
                  <a:pt x="292458" y="1609761"/>
                  <a:pt x="299790" y="1633591"/>
                </a:cubicBezTo>
                <a:cubicBezTo>
                  <a:pt x="306160" y="1654293"/>
                  <a:pt x="314388" y="1674410"/>
                  <a:pt x="320338" y="1695236"/>
                </a:cubicBezTo>
                <a:lnTo>
                  <a:pt x="361435" y="1839074"/>
                </a:lnTo>
                <a:cubicBezTo>
                  <a:pt x="364860" y="1869896"/>
                  <a:pt x="365211" y="1901217"/>
                  <a:pt x="371709" y="1931541"/>
                </a:cubicBezTo>
                <a:cubicBezTo>
                  <a:pt x="379646" y="1968581"/>
                  <a:pt x="393541" y="1984838"/>
                  <a:pt x="412805" y="2013735"/>
                </a:cubicBezTo>
                <a:cubicBezTo>
                  <a:pt x="427055" y="2070733"/>
                  <a:pt x="430382" y="2109295"/>
                  <a:pt x="464176" y="2157573"/>
                </a:cubicBezTo>
                <a:cubicBezTo>
                  <a:pt x="475286" y="2173444"/>
                  <a:pt x="491574" y="2184970"/>
                  <a:pt x="505273" y="2198669"/>
                </a:cubicBezTo>
                <a:cubicBezTo>
                  <a:pt x="512122" y="2226067"/>
                  <a:pt x="517397" y="2253907"/>
                  <a:pt x="525821" y="2280863"/>
                </a:cubicBezTo>
                <a:cubicBezTo>
                  <a:pt x="542945" y="2335658"/>
                  <a:pt x="567754" y="2388621"/>
                  <a:pt x="577192" y="2445249"/>
                </a:cubicBezTo>
                <a:cubicBezTo>
                  <a:pt x="584041" y="2486346"/>
                  <a:pt x="590062" y="2527589"/>
                  <a:pt x="597740" y="2568539"/>
                </a:cubicBezTo>
                <a:cubicBezTo>
                  <a:pt x="607369" y="2619896"/>
                  <a:pt x="612596" y="2612735"/>
                  <a:pt x="628563" y="2671281"/>
                </a:cubicBezTo>
                <a:cubicBezTo>
                  <a:pt x="633158" y="2688128"/>
                  <a:pt x="635412" y="2705528"/>
                  <a:pt x="638837" y="2722651"/>
                </a:cubicBezTo>
                <a:cubicBezTo>
                  <a:pt x="635412" y="2774022"/>
                  <a:pt x="636054" y="2825827"/>
                  <a:pt x="628563" y="2876764"/>
                </a:cubicBezTo>
                <a:cubicBezTo>
                  <a:pt x="618888" y="2942552"/>
                  <a:pt x="606573" y="3008281"/>
                  <a:pt x="587466" y="3071973"/>
                </a:cubicBezTo>
                <a:cubicBezTo>
                  <a:pt x="577192" y="3106220"/>
                  <a:pt x="567309" y="3140587"/>
                  <a:pt x="556644" y="3174714"/>
                </a:cubicBezTo>
                <a:cubicBezTo>
                  <a:pt x="550183" y="3195388"/>
                  <a:pt x="542319" y="3215613"/>
                  <a:pt x="536095" y="3236359"/>
                </a:cubicBezTo>
                <a:cubicBezTo>
                  <a:pt x="532037" y="3249884"/>
                  <a:pt x="530779" y="3264234"/>
                  <a:pt x="525821" y="3277456"/>
                </a:cubicBezTo>
                <a:cubicBezTo>
                  <a:pt x="520443" y="3291797"/>
                  <a:pt x="510771" y="3304258"/>
                  <a:pt x="505273" y="3318553"/>
                </a:cubicBezTo>
                <a:cubicBezTo>
                  <a:pt x="493610" y="3348877"/>
                  <a:pt x="484724" y="3380198"/>
                  <a:pt x="474450" y="3411020"/>
                </a:cubicBezTo>
                <a:cubicBezTo>
                  <a:pt x="471025" y="3441842"/>
                  <a:pt x="469013" y="3472854"/>
                  <a:pt x="464176" y="3503487"/>
                </a:cubicBezTo>
                <a:cubicBezTo>
                  <a:pt x="458729" y="3537985"/>
                  <a:pt x="446377" y="3571412"/>
                  <a:pt x="443628" y="3606229"/>
                </a:cubicBezTo>
                <a:cubicBezTo>
                  <a:pt x="436641" y="3694727"/>
                  <a:pt x="424596" y="4261247"/>
                  <a:pt x="423080" y="4294598"/>
                </a:cubicBezTo>
                <a:cubicBezTo>
                  <a:pt x="422287" y="4312042"/>
                  <a:pt x="415676" y="4328743"/>
                  <a:pt x="412805" y="4345968"/>
                </a:cubicBezTo>
                <a:cubicBezTo>
                  <a:pt x="405399" y="4390400"/>
                  <a:pt x="399106" y="4435011"/>
                  <a:pt x="392257" y="4479532"/>
                </a:cubicBezTo>
                <a:cubicBezTo>
                  <a:pt x="395682" y="4541177"/>
                  <a:pt x="398132" y="4602884"/>
                  <a:pt x="402531" y="4664467"/>
                </a:cubicBezTo>
                <a:cubicBezTo>
                  <a:pt x="404983" y="4698798"/>
                  <a:pt x="404457" y="4733819"/>
                  <a:pt x="412805" y="4767209"/>
                </a:cubicBezTo>
                <a:cubicBezTo>
                  <a:pt x="418377" y="4789497"/>
                  <a:pt x="434792" y="4807647"/>
                  <a:pt x="443628" y="4828854"/>
                </a:cubicBezTo>
                <a:cubicBezTo>
                  <a:pt x="475929" y="4906377"/>
                  <a:pt x="448018" y="4874753"/>
                  <a:pt x="494999" y="4941869"/>
                </a:cubicBezTo>
                <a:cubicBezTo>
                  <a:pt x="495676" y="4942836"/>
                  <a:pt x="553385" y="5018650"/>
                  <a:pt x="566918" y="5024063"/>
                </a:cubicBezTo>
                <a:cubicBezTo>
                  <a:pt x="589402" y="5033057"/>
                  <a:pt x="614808" y="5031333"/>
                  <a:pt x="638837" y="5034337"/>
                </a:cubicBezTo>
                <a:cubicBezTo>
                  <a:pt x="816825" y="5056585"/>
                  <a:pt x="813962" y="5047042"/>
                  <a:pt x="1080626" y="5054885"/>
                </a:cubicBezTo>
                <a:cubicBezTo>
                  <a:pt x="1178372" y="5120049"/>
                  <a:pt x="1091868" y="5069511"/>
                  <a:pt x="1347754" y="5095982"/>
                </a:cubicBezTo>
                <a:cubicBezTo>
                  <a:pt x="1368475" y="5098126"/>
                  <a:pt x="1388942" y="5102322"/>
                  <a:pt x="1409399" y="5106256"/>
                </a:cubicBezTo>
                <a:cubicBezTo>
                  <a:pt x="1477993" y="5119447"/>
                  <a:pt x="1545390" y="5140286"/>
                  <a:pt x="1614882" y="5147353"/>
                </a:cubicBezTo>
                <a:cubicBezTo>
                  <a:pt x="1747935" y="5160884"/>
                  <a:pt x="1882010" y="5161052"/>
                  <a:pt x="2015574" y="5167901"/>
                </a:cubicBezTo>
                <a:lnTo>
                  <a:pt x="2662846" y="5157627"/>
                </a:lnTo>
                <a:cubicBezTo>
                  <a:pt x="2680168" y="5156295"/>
                  <a:pt x="2692973" y="5068401"/>
                  <a:pt x="2693668" y="5065159"/>
                </a:cubicBezTo>
                <a:cubicBezTo>
                  <a:pt x="2700284" y="5034286"/>
                  <a:pt x="2707601" y="5003565"/>
                  <a:pt x="2714217" y="4972692"/>
                </a:cubicBezTo>
                <a:cubicBezTo>
                  <a:pt x="2717876" y="4955617"/>
                  <a:pt x="2719473" y="4938047"/>
                  <a:pt x="2724491" y="4921321"/>
                </a:cubicBezTo>
                <a:cubicBezTo>
                  <a:pt x="2729790" y="4903656"/>
                  <a:pt x="2738190" y="4887074"/>
                  <a:pt x="2745039" y="4869950"/>
                </a:cubicBezTo>
                <a:cubicBezTo>
                  <a:pt x="2748464" y="4842552"/>
                  <a:pt x="2750515" y="4814948"/>
                  <a:pt x="2755313" y="4787757"/>
                </a:cubicBezTo>
                <a:cubicBezTo>
                  <a:pt x="2760800" y="4756663"/>
                  <a:pt x="2773310" y="4726761"/>
                  <a:pt x="2775862" y="4695290"/>
                </a:cubicBezTo>
                <a:cubicBezTo>
                  <a:pt x="2783617" y="4599650"/>
                  <a:pt x="2783336" y="4503526"/>
                  <a:pt x="2786136" y="4407613"/>
                </a:cubicBezTo>
                <a:cubicBezTo>
                  <a:pt x="2819280" y="3272413"/>
                  <a:pt x="2609741" y="3598541"/>
                  <a:pt x="2837507" y="3256908"/>
                </a:cubicBezTo>
                <a:cubicBezTo>
                  <a:pt x="2830657" y="3027452"/>
                  <a:pt x="2829023" y="2797780"/>
                  <a:pt x="2816958" y="2568539"/>
                </a:cubicBezTo>
                <a:cubicBezTo>
                  <a:pt x="2816171" y="2553587"/>
                  <a:pt x="2793860" y="2465873"/>
                  <a:pt x="2786136" y="2434975"/>
                </a:cubicBezTo>
                <a:cubicBezTo>
                  <a:pt x="2770629" y="2248885"/>
                  <a:pt x="2780285" y="2335600"/>
                  <a:pt x="2745039" y="2095928"/>
                </a:cubicBezTo>
                <a:cubicBezTo>
                  <a:pt x="2738485" y="2051362"/>
                  <a:pt x="2731173" y="2006911"/>
                  <a:pt x="2724491" y="1962364"/>
                </a:cubicBezTo>
                <a:cubicBezTo>
                  <a:pt x="2720899" y="1938416"/>
                  <a:pt x="2718966" y="1914191"/>
                  <a:pt x="2714217" y="1890445"/>
                </a:cubicBezTo>
                <a:lnTo>
                  <a:pt x="2693668" y="1787703"/>
                </a:lnTo>
                <a:cubicBezTo>
                  <a:pt x="2690243" y="1743182"/>
                  <a:pt x="2687837" y="1698570"/>
                  <a:pt x="2683394" y="1654139"/>
                </a:cubicBezTo>
                <a:cubicBezTo>
                  <a:pt x="2668968" y="1509874"/>
                  <a:pt x="2680250" y="1639747"/>
                  <a:pt x="2662846" y="1541123"/>
                </a:cubicBezTo>
                <a:cubicBezTo>
                  <a:pt x="2610664" y="1245420"/>
                  <a:pt x="2662367" y="1507894"/>
                  <a:pt x="2632023" y="1356189"/>
                </a:cubicBezTo>
                <a:cubicBezTo>
                  <a:pt x="2602759" y="1034278"/>
                  <a:pt x="2632023" y="1401714"/>
                  <a:pt x="2632023" y="688368"/>
                </a:cubicBezTo>
                <a:cubicBezTo>
                  <a:pt x="2632023" y="606104"/>
                  <a:pt x="2627045" y="523883"/>
                  <a:pt x="2621749" y="441789"/>
                </a:cubicBezTo>
                <a:cubicBezTo>
                  <a:pt x="2620190" y="417623"/>
                  <a:pt x="2628599" y="386993"/>
                  <a:pt x="2611475" y="369869"/>
                </a:cubicBezTo>
                <a:cubicBezTo>
                  <a:pt x="2598787" y="357181"/>
                  <a:pt x="2499082" y="332704"/>
                  <a:pt x="2467637" y="328773"/>
                </a:cubicBezTo>
                <a:cubicBezTo>
                  <a:pt x="2430102" y="324081"/>
                  <a:pt x="2392293" y="321924"/>
                  <a:pt x="2354621" y="318499"/>
                </a:cubicBezTo>
                <a:cubicBezTo>
                  <a:pt x="2344347" y="315074"/>
                  <a:pt x="2331457" y="315882"/>
                  <a:pt x="2323799" y="308224"/>
                </a:cubicBezTo>
                <a:cubicBezTo>
                  <a:pt x="2312969" y="297394"/>
                  <a:pt x="2309470" y="281124"/>
                  <a:pt x="2303250" y="267128"/>
                </a:cubicBezTo>
                <a:cubicBezTo>
                  <a:pt x="2285385" y="226932"/>
                  <a:pt x="2276980" y="191762"/>
                  <a:pt x="2251880" y="154112"/>
                </a:cubicBezTo>
                <a:cubicBezTo>
                  <a:pt x="2197070" y="71896"/>
                  <a:pt x="2198669" y="96867"/>
                  <a:pt x="2108041" y="41096"/>
                </a:cubicBezTo>
                <a:cubicBezTo>
                  <a:pt x="2093458" y="32122"/>
                  <a:pt x="2083190" y="15689"/>
                  <a:pt x="2066945" y="10274"/>
                </a:cubicBezTo>
                <a:cubicBezTo>
                  <a:pt x="2040751" y="1543"/>
                  <a:pt x="2012149" y="3425"/>
                  <a:pt x="1984751" y="0"/>
                </a:cubicBezTo>
                <a:cubicBezTo>
                  <a:pt x="1830639" y="10274"/>
                  <a:pt x="1676720" y="24054"/>
                  <a:pt x="1522414" y="30822"/>
                </a:cubicBezTo>
                <a:cubicBezTo>
                  <a:pt x="1286236" y="41181"/>
                  <a:pt x="1048906" y="29689"/>
                  <a:pt x="813498" y="51371"/>
                </a:cubicBezTo>
                <a:cubicBezTo>
                  <a:pt x="760830" y="56222"/>
                  <a:pt x="748128" y="89640"/>
                  <a:pt x="731304" y="123290"/>
                </a:cubicBezTo>
                <a:lnTo>
                  <a:pt x="895691" y="236305"/>
                </a:lnTo>
              </a:path>
            </a:pathLst>
          </a:custGeom>
          <a:noFill/>
          <a:ln w="666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47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7A4139-D92E-A675-DB68-F9AC7DE21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 y="0"/>
            <a:ext cx="10408920" cy="6858000"/>
          </a:xfrm>
          <a:prstGeom prst="rect">
            <a:avLst/>
          </a:prstGeom>
        </p:spPr>
      </p:pic>
      <p:sp>
        <p:nvSpPr>
          <p:cNvPr id="2" name="Rectangle 1">
            <a:extLst>
              <a:ext uri="{FF2B5EF4-FFF2-40B4-BE49-F238E27FC236}">
                <a16:creationId xmlns:a16="http://schemas.microsoft.com/office/drawing/2014/main" id="{37D1A690-781A-D8F7-339B-0155FCE0C0FA}"/>
              </a:ext>
            </a:extLst>
          </p:cNvPr>
          <p:cNvSpPr/>
          <p:nvPr/>
        </p:nvSpPr>
        <p:spPr>
          <a:xfrm>
            <a:off x="9749060" y="1561672"/>
            <a:ext cx="1602768" cy="5054885"/>
          </a:xfrm>
          <a:prstGeom prst="rect">
            <a:avLst/>
          </a:prstGeom>
          <a:noFill/>
          <a:ln w="127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015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7A4139-D92E-A675-DB68-F9AC7DE21A2F}"/>
              </a:ext>
            </a:extLst>
          </p:cNvPr>
          <p:cNvPicPr>
            <a:picLocks noChangeAspect="1"/>
          </p:cNvPicPr>
          <p:nvPr/>
        </p:nvPicPr>
        <p:blipFill>
          <a:blip r:embed="rId2">
            <a:extLst>
              <a:ext uri="{28A0092B-C50C-407E-A947-70E740481C1C}">
                <a14:useLocalDpi xmlns:a14="http://schemas.microsoft.com/office/drawing/2010/main" val="0"/>
              </a:ext>
            </a:extLst>
          </a:blip>
          <a:srcRect l="85008" t="24121" b="3670"/>
          <a:stretch/>
        </p:blipFill>
        <p:spPr>
          <a:xfrm>
            <a:off x="4767215" y="0"/>
            <a:ext cx="2188397" cy="6944473"/>
          </a:xfrm>
          <a:prstGeom prst="rect">
            <a:avLst/>
          </a:prstGeom>
        </p:spPr>
      </p:pic>
    </p:spTree>
    <p:extLst>
      <p:ext uri="{BB962C8B-B14F-4D97-AF65-F5344CB8AC3E}">
        <p14:creationId xmlns:p14="http://schemas.microsoft.com/office/powerpoint/2010/main" val="2841602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EBED3-1D82-17AE-9018-67EC1E4E7A9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217B9C7-75C1-DC95-3858-3CCA74D16705}"/>
              </a:ext>
            </a:extLst>
          </p:cNvPr>
          <p:cNvSpPr txBox="1"/>
          <p:nvPr/>
        </p:nvSpPr>
        <p:spPr>
          <a:xfrm>
            <a:off x="1047621" y="656291"/>
            <a:ext cx="10322560" cy="5324535"/>
          </a:xfrm>
          <a:prstGeom prst="rect">
            <a:avLst/>
          </a:prstGeom>
          <a:noFill/>
        </p:spPr>
        <p:txBody>
          <a:bodyPr wrap="square" rtlCol="0">
            <a:spAutoFit/>
          </a:bodyPr>
          <a:lstStyle/>
          <a:p>
            <a:pPr algn="ctr"/>
            <a:r>
              <a:rPr lang="en-US" sz="9600" b="1" dirty="0"/>
              <a:t>The Effectiveness </a:t>
            </a:r>
          </a:p>
          <a:p>
            <a:pPr algn="ctr"/>
            <a:r>
              <a:rPr lang="en-US" sz="9600" b="1" dirty="0"/>
              <a:t>of AI in Learning</a:t>
            </a:r>
          </a:p>
          <a:p>
            <a:pPr algn="ctr"/>
            <a:endParaRPr lang="en-US" sz="6000" b="1" dirty="0"/>
          </a:p>
          <a:p>
            <a:endParaRPr lang="en-US" sz="4400" dirty="0"/>
          </a:p>
          <a:p>
            <a:endParaRPr lang="en-US" sz="4400" dirty="0"/>
          </a:p>
        </p:txBody>
      </p:sp>
    </p:spTree>
    <p:extLst>
      <p:ext uri="{BB962C8B-B14F-4D97-AF65-F5344CB8AC3E}">
        <p14:creationId xmlns:p14="http://schemas.microsoft.com/office/powerpoint/2010/main" val="1873179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7A4139-D92E-A675-DB68-F9AC7DE21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 y="0"/>
            <a:ext cx="10408920" cy="6858000"/>
          </a:xfrm>
          <a:prstGeom prst="rect">
            <a:avLst/>
          </a:prstGeom>
        </p:spPr>
      </p:pic>
    </p:spTree>
    <p:extLst>
      <p:ext uri="{BB962C8B-B14F-4D97-AF65-F5344CB8AC3E}">
        <p14:creationId xmlns:p14="http://schemas.microsoft.com/office/powerpoint/2010/main" val="1251868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hlinkClick r:id="rId2"/>
            <a:extLst>
              <a:ext uri="{FF2B5EF4-FFF2-40B4-BE49-F238E27FC236}">
                <a16:creationId xmlns:a16="http://schemas.microsoft.com/office/drawing/2014/main" id="{32504007-8BB7-6186-CCE8-0AF2D760B01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35129255"/>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482F65-7794-E7A5-ACD1-85F71B73B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120"/>
            <a:ext cx="5357282" cy="6858000"/>
          </a:xfrm>
          <a:prstGeom prst="rect">
            <a:avLst/>
          </a:prstGeom>
        </p:spPr>
      </p:pic>
      <p:pic>
        <p:nvPicPr>
          <p:cNvPr id="8" name="Picture 7">
            <a:extLst>
              <a:ext uri="{FF2B5EF4-FFF2-40B4-BE49-F238E27FC236}">
                <a16:creationId xmlns:a16="http://schemas.microsoft.com/office/drawing/2014/main" id="{20A6975E-9BFC-4C89-4C84-52B5DFA71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012" y="0"/>
            <a:ext cx="4646295" cy="6858000"/>
          </a:xfrm>
          <a:prstGeom prst="rect">
            <a:avLst/>
          </a:prstGeom>
        </p:spPr>
      </p:pic>
    </p:spTree>
    <p:extLst>
      <p:ext uri="{BB962C8B-B14F-4D97-AF65-F5344CB8AC3E}">
        <p14:creationId xmlns:p14="http://schemas.microsoft.com/office/powerpoint/2010/main" val="1311307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6DAC6-E88E-5DDF-94B6-3092B37209B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4F87C6B-4EBB-8B1E-C97F-E5923455F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142" y="0"/>
            <a:ext cx="4575715" cy="6858000"/>
          </a:xfrm>
          <a:prstGeom prst="rect">
            <a:avLst/>
          </a:prstGeom>
        </p:spPr>
      </p:pic>
    </p:spTree>
    <p:extLst>
      <p:ext uri="{BB962C8B-B14F-4D97-AF65-F5344CB8AC3E}">
        <p14:creationId xmlns:p14="http://schemas.microsoft.com/office/powerpoint/2010/main" val="144997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8A2B0-2B18-B66E-71AE-1A9FFF911E64}"/>
            </a:ext>
          </a:extLst>
        </p:cNvPr>
        <p:cNvGrpSpPr/>
        <p:nvPr/>
      </p:nvGrpSpPr>
      <p:grpSpPr>
        <a:xfrm>
          <a:off x="0" y="0"/>
          <a:ext cx="0" cy="0"/>
          <a:chOff x="0" y="0"/>
          <a:chExt cx="0" cy="0"/>
        </a:xfrm>
      </p:grpSpPr>
      <p:sp>
        <p:nvSpPr>
          <p:cNvPr id="2" name="Rectangle 1"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746FF4CA-D6D7-37DD-A034-69D2154FBE83}"/>
              </a:ext>
            </a:extLst>
          </p:cNvPr>
          <p:cNvSpPr/>
          <p:nvPr/>
        </p:nvSpPr>
        <p:spPr>
          <a:xfrm>
            <a:off x="7300657" y="2835765"/>
            <a:ext cx="4283020" cy="584775"/>
          </a:xfrm>
          <a:prstGeom prst="rect">
            <a:avLst/>
          </a:prstGeom>
        </p:spPr>
        <p:txBody>
          <a:bodyPr wrap="square">
            <a:spAutoFit/>
          </a:bodyPr>
          <a:lstStyle/>
          <a:p>
            <a:r>
              <a:rPr lang="en-US" sz="3200" dirty="0">
                <a:solidFill>
                  <a:srgbClr val="050505"/>
                </a:solidFill>
                <a:latin typeface="Segoe UI Historic" panose="020B0502040204020203" pitchFamily="34" charset="0"/>
              </a:rPr>
              <a:t>Badrul Khan, Ph.D.  </a:t>
            </a:r>
            <a:endParaRPr lang="en-US" sz="2400" dirty="0">
              <a:solidFill>
                <a:srgbClr val="050505"/>
              </a:solidFill>
              <a:latin typeface="Segoe UI Historic" panose="020B0502040204020203" pitchFamily="34" charset="0"/>
            </a:endParaRPr>
          </a:p>
        </p:txBody>
      </p:sp>
      <p:sp>
        <p:nvSpPr>
          <p:cNvPr id="7" name="Rectangle 6">
            <a:extLst>
              <a:ext uri="{FF2B5EF4-FFF2-40B4-BE49-F238E27FC236}">
                <a16:creationId xmlns:a16="http://schemas.microsoft.com/office/drawing/2014/main" id="{2CC0B48B-7274-2459-E7A9-18D8AA12166D}"/>
              </a:ext>
            </a:extLst>
          </p:cNvPr>
          <p:cNvSpPr/>
          <p:nvPr/>
        </p:nvSpPr>
        <p:spPr>
          <a:xfrm>
            <a:off x="4469358" y="1625600"/>
            <a:ext cx="2754402" cy="3962400"/>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6FD6B"/>
                </a:solidFill>
                <a:effectLst>
                  <a:outerShdw blurRad="38100" dist="38100" dir="2700000" algn="tl">
                    <a:srgbClr val="000000">
                      <a:alpha val="43137"/>
                    </a:srgbClr>
                  </a:outerShdw>
                </a:effectLst>
                <a:latin typeface="Georgia" panose="02040502050405020303" pitchFamily="18" charset="0"/>
                <a:cs typeface="Arial" panose="020B0604020202020204" pitchFamily="34" charset="0"/>
              </a:rPr>
              <a:t>THANK YOU</a:t>
            </a:r>
          </a:p>
        </p:txBody>
      </p:sp>
      <p:pic>
        <p:nvPicPr>
          <p:cNvPr id="4" name="Picture Placeholder 3">
            <a:extLst>
              <a:ext uri="{FF2B5EF4-FFF2-40B4-BE49-F238E27FC236}">
                <a16:creationId xmlns:a16="http://schemas.microsoft.com/office/drawing/2014/main" id="{DEC2B7BB-7F40-4C92-DF80-165544ED26F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267" r="6267"/>
          <a:stretch>
            <a:fillRect/>
          </a:stretch>
        </p:blipFill>
        <p:spPr>
          <a:xfrm>
            <a:off x="216627" y="1616756"/>
            <a:ext cx="3971244" cy="3971244"/>
          </a:xfrm>
        </p:spPr>
      </p:pic>
      <p:sp>
        <p:nvSpPr>
          <p:cNvPr id="11" name="Rectangle 10"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AAFF294C-3EA6-1FD4-9F2D-A58B184A7838}"/>
              </a:ext>
            </a:extLst>
          </p:cNvPr>
          <p:cNvSpPr/>
          <p:nvPr/>
        </p:nvSpPr>
        <p:spPr>
          <a:xfrm>
            <a:off x="7300657" y="3684321"/>
            <a:ext cx="4283020" cy="584775"/>
          </a:xfrm>
          <a:prstGeom prst="rect">
            <a:avLst/>
          </a:prstGeom>
        </p:spPr>
        <p:txBody>
          <a:bodyPr wrap="square">
            <a:spAutoFit/>
          </a:bodyPr>
          <a:lstStyle/>
          <a:p>
            <a:r>
              <a:rPr lang="en-US" sz="3200" u="sng" dirty="0">
                <a:solidFill>
                  <a:srgbClr val="C00000"/>
                </a:solidFill>
                <a:latin typeface="Segoe UI Historic" panose="020B0502040204020203" pitchFamily="34" charset="0"/>
                <a:hlinkClick r:id="rId3">
                  <a:extLst>
                    <a:ext uri="{A12FA001-AC4F-418D-AE19-62706E023703}">
                      <ahyp:hlinkClr xmlns:ahyp="http://schemas.microsoft.com/office/drawing/2018/hyperlinkcolor" val="tx"/>
                    </a:ext>
                  </a:extLst>
                </a:hlinkClick>
              </a:rPr>
              <a:t>BadrulKhan.com</a:t>
            </a:r>
            <a:endParaRPr lang="en-US" sz="3200" u="sng" dirty="0">
              <a:solidFill>
                <a:srgbClr val="C00000"/>
              </a:solidFill>
              <a:latin typeface="Segoe UI Historic" panose="020B0502040204020203" pitchFamily="34" charset="0"/>
            </a:endParaRPr>
          </a:p>
        </p:txBody>
      </p:sp>
    </p:spTree>
    <p:extLst>
      <p:ext uri="{BB962C8B-B14F-4D97-AF65-F5344CB8AC3E}">
        <p14:creationId xmlns:p14="http://schemas.microsoft.com/office/powerpoint/2010/main" val="204944026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0A1A22-2D01-766A-ED10-BE8B0DD5F490}"/>
              </a:ext>
            </a:extLst>
          </p:cNvPr>
          <p:cNvSpPr txBox="1"/>
          <p:nvPr/>
        </p:nvSpPr>
        <p:spPr>
          <a:xfrm>
            <a:off x="944880" y="1026161"/>
            <a:ext cx="10322560" cy="5232202"/>
          </a:xfrm>
          <a:prstGeom prst="rect">
            <a:avLst/>
          </a:prstGeom>
          <a:noFill/>
        </p:spPr>
        <p:txBody>
          <a:bodyPr wrap="square" rtlCol="0">
            <a:spAutoFit/>
          </a:bodyPr>
          <a:lstStyle/>
          <a:p>
            <a:pPr algn="ctr"/>
            <a:r>
              <a:rPr lang="en-US" sz="5400" b="1" dirty="0"/>
              <a:t>— Avoid Shiny Object Syndrome —</a:t>
            </a:r>
          </a:p>
          <a:p>
            <a:pPr algn="just"/>
            <a:endParaRPr lang="en-US" sz="4000" dirty="0"/>
          </a:p>
          <a:p>
            <a:pPr algn="just"/>
            <a:r>
              <a:rPr lang="en-US" sz="4000" dirty="0"/>
              <a:t>Understanding where </a:t>
            </a:r>
            <a:r>
              <a:rPr lang="en-US" sz="4000" b="1" dirty="0"/>
              <a:t>NOT to invest </a:t>
            </a:r>
            <a:r>
              <a:rPr lang="en-US" sz="4000" dirty="0"/>
              <a:t>in AI is just as important as knowing where to invest. This balanced approach helps ensure your AI strategy remains sustainable, focused, and ultimately more successful. (Badrul Khan, July 6, 2025)</a:t>
            </a:r>
          </a:p>
          <a:p>
            <a:pPr algn="just"/>
            <a:endParaRPr lang="en-US" sz="4000" dirty="0"/>
          </a:p>
        </p:txBody>
      </p:sp>
    </p:spTree>
    <p:extLst>
      <p:ext uri="{BB962C8B-B14F-4D97-AF65-F5344CB8AC3E}">
        <p14:creationId xmlns:p14="http://schemas.microsoft.com/office/powerpoint/2010/main" val="884784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EA2A4-7124-6413-66E0-87C1CA9A28D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EF888AD-5C6D-1C7E-289E-4135E67ECFA5}"/>
              </a:ext>
            </a:extLst>
          </p:cNvPr>
          <p:cNvSpPr txBox="1"/>
          <p:nvPr/>
        </p:nvSpPr>
        <p:spPr>
          <a:xfrm>
            <a:off x="944880" y="276149"/>
            <a:ext cx="10322560" cy="5847755"/>
          </a:xfrm>
          <a:prstGeom prst="rect">
            <a:avLst/>
          </a:prstGeom>
          <a:noFill/>
        </p:spPr>
        <p:txBody>
          <a:bodyPr wrap="square" rtlCol="0">
            <a:spAutoFit/>
          </a:bodyPr>
          <a:lstStyle/>
          <a:p>
            <a:pPr algn="ctr"/>
            <a:r>
              <a:rPr lang="en-US" sz="5400" b="1" dirty="0"/>
              <a:t>— Challenges of AI —</a:t>
            </a:r>
          </a:p>
          <a:p>
            <a:pPr algn="just"/>
            <a:endParaRPr lang="en-US" sz="4000" dirty="0"/>
          </a:p>
          <a:p>
            <a:pPr algn="just"/>
            <a:r>
              <a:rPr lang="en-US" sz="4000" dirty="0"/>
              <a:t>AI can do a lot, but it’s not great at dealing with complicated human feelings or tough moral situations. Some things still need a real person. That’s why we have to learn when AI is actually helpful and when it’s better to rely on our own judgment, so people stay in control instead of the technology.</a:t>
            </a:r>
          </a:p>
        </p:txBody>
      </p:sp>
    </p:spTree>
    <p:extLst>
      <p:ext uri="{BB962C8B-B14F-4D97-AF65-F5344CB8AC3E}">
        <p14:creationId xmlns:p14="http://schemas.microsoft.com/office/powerpoint/2010/main" val="996525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91FE-8F1F-5681-8E95-C4A078B9850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A721171-BCAC-06D5-353C-13F8E69697F9}"/>
              </a:ext>
            </a:extLst>
          </p:cNvPr>
          <p:cNvSpPr txBox="1"/>
          <p:nvPr/>
        </p:nvSpPr>
        <p:spPr>
          <a:xfrm>
            <a:off x="944880" y="284481"/>
            <a:ext cx="10322560" cy="6832640"/>
          </a:xfrm>
          <a:prstGeom prst="rect">
            <a:avLst/>
          </a:prstGeom>
          <a:noFill/>
        </p:spPr>
        <p:txBody>
          <a:bodyPr wrap="square" rtlCol="0">
            <a:spAutoFit/>
          </a:bodyPr>
          <a:lstStyle/>
          <a:p>
            <a:pPr algn="ctr"/>
            <a:r>
              <a:rPr lang="en-US" sz="5400" b="1" dirty="0"/>
              <a:t>Our Responsibility as Educators</a:t>
            </a:r>
            <a:endParaRPr lang="en-US" sz="4000" dirty="0"/>
          </a:p>
          <a:p>
            <a:r>
              <a:rPr lang="en-US" sz="4000" dirty="0"/>
              <a:t>I feel that AI has the potential to be more successful in “well-defined domain of knowledge” than “ill-defined domain of knowledge.” </a:t>
            </a:r>
          </a:p>
          <a:p>
            <a:endParaRPr lang="en-US" sz="4000" dirty="0"/>
          </a:p>
          <a:p>
            <a:r>
              <a:rPr lang="en-US" sz="4000" dirty="0"/>
              <a:t>AI tends to work best in areas where the rules are clear and the tasks are well‑defined. It struggles much more in situations that call for nuance, context, or human judgment.</a:t>
            </a:r>
          </a:p>
          <a:p>
            <a:endParaRPr lang="en-US" sz="2400" dirty="0"/>
          </a:p>
        </p:txBody>
      </p:sp>
    </p:spTree>
    <p:extLst>
      <p:ext uri="{BB962C8B-B14F-4D97-AF65-F5344CB8AC3E}">
        <p14:creationId xmlns:p14="http://schemas.microsoft.com/office/powerpoint/2010/main" val="299223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BBAF-34BC-1685-396F-7B7E7AF5EF9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976A740-51F6-825E-4ACB-9CDE7277FF62}"/>
              </a:ext>
            </a:extLst>
          </p:cNvPr>
          <p:cNvSpPr txBox="1"/>
          <p:nvPr/>
        </p:nvSpPr>
        <p:spPr>
          <a:xfrm>
            <a:off x="944880" y="1026161"/>
            <a:ext cx="10322560" cy="3754874"/>
          </a:xfrm>
          <a:prstGeom prst="rect">
            <a:avLst/>
          </a:prstGeom>
          <a:noFill/>
        </p:spPr>
        <p:txBody>
          <a:bodyPr wrap="square" rtlCol="0">
            <a:spAutoFit/>
          </a:bodyPr>
          <a:lstStyle/>
          <a:p>
            <a:pPr algn="ctr"/>
            <a:r>
              <a:rPr lang="en-US" sz="5400" b="1" dirty="0"/>
              <a:t>Our Responsibility as Educators</a:t>
            </a:r>
            <a:endParaRPr lang="en-US" sz="4000" dirty="0"/>
          </a:p>
          <a:p>
            <a:endParaRPr lang="en-US" sz="4000" dirty="0"/>
          </a:p>
          <a:p>
            <a:r>
              <a:rPr lang="en-US" sz="4000" dirty="0"/>
              <a:t>Therefore, it is our responsibility as educators and trainers to understand its limitations so that we do not misguide the learners!</a:t>
            </a:r>
          </a:p>
          <a:p>
            <a:endParaRPr lang="en-US" sz="2400" dirty="0"/>
          </a:p>
        </p:txBody>
      </p:sp>
    </p:spTree>
    <p:extLst>
      <p:ext uri="{BB962C8B-B14F-4D97-AF65-F5344CB8AC3E}">
        <p14:creationId xmlns:p14="http://schemas.microsoft.com/office/powerpoint/2010/main" val="2093765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9C2322B-5E0E-5A4D-846A-0A5A85148A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6700A70-E369-5F61-B796-4D5C7A8D2439}"/>
              </a:ext>
            </a:extLst>
          </p:cNvPr>
          <p:cNvSpPr txBox="1"/>
          <p:nvPr/>
        </p:nvSpPr>
        <p:spPr>
          <a:xfrm>
            <a:off x="410624" y="666566"/>
            <a:ext cx="4921664" cy="5078313"/>
          </a:xfrm>
          <a:prstGeom prst="rect">
            <a:avLst/>
          </a:prstGeom>
          <a:noFill/>
        </p:spPr>
        <p:txBody>
          <a:bodyPr wrap="square" rtlCol="0">
            <a:spAutoFit/>
          </a:bodyPr>
          <a:lstStyle/>
          <a:p>
            <a:pPr algn="ctr"/>
            <a:r>
              <a:rPr lang="en-US" sz="5400" b="1" dirty="0"/>
              <a:t>James Cameron, a famous filmmaker  Skeptic toward the Use of AI for Screenwriting. </a:t>
            </a:r>
            <a:endParaRPr lang="en-US" sz="4000" dirty="0"/>
          </a:p>
        </p:txBody>
      </p:sp>
      <p:pic>
        <p:nvPicPr>
          <p:cNvPr id="3" name="ScreenVideo">
            <a:hlinkClick r:id="" action="ppaction://media"/>
            <a:extLst>
              <a:ext uri="{FF2B5EF4-FFF2-40B4-BE49-F238E27FC236}">
                <a16:creationId xmlns:a16="http://schemas.microsoft.com/office/drawing/2014/main" id="{ADBD5800-1C31-D0BA-FF0C-5502D4C3E7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94967" y="-1819028"/>
            <a:ext cx="5589893" cy="9875520"/>
          </a:xfrm>
          <a:prstGeom prst="rect">
            <a:avLst/>
          </a:prstGeom>
        </p:spPr>
      </p:pic>
      <p:pic>
        <p:nvPicPr>
          <p:cNvPr id="2" name="WhatsApp Video 2026-01-10 at 7.24.50 PM">
            <a:hlinkClick r:id="" action="ppaction://media"/>
            <a:extLst>
              <a:ext uri="{FF2B5EF4-FFF2-40B4-BE49-F238E27FC236}">
                <a16:creationId xmlns:a16="http://schemas.microsoft.com/office/drawing/2014/main" id="{D7632335-62A2-F8EC-1397-7A9F0AED656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793255" y="157722"/>
            <a:ext cx="5384800" cy="3048000"/>
          </a:xfrm>
          <a:prstGeom prst="rect">
            <a:avLst/>
          </a:prstGeom>
        </p:spPr>
      </p:pic>
    </p:spTree>
    <p:extLst>
      <p:ext uri="{BB962C8B-B14F-4D97-AF65-F5344CB8AC3E}">
        <p14:creationId xmlns:p14="http://schemas.microsoft.com/office/powerpoint/2010/main" val="50647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5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83760</TotalTime>
  <Words>1475</Words>
  <Application>Microsoft Office PowerPoint</Application>
  <PresentationFormat>Widescreen</PresentationFormat>
  <Paragraphs>171</Paragraphs>
  <Slides>44</Slides>
  <Notes>2</Notes>
  <HiddenSlides>13</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44</vt:i4>
      </vt:variant>
    </vt:vector>
  </HeadingPairs>
  <TitlesOfParts>
    <vt:vector size="56" baseType="lpstr">
      <vt:lpstr>Adobe Garamond Pro Bold</vt:lpstr>
      <vt:lpstr>Arial</vt:lpstr>
      <vt:lpstr>Book Antiqua</vt:lpstr>
      <vt:lpstr>Calibri</vt:lpstr>
      <vt:lpstr>Calibri Light</vt:lpstr>
      <vt:lpstr>Charlemagne Std</vt:lpstr>
      <vt:lpstr>Copperplate Gothic Bold</vt:lpstr>
      <vt:lpstr>Georgia</vt:lpstr>
      <vt:lpstr>Segoe UI Historic</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Technological and Ethical Consideration</vt:lpstr>
      <vt:lpstr>PowerPoint Presentation</vt:lpstr>
      <vt:lpstr>Pedagogical and Evaluation</vt:lpstr>
      <vt:lpstr>PowerPoint Presentation</vt:lpstr>
      <vt:lpstr>Institutional and Management</vt:lpstr>
      <vt:lpstr>PowerPoint Presentation</vt:lpstr>
      <vt:lpstr>Interface Design, Resource Support and Ethical Consideration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badrul khan</dc:creator>
  <cp:lastModifiedBy>Badrul Khan</cp:lastModifiedBy>
  <cp:revision>322</cp:revision>
  <dcterms:created xsi:type="dcterms:W3CDTF">2023-09-28T20:38:51Z</dcterms:created>
  <dcterms:modified xsi:type="dcterms:W3CDTF">2026-04-20T01:14:40Z</dcterms:modified>
</cp:coreProperties>
</file>